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4" r:id="rId7"/>
    <p:sldId id="281" r:id="rId8"/>
    <p:sldId id="265" r:id="rId9"/>
    <p:sldId id="260" r:id="rId10"/>
    <p:sldId id="261" r:id="rId11"/>
    <p:sldId id="263" r:id="rId12"/>
    <p:sldId id="280" r:id="rId13"/>
    <p:sldId id="266" r:id="rId14"/>
    <p:sldId id="267" r:id="rId15"/>
    <p:sldId id="269" r:id="rId16"/>
    <p:sldId id="268" r:id="rId17"/>
    <p:sldId id="276" r:id="rId18"/>
    <p:sldId id="270" r:id="rId19"/>
    <p:sldId id="271" r:id="rId20"/>
    <p:sldId id="272" r:id="rId21"/>
    <p:sldId id="27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574" autoAdjust="0"/>
    <p:restoredTop sz="94660"/>
  </p:normalViewPr>
  <p:slideViewPr>
    <p:cSldViewPr snapToGrid="0">
      <p:cViewPr varScale="1">
        <p:scale>
          <a:sx n="69" d="100"/>
          <a:sy n="69" d="100"/>
        </p:scale>
        <p:origin x="876" y="72"/>
      </p:cViewPr>
      <p:guideLst/>
    </p:cSldViewPr>
  </p:slideViewPr>
  <p:notesTextViewPr>
    <p:cViewPr>
      <p:scale>
        <a:sx n="1" d="1"/>
        <a:sy n="1" d="1"/>
      </p:scale>
      <p:origin x="0" y="0"/>
    </p:cViewPr>
  </p:notesTextViewPr>
  <p:sorterViewPr>
    <p:cViewPr>
      <p:scale>
        <a:sx n="120" d="100"/>
        <a:sy n="120" d="100"/>
      </p:scale>
      <p:origin x="0" y="-64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74B7A1-3B19-44D0-8053-AC4D1A54AFD1}"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2911333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4B7A1-3B19-44D0-8053-AC4D1A54AFD1}"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1279406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4B7A1-3B19-44D0-8053-AC4D1A54AFD1}"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3665959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74B7A1-3B19-44D0-8053-AC4D1A54AFD1}"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3046421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974B7A1-3B19-44D0-8053-AC4D1A54AFD1}"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8997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74B7A1-3B19-44D0-8053-AC4D1A54AFD1}"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2511402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74B7A1-3B19-44D0-8053-AC4D1A54AFD1}"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402692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74B7A1-3B19-44D0-8053-AC4D1A54AFD1}"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2671327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4B7A1-3B19-44D0-8053-AC4D1A54AFD1}"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153281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74B7A1-3B19-44D0-8053-AC4D1A54AFD1}"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472847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974B7A1-3B19-44D0-8053-AC4D1A54AFD1}"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A14F60-D563-4925-9A73-0E13B99248DD}" type="slidenum">
              <a:rPr lang="en-US" smtClean="0"/>
              <a:t>‹#›</a:t>
            </a:fld>
            <a:endParaRPr lang="en-US"/>
          </a:p>
        </p:txBody>
      </p:sp>
    </p:spTree>
    <p:extLst>
      <p:ext uri="{BB962C8B-B14F-4D97-AF65-F5344CB8AC3E}">
        <p14:creationId xmlns:p14="http://schemas.microsoft.com/office/powerpoint/2010/main" val="420830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1270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4B7A1-3B19-44D0-8053-AC4D1A54AFD1}" type="datetimeFigureOut">
              <a:rPr lang="en-US" smtClean="0"/>
              <a:t>5/20/2026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14F60-D563-4925-9A73-0E13B99248DD}" type="slidenum">
              <a:rPr lang="en-US" smtClean="0"/>
              <a:t>‹#›</a:t>
            </a:fld>
            <a:endParaRPr lang="en-US"/>
          </a:p>
        </p:txBody>
      </p:sp>
    </p:spTree>
    <p:extLst>
      <p:ext uri="{BB962C8B-B14F-4D97-AF65-F5344CB8AC3E}">
        <p14:creationId xmlns:p14="http://schemas.microsoft.com/office/powerpoint/2010/main" val="2209053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TextBox 8"/>
          <p:cNvSpPr txBox="1"/>
          <p:nvPr/>
        </p:nvSpPr>
        <p:spPr>
          <a:xfrm>
            <a:off x="879763" y="1302334"/>
            <a:ext cx="10432473" cy="4821381"/>
          </a:xfrm>
          <a:prstGeom prst="rect">
            <a:avLst/>
          </a:prstGeom>
          <a:noFill/>
        </p:spPr>
        <p:txBody>
          <a:bodyPr wrap="square" rtlCol="0">
            <a:prstTxWarp prst="textWave1">
              <a:avLst>
                <a:gd name="adj1" fmla="val 12500"/>
                <a:gd name="adj2" fmla="val 10000"/>
              </a:avLst>
            </a:prstTxWarp>
            <a:spAutoFit/>
          </a:bodyPr>
          <a:lstStyle/>
          <a:p>
            <a:r>
              <a:rPr lang="en-US" sz="13800" dirty="0" err="1" smtClean="0">
                <a:ln w="28575">
                  <a:solidFill>
                    <a:schemeClr val="tx1"/>
                  </a:solidFill>
                  <a:prstDash val="sysDot"/>
                  <a:miter lim="800000"/>
                </a:ln>
                <a:gradFill flip="none" rotWithShape="1">
                  <a:gsLst>
                    <a:gs pos="0">
                      <a:srgbClr val="002060"/>
                    </a:gs>
                    <a:gs pos="21001">
                      <a:srgbClr val="C00000"/>
                    </a:gs>
                    <a:gs pos="35001">
                      <a:srgbClr val="1A8D48"/>
                    </a:gs>
                    <a:gs pos="52000">
                      <a:srgbClr val="FFFF00"/>
                    </a:gs>
                    <a:gs pos="73000">
                      <a:srgbClr val="EE3F17"/>
                    </a:gs>
                    <a:gs pos="88000">
                      <a:srgbClr val="E81766"/>
                    </a:gs>
                    <a:gs pos="100000">
                      <a:srgbClr val="002060"/>
                    </a:gs>
                  </a:gsLst>
                  <a:lin ang="5400000" scaled="0"/>
                  <a:tileRect/>
                </a:gradFill>
                <a:latin typeface="NikoshBAN" pitchFamily="2" charset="0"/>
                <a:cs typeface="NikoshBAN" pitchFamily="2" charset="0"/>
              </a:rPr>
              <a:t>আজকের</a:t>
            </a:r>
            <a:r>
              <a:rPr lang="en-US" sz="13800" dirty="0" smtClean="0">
                <a:ln w="28575">
                  <a:solidFill>
                    <a:schemeClr val="tx1"/>
                  </a:solidFill>
                  <a:prstDash val="sysDot"/>
                  <a:miter lim="800000"/>
                </a:ln>
                <a:gradFill flip="none" rotWithShape="1">
                  <a:gsLst>
                    <a:gs pos="0">
                      <a:srgbClr val="002060"/>
                    </a:gs>
                    <a:gs pos="21001">
                      <a:srgbClr val="C00000"/>
                    </a:gs>
                    <a:gs pos="35001">
                      <a:srgbClr val="1A8D48"/>
                    </a:gs>
                    <a:gs pos="52000">
                      <a:srgbClr val="FFFF00"/>
                    </a:gs>
                    <a:gs pos="73000">
                      <a:srgbClr val="EE3F17"/>
                    </a:gs>
                    <a:gs pos="88000">
                      <a:srgbClr val="E81766"/>
                    </a:gs>
                    <a:gs pos="100000">
                      <a:srgbClr val="002060"/>
                    </a:gs>
                  </a:gsLst>
                  <a:lin ang="5400000" scaled="0"/>
                  <a:tileRect/>
                </a:gradFill>
                <a:latin typeface="NikoshBAN" pitchFamily="2" charset="0"/>
                <a:cs typeface="NikoshBAN" pitchFamily="2" charset="0"/>
              </a:rPr>
              <a:t> </a:t>
            </a:r>
            <a:r>
              <a:rPr lang="en-US" sz="13800" dirty="0" err="1" smtClean="0">
                <a:ln w="28575">
                  <a:solidFill>
                    <a:schemeClr val="tx1"/>
                  </a:solidFill>
                  <a:prstDash val="sysDot"/>
                  <a:miter lim="800000"/>
                </a:ln>
                <a:gradFill flip="none" rotWithShape="1">
                  <a:gsLst>
                    <a:gs pos="0">
                      <a:srgbClr val="002060"/>
                    </a:gs>
                    <a:gs pos="21001">
                      <a:srgbClr val="C00000"/>
                    </a:gs>
                    <a:gs pos="35001">
                      <a:srgbClr val="1A8D48"/>
                    </a:gs>
                    <a:gs pos="52000">
                      <a:srgbClr val="FFFF00"/>
                    </a:gs>
                    <a:gs pos="73000">
                      <a:srgbClr val="EE3F17"/>
                    </a:gs>
                    <a:gs pos="88000">
                      <a:srgbClr val="E81766"/>
                    </a:gs>
                    <a:gs pos="100000">
                      <a:srgbClr val="002060"/>
                    </a:gs>
                  </a:gsLst>
                  <a:lin ang="5400000" scaled="0"/>
                  <a:tileRect/>
                </a:gradFill>
                <a:latin typeface="NikoshBAN" pitchFamily="2" charset="0"/>
                <a:cs typeface="NikoshBAN" pitchFamily="2" charset="0"/>
              </a:rPr>
              <a:t>ক্লাসে</a:t>
            </a:r>
            <a:r>
              <a:rPr lang="en-US" sz="13800" dirty="0" smtClean="0">
                <a:ln w="28575">
                  <a:solidFill>
                    <a:schemeClr val="tx1"/>
                  </a:solidFill>
                  <a:prstDash val="sysDot"/>
                  <a:miter lim="800000"/>
                </a:ln>
                <a:gradFill flip="none" rotWithShape="1">
                  <a:gsLst>
                    <a:gs pos="0">
                      <a:srgbClr val="002060"/>
                    </a:gs>
                    <a:gs pos="21001">
                      <a:srgbClr val="C00000"/>
                    </a:gs>
                    <a:gs pos="35001">
                      <a:srgbClr val="1A8D48"/>
                    </a:gs>
                    <a:gs pos="52000">
                      <a:srgbClr val="FFFF00"/>
                    </a:gs>
                    <a:gs pos="73000">
                      <a:srgbClr val="EE3F17"/>
                    </a:gs>
                    <a:gs pos="88000">
                      <a:srgbClr val="E81766"/>
                    </a:gs>
                    <a:gs pos="100000">
                      <a:srgbClr val="002060"/>
                    </a:gs>
                  </a:gsLst>
                  <a:lin ang="5400000" scaled="0"/>
                  <a:tileRect/>
                </a:gradFill>
                <a:latin typeface="NikoshBAN" pitchFamily="2" charset="0"/>
                <a:cs typeface="NikoshBAN" pitchFamily="2" charset="0"/>
              </a:rPr>
              <a:t> </a:t>
            </a:r>
          </a:p>
          <a:p>
            <a:r>
              <a:rPr lang="bn-BD" sz="13800" dirty="0" smtClean="0">
                <a:ln w="28575">
                  <a:solidFill>
                    <a:schemeClr val="tx1"/>
                  </a:solidFill>
                  <a:prstDash val="sysDot"/>
                  <a:miter lim="800000"/>
                </a:ln>
                <a:gradFill flip="none" rotWithShape="1">
                  <a:gsLst>
                    <a:gs pos="0">
                      <a:srgbClr val="002060"/>
                    </a:gs>
                    <a:gs pos="21001">
                      <a:srgbClr val="C00000"/>
                    </a:gs>
                    <a:gs pos="35001">
                      <a:srgbClr val="1A8D48"/>
                    </a:gs>
                    <a:gs pos="52000">
                      <a:srgbClr val="FFFF00"/>
                    </a:gs>
                    <a:gs pos="73000">
                      <a:srgbClr val="EE3F17"/>
                    </a:gs>
                    <a:gs pos="88000">
                      <a:srgbClr val="E81766"/>
                    </a:gs>
                    <a:gs pos="100000">
                      <a:srgbClr val="002060"/>
                    </a:gs>
                  </a:gsLst>
                  <a:lin ang="5400000" scaled="0"/>
                  <a:tileRect/>
                </a:gradFill>
                <a:latin typeface="NikoshBAN" pitchFamily="2" charset="0"/>
                <a:cs typeface="NikoshBAN" pitchFamily="2" charset="0"/>
              </a:rPr>
              <a:t>স্বাগতম</a:t>
            </a:r>
            <a:endParaRPr lang="en-US" dirty="0">
              <a:ln w="28575">
                <a:solidFill>
                  <a:schemeClr val="tx1"/>
                </a:solidFill>
                <a:prstDash val="sysDot"/>
                <a:miter lim="800000"/>
              </a:ln>
              <a:gradFill flip="none" rotWithShape="1">
                <a:gsLst>
                  <a:gs pos="0">
                    <a:srgbClr val="002060"/>
                  </a:gs>
                  <a:gs pos="21001">
                    <a:srgbClr val="C00000"/>
                  </a:gs>
                  <a:gs pos="35001">
                    <a:srgbClr val="1A8D48"/>
                  </a:gs>
                  <a:gs pos="52000">
                    <a:srgbClr val="FFFF00"/>
                  </a:gs>
                  <a:gs pos="73000">
                    <a:srgbClr val="EE3F17"/>
                  </a:gs>
                  <a:gs pos="88000">
                    <a:srgbClr val="E81766"/>
                  </a:gs>
                  <a:gs pos="100000">
                    <a:srgbClr val="002060"/>
                  </a:gs>
                </a:gsLst>
                <a:lin ang="5400000" scaled="0"/>
                <a:tileRect/>
              </a:gradFill>
              <a:latin typeface="NikoshBAN" pitchFamily="2" charset="0"/>
              <a:cs typeface="NikoshBAN" pitchFamily="2" charset="0"/>
            </a:endParaRPr>
          </a:p>
        </p:txBody>
      </p:sp>
    </p:spTree>
    <p:extLst>
      <p:ext uri="{BB962C8B-B14F-4D97-AF65-F5344CB8AC3E}">
        <p14:creationId xmlns:p14="http://schemas.microsoft.com/office/powerpoint/2010/main" val="33054128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Rectangle 8"/>
          <p:cNvSpPr/>
          <p:nvPr/>
        </p:nvSpPr>
        <p:spPr>
          <a:xfrm>
            <a:off x="1025238" y="860736"/>
            <a:ext cx="10169237" cy="5262979"/>
          </a:xfrm>
          <a:prstGeom prst="rect">
            <a:avLst/>
          </a:prstGeom>
        </p:spPr>
        <p:txBody>
          <a:bodyPr wrap="square">
            <a:spAutoFit/>
          </a:bodyPr>
          <a:lstStyle/>
          <a:p>
            <a:r>
              <a:rPr lang="as-IN" sz="2400" dirty="0">
                <a:latin typeface="NikoshBAN" panose="02000000000000000000" pitchFamily="2" charset="0"/>
                <a:cs typeface="NikoshBAN" panose="02000000000000000000" pitchFamily="2" charset="0"/>
              </a:rPr>
              <a:t>সিস্টেম সফটওয়্যার হলো এমন ধরনের সফটওয়্যার যা কম্পিউটারের হার্ডওয়্যার পরিচালনা করে এবং অন্যান্য সফটওয়্যার চালাতে সাহায্য করে।</a:t>
            </a:r>
          </a:p>
          <a:p>
            <a:r>
              <a:rPr lang="as-IN" sz="2400" dirty="0">
                <a:latin typeface="NikoshBAN" panose="02000000000000000000" pitchFamily="2" charset="0"/>
                <a:cs typeface="NikoshBAN" panose="02000000000000000000" pitchFamily="2" charset="0"/>
              </a:rPr>
              <a:t>সহজভাবে বলতে গেলে, কম্পিউটারকে সচল ও নিয়ন্ত্রিত রাখার জন্য যে সফটওয়্যার কাজ করে তাকে সিস্টেম সফটওয়্যার বলে।</a:t>
            </a:r>
          </a:p>
          <a:p>
            <a:r>
              <a:rPr lang="as-IN" sz="2400" dirty="0">
                <a:latin typeface="NikoshBAN" panose="02000000000000000000" pitchFamily="2" charset="0"/>
                <a:cs typeface="NikoshBAN" panose="02000000000000000000" pitchFamily="2" charset="0"/>
              </a:rPr>
              <a:t>উদাহরণঃ</a:t>
            </a:r>
          </a:p>
          <a:p>
            <a:pPr>
              <a:buFont typeface="Arial" panose="020B0604020202020204" pitchFamily="34" charset="0"/>
              <a:buChar char="•"/>
            </a:pPr>
            <a:r>
              <a:rPr lang="en-US" sz="2400" dirty="0">
                <a:latin typeface="NikoshBAN" panose="02000000000000000000" pitchFamily="2" charset="0"/>
                <a:cs typeface="NikoshBAN" panose="02000000000000000000" pitchFamily="2" charset="0"/>
              </a:rPr>
              <a:t>Windows </a:t>
            </a:r>
          </a:p>
          <a:p>
            <a:pPr>
              <a:buFont typeface="Arial" panose="020B0604020202020204" pitchFamily="34" charset="0"/>
              <a:buChar char="•"/>
            </a:pPr>
            <a:r>
              <a:rPr lang="en-US" sz="2400" dirty="0">
                <a:latin typeface="NikoshBAN" panose="02000000000000000000" pitchFamily="2" charset="0"/>
                <a:cs typeface="NikoshBAN" panose="02000000000000000000" pitchFamily="2" charset="0"/>
              </a:rPr>
              <a:t>Linux </a:t>
            </a:r>
          </a:p>
          <a:p>
            <a:pPr>
              <a:buFont typeface="Arial" panose="020B0604020202020204" pitchFamily="34" charset="0"/>
              <a:buChar char="•"/>
            </a:pPr>
            <a:r>
              <a:rPr lang="en-US" sz="2400" dirty="0">
                <a:latin typeface="NikoshBAN" panose="02000000000000000000" pitchFamily="2" charset="0"/>
                <a:cs typeface="NikoshBAN" panose="02000000000000000000" pitchFamily="2" charset="0"/>
              </a:rPr>
              <a:t>Android </a:t>
            </a:r>
          </a:p>
          <a:p>
            <a:r>
              <a:rPr lang="as-IN" sz="2400" dirty="0">
                <a:latin typeface="NikoshBAN" panose="02000000000000000000" pitchFamily="2" charset="0"/>
                <a:cs typeface="NikoshBAN" panose="02000000000000000000" pitchFamily="2" charset="0"/>
              </a:rPr>
              <a:t>সিস্টেম সফটওয়্যারের প্রধান কাজঃ</a:t>
            </a:r>
          </a:p>
          <a:p>
            <a:pPr>
              <a:buFont typeface="+mj-lt"/>
              <a:buAutoNum type="arabicPeriod"/>
            </a:pPr>
            <a:r>
              <a:rPr lang="as-IN" sz="2400" dirty="0">
                <a:latin typeface="NikoshBAN" panose="02000000000000000000" pitchFamily="2" charset="0"/>
                <a:cs typeface="NikoshBAN" panose="02000000000000000000" pitchFamily="2" charset="0"/>
              </a:rPr>
              <a:t>কম্পিউটারের হার্ডওয়্যার নিয়ন্ত্রণ করা </a:t>
            </a:r>
          </a:p>
          <a:p>
            <a:pPr>
              <a:buFont typeface="+mj-lt"/>
              <a:buAutoNum type="arabicPeriod"/>
            </a:pPr>
            <a:r>
              <a:rPr lang="as-IN" sz="2400" dirty="0">
                <a:latin typeface="NikoshBAN" panose="02000000000000000000" pitchFamily="2" charset="0"/>
                <a:cs typeface="NikoshBAN" panose="02000000000000000000" pitchFamily="2" charset="0"/>
              </a:rPr>
              <a:t>অ্যাপ্লিকেশন সফটওয়্যার চালাতে সহায়তা করা </a:t>
            </a:r>
          </a:p>
          <a:p>
            <a:pPr>
              <a:buFont typeface="+mj-lt"/>
              <a:buAutoNum type="arabicPeriod"/>
            </a:pPr>
            <a:r>
              <a:rPr lang="as-IN" sz="2400" dirty="0">
                <a:latin typeface="NikoshBAN" panose="02000000000000000000" pitchFamily="2" charset="0"/>
                <a:cs typeface="NikoshBAN" panose="02000000000000000000" pitchFamily="2" charset="0"/>
              </a:rPr>
              <a:t>মেমোরি ও ফাইল পরিচালনা করা </a:t>
            </a:r>
          </a:p>
          <a:p>
            <a:pPr>
              <a:buFont typeface="+mj-lt"/>
              <a:buAutoNum type="arabicPeriod"/>
            </a:pPr>
            <a:r>
              <a:rPr lang="as-IN" sz="2400" dirty="0">
                <a:latin typeface="NikoshBAN" panose="02000000000000000000" pitchFamily="2" charset="0"/>
                <a:cs typeface="NikoshBAN" panose="02000000000000000000" pitchFamily="2" charset="0"/>
              </a:rPr>
              <a:t>কম্পিউটারকে সঠিকভাবে কাজ করতে সাহায্য করা </a:t>
            </a:r>
          </a:p>
          <a:p>
            <a:r>
              <a:rPr lang="as-IN" sz="2400" dirty="0">
                <a:latin typeface="NikoshBAN" panose="02000000000000000000" pitchFamily="2" charset="0"/>
                <a:cs typeface="NikoshBAN" panose="02000000000000000000" pitchFamily="2" charset="0"/>
              </a:rPr>
              <a:t>অর্থাৎ, কম্পিউটারের ভিত্তি হিসেবে কাজ করে যে সফটওয়্যার, তাকে সিস্টেম সফটওয়্যার বলে।</a:t>
            </a:r>
          </a:p>
        </p:txBody>
      </p:sp>
    </p:spTree>
    <p:extLst>
      <p:ext uri="{BB962C8B-B14F-4D97-AF65-F5344CB8AC3E}">
        <p14:creationId xmlns:p14="http://schemas.microsoft.com/office/powerpoint/2010/main" val="121888524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8753" y="1039091"/>
            <a:ext cx="9815946" cy="1200329"/>
          </a:xfrm>
          <a:prstGeom prst="rect">
            <a:avLst/>
          </a:prstGeom>
        </p:spPr>
        <p:txBody>
          <a:bodyPr wrap="square">
            <a:spAutoFit/>
          </a:bodyPr>
          <a:lstStyle/>
          <a:p>
            <a:pPr algn="ctr"/>
            <a:r>
              <a:rPr lang="en-US" sz="3600" dirty="0" err="1" smtClean="0">
                <a:latin typeface="NikoshBAN" panose="02000000000000000000" pitchFamily="2" charset="0"/>
                <a:cs typeface="NikoshBAN" panose="02000000000000000000" pitchFamily="2" charset="0"/>
              </a:rPr>
              <a:t>একক</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কাজ</a:t>
            </a:r>
            <a:endParaRPr lang="en-US" sz="3600" dirty="0" smtClean="0">
              <a:latin typeface="NikoshBAN" panose="02000000000000000000" pitchFamily="2" charset="0"/>
              <a:cs typeface="NikoshBAN" panose="02000000000000000000" pitchFamily="2" charset="0"/>
            </a:endParaRPr>
          </a:p>
          <a:p>
            <a:r>
              <a:rPr lang="en-US" sz="3600" dirty="0" smtClean="0">
                <a:latin typeface="NikoshBAN" panose="02000000000000000000" pitchFamily="2" charset="0"/>
                <a:cs typeface="NikoshBAN" panose="02000000000000000000" pitchFamily="2" charset="0"/>
              </a:rPr>
              <a:t>১। </a:t>
            </a:r>
            <a:r>
              <a:rPr lang="en-US" sz="3600" dirty="0" err="1" smtClean="0">
                <a:latin typeface="NikoshBAN" panose="02000000000000000000" pitchFamily="2" charset="0"/>
                <a:cs typeface="NikoshBAN" panose="02000000000000000000" pitchFamily="2" charset="0"/>
              </a:rPr>
              <a:t>ম্যালওয়্যার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কি</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লিখ</a:t>
            </a:r>
            <a:r>
              <a:rPr lang="en-US" sz="3600" dirty="0" smtClean="0">
                <a:latin typeface="NikoshBAN" panose="02000000000000000000" pitchFamily="2" charset="0"/>
                <a:cs typeface="NikoshBAN" panose="02000000000000000000" pitchFamily="2" charset="0"/>
              </a:rPr>
              <a:t> ?</a:t>
            </a:r>
            <a:endParaRPr lang="en-US" sz="3600" dirty="0">
              <a:latin typeface="NikoshBAN" panose="02000000000000000000" pitchFamily="2" charset="0"/>
              <a:cs typeface="NikoshBAN" panose="02000000000000000000" pitchFamily="2" charset="0"/>
            </a:endParaRPr>
          </a:p>
        </p:txBody>
      </p:sp>
      <p:grpSp>
        <p:nvGrpSpPr>
          <p:cNvPr id="3" name="Group 2"/>
          <p:cNvGrpSpPr/>
          <p:nvPr/>
        </p:nvGrpSpPr>
        <p:grpSpPr>
          <a:xfrm>
            <a:off x="-13853" y="0"/>
            <a:ext cx="12205853" cy="6858006"/>
            <a:chOff x="-13852" y="0"/>
            <a:chExt cx="12205853" cy="6858006"/>
          </a:xfrm>
        </p:grpSpPr>
        <p:sp>
          <p:nvSpPr>
            <p:cNvPr id="4" name="Frame 3"/>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13852" y="0"/>
              <a:ext cx="12205853" cy="6858006"/>
              <a:chOff x="-13852" y="0"/>
              <a:chExt cx="12205853" cy="6858006"/>
            </a:xfrm>
          </p:grpSpPr>
          <p:sp>
            <p:nvSpPr>
              <p:cNvPr id="6" name="Half Frame 5"/>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9" name="Half Frame 8"/>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Tree>
    <p:extLst>
      <p:ext uri="{BB962C8B-B14F-4D97-AF65-F5344CB8AC3E}">
        <p14:creationId xmlns:p14="http://schemas.microsoft.com/office/powerpoint/2010/main" val="332823141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3852" y="0"/>
            <a:ext cx="12205853" cy="6858006"/>
            <a:chOff x="-13852" y="0"/>
            <a:chExt cx="12205853" cy="6858006"/>
          </a:xfrm>
        </p:grpSpPr>
        <p:sp>
          <p:nvSpPr>
            <p:cNvPr id="4" name="Frame 3"/>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13852" y="0"/>
              <a:ext cx="12205853" cy="6858006"/>
              <a:chOff x="-13852" y="0"/>
              <a:chExt cx="12205853" cy="6858006"/>
            </a:xfrm>
          </p:grpSpPr>
          <p:sp>
            <p:nvSpPr>
              <p:cNvPr id="6" name="Half Frame 5"/>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9" name="Half Frame 8"/>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2" name="Rectangle 1"/>
          <p:cNvSpPr/>
          <p:nvPr/>
        </p:nvSpPr>
        <p:spPr>
          <a:xfrm>
            <a:off x="942109" y="889310"/>
            <a:ext cx="10349346" cy="5262979"/>
          </a:xfrm>
          <a:prstGeom prst="rect">
            <a:avLst/>
          </a:prstGeom>
        </p:spPr>
        <p:txBody>
          <a:bodyPr wrap="square">
            <a:spAutoFit/>
          </a:bodyPr>
          <a:lstStyle/>
          <a:p>
            <a:r>
              <a:rPr lang="as-IN" sz="2400" dirty="0" smtClean="0">
                <a:latin typeface="NikoshBAN" panose="02000000000000000000" pitchFamily="2" charset="0"/>
                <a:cs typeface="NikoshBAN" panose="02000000000000000000" pitchFamily="2" charset="0"/>
              </a:rPr>
              <a:t>ম্যালও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 </a:t>
            </a:r>
            <a:r>
              <a:rPr lang="as-IN" sz="2400" dirty="0">
                <a:latin typeface="NikoshBAN" panose="02000000000000000000" pitchFamily="2" charset="0"/>
                <a:cs typeface="NikoshBAN" panose="02000000000000000000" pitchFamily="2" charset="0"/>
              </a:rPr>
              <a:t>(</a:t>
            </a:r>
            <a:r>
              <a:rPr lang="en-US" sz="2400" dirty="0">
                <a:latin typeface="NikoshBAN" panose="02000000000000000000" pitchFamily="2" charset="0"/>
                <a:cs typeface="NikoshBAN" panose="02000000000000000000" pitchFamily="2" charset="0"/>
              </a:rPr>
              <a:t>Malware) </a:t>
            </a:r>
            <a:r>
              <a:rPr lang="as-IN" sz="2400" dirty="0">
                <a:latin typeface="NikoshBAN" panose="02000000000000000000" pitchFamily="2" charset="0"/>
                <a:cs typeface="NikoshBAN" panose="02000000000000000000" pitchFamily="2" charset="0"/>
              </a:rPr>
              <a:t>হলো ক্ষতিকর </a:t>
            </a:r>
            <a:r>
              <a:rPr lang="as-IN" sz="2400" dirty="0" smtClean="0">
                <a:latin typeface="NikoshBAN" panose="02000000000000000000" pitchFamily="2" charset="0"/>
                <a:cs typeface="NikoshBAN" panose="02000000000000000000" pitchFamily="2" charset="0"/>
              </a:rPr>
              <a:t>সফটও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a:t>
            </a:r>
            <a:r>
              <a:rPr lang="as-IN" sz="2400" dirty="0">
                <a:latin typeface="NikoshBAN" panose="02000000000000000000" pitchFamily="2" charset="0"/>
                <a:cs typeface="NikoshBAN" panose="02000000000000000000" pitchFamily="2" charset="0"/>
              </a:rPr>
              <a:t>, যা কম্পিউটার, মোবাইল বা নেটওয়ার্কের ক্ষতি করার জন্য তৈরি করা </a:t>
            </a:r>
            <a:r>
              <a:rPr lang="as-IN" sz="2400" dirty="0" smtClean="0">
                <a:latin typeface="NikoshBAN" panose="02000000000000000000" pitchFamily="2" charset="0"/>
                <a:cs typeface="NikoshBAN" panose="02000000000000000000" pitchFamily="2" charset="0"/>
              </a:rPr>
              <a:t>হ</a:t>
            </a:r>
            <a:r>
              <a:rPr lang="en-US" sz="2400" dirty="0">
                <a:latin typeface="NikoshBAN" panose="02000000000000000000" pitchFamily="2" charset="0"/>
                <a:cs typeface="NikoshBAN" panose="02000000000000000000" pitchFamily="2" charset="0"/>
              </a:rPr>
              <a:t>য়</a:t>
            </a:r>
            <a:r>
              <a:rPr lang="as-IN" sz="2400" dirty="0" smtClean="0">
                <a:latin typeface="NikoshBAN" panose="02000000000000000000" pitchFamily="2" charset="0"/>
                <a:cs typeface="NikoshBAN" panose="02000000000000000000" pitchFamily="2" charset="0"/>
              </a:rPr>
              <a:t>।</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r>
              <a:rPr lang="as-IN" sz="2400" dirty="0">
                <a:latin typeface="NikoshBAN" panose="02000000000000000000" pitchFamily="2" charset="0"/>
                <a:cs typeface="NikoshBAN" panose="02000000000000000000" pitchFamily="2" charset="0"/>
              </a:rPr>
              <a:t>“</a:t>
            </a:r>
            <a:r>
              <a:rPr lang="en-US" sz="2400" dirty="0">
                <a:latin typeface="NikoshBAN" panose="02000000000000000000" pitchFamily="2" charset="0"/>
                <a:cs typeface="NikoshBAN" panose="02000000000000000000" pitchFamily="2" charset="0"/>
              </a:rPr>
              <a:t>Malware” </a:t>
            </a:r>
            <a:r>
              <a:rPr lang="as-IN" sz="2400" dirty="0">
                <a:latin typeface="NikoshBAN" panose="02000000000000000000" pitchFamily="2" charset="0"/>
                <a:cs typeface="NikoshBAN" panose="02000000000000000000" pitchFamily="2" charset="0"/>
              </a:rPr>
              <a:t>শব্দটি এসেছে </a:t>
            </a:r>
            <a:r>
              <a:rPr lang="en-US" sz="2400" b="1" dirty="0">
                <a:latin typeface="NikoshBAN" panose="02000000000000000000" pitchFamily="2" charset="0"/>
                <a:cs typeface="NikoshBAN" panose="02000000000000000000" pitchFamily="2" charset="0"/>
              </a:rPr>
              <a:t>Malicious Software</a:t>
            </a:r>
            <a:r>
              <a:rPr lang="en-US" sz="2400" dirty="0">
                <a:latin typeface="NikoshBAN" panose="02000000000000000000" pitchFamily="2" charset="0"/>
                <a:cs typeface="NikoshBAN" panose="02000000000000000000" pitchFamily="2" charset="0"/>
              </a:rPr>
              <a:t> </a:t>
            </a:r>
            <a:r>
              <a:rPr lang="as-IN" sz="2400" dirty="0">
                <a:latin typeface="NikoshBAN" panose="02000000000000000000" pitchFamily="2" charset="0"/>
                <a:cs typeface="NikoshBAN" panose="02000000000000000000" pitchFamily="2" charset="0"/>
              </a:rPr>
              <a:t>থেকে।</a:t>
            </a:r>
          </a:p>
          <a:p>
            <a:r>
              <a:rPr lang="as-IN" sz="2400" dirty="0" smtClean="0">
                <a:latin typeface="NikoshBAN" panose="02000000000000000000" pitchFamily="2" charset="0"/>
                <a:cs typeface="NikoshBAN" panose="02000000000000000000" pitchFamily="2" charset="0"/>
              </a:rPr>
              <a:t>ম্যালও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রের </a:t>
            </a:r>
            <a:r>
              <a:rPr lang="as-IN" sz="2400" dirty="0">
                <a:latin typeface="NikoshBAN" panose="02000000000000000000" pitchFamily="2" charset="0"/>
                <a:cs typeface="NikoshBAN" panose="02000000000000000000" pitchFamily="2" charset="0"/>
              </a:rPr>
              <a:t>কাজ হতে পারে</a:t>
            </a:r>
            <a:r>
              <a:rPr lang="as-IN" sz="2400" dirty="0" smtClean="0">
                <a:latin typeface="NikoshBAN" panose="02000000000000000000" pitchFamily="2" charset="0"/>
                <a:cs typeface="NikoshBAN" panose="02000000000000000000" pitchFamily="2" charset="0"/>
              </a:rPr>
              <a:t>—</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তথ্য চুরি করা </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ফাইল নষ্ট করা </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ডিভাইস ধীর করে দেওয়া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অনুমতি </a:t>
            </a:r>
            <a:r>
              <a:rPr lang="as-IN" sz="2400" dirty="0" smtClean="0">
                <a:latin typeface="NikoshBAN" panose="02000000000000000000" pitchFamily="2" charset="0"/>
                <a:cs typeface="NikoshBAN" panose="02000000000000000000" pitchFamily="2" charset="0"/>
              </a:rPr>
              <a:t>ছা</a:t>
            </a:r>
            <a:r>
              <a:rPr lang="en-US" sz="2400" dirty="0" err="1" smtClean="0">
                <a:latin typeface="NikoshBAN" panose="02000000000000000000" pitchFamily="2" charset="0"/>
                <a:cs typeface="NikoshBAN" panose="02000000000000000000" pitchFamily="2" charset="0"/>
              </a:rPr>
              <a:t>ড়া</a:t>
            </a:r>
            <a:r>
              <a:rPr lang="as-IN" sz="2400" dirty="0" smtClean="0">
                <a:latin typeface="NikoshBAN" panose="02000000000000000000" pitchFamily="2" charset="0"/>
                <a:cs typeface="NikoshBAN" panose="02000000000000000000" pitchFamily="2" charset="0"/>
              </a:rPr>
              <a:t> </a:t>
            </a:r>
            <a:r>
              <a:rPr lang="as-IN" sz="2400" dirty="0">
                <a:latin typeface="NikoshBAN" panose="02000000000000000000" pitchFamily="2" charset="0"/>
                <a:cs typeface="NikoshBAN" panose="02000000000000000000" pitchFamily="2" charset="0"/>
              </a:rPr>
              <a:t>কম্পিউটার নিয়ন্ত্রণ করা </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r>
              <a:rPr lang="as-IN" sz="2400" dirty="0" smtClean="0">
                <a:latin typeface="NikoshBAN" panose="02000000000000000000" pitchFamily="2" charset="0"/>
                <a:cs typeface="NikoshBAN" panose="02000000000000000000" pitchFamily="2" charset="0"/>
              </a:rPr>
              <a:t>ম্যালও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রের </a:t>
            </a:r>
            <a:r>
              <a:rPr lang="as-IN" sz="2400" dirty="0">
                <a:latin typeface="NikoshBAN" panose="02000000000000000000" pitchFamily="2" charset="0"/>
                <a:cs typeface="NikoshBAN" panose="02000000000000000000" pitchFamily="2" charset="0"/>
              </a:rPr>
              <a:t>কিছু </a:t>
            </a:r>
            <a:r>
              <a:rPr lang="as-IN" sz="2400" dirty="0" smtClean="0">
                <a:latin typeface="NikoshBAN" panose="02000000000000000000" pitchFamily="2" charset="0"/>
                <a:cs typeface="NikoshBAN" panose="02000000000000000000" pitchFamily="2" charset="0"/>
              </a:rPr>
              <a:t>ধরনঃ</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pPr>
              <a:buFont typeface="+mj-lt"/>
              <a:buAutoNum type="arabicPeriod"/>
            </a:pPr>
            <a:r>
              <a:rPr lang="as-IN" sz="2400" dirty="0">
                <a:latin typeface="NikoshBAN" panose="02000000000000000000" pitchFamily="2" charset="0"/>
                <a:cs typeface="NikoshBAN" panose="02000000000000000000" pitchFamily="2" charset="0"/>
              </a:rPr>
              <a:t>ভাইরাস (</a:t>
            </a:r>
            <a:r>
              <a:rPr lang="en-US" sz="2400" dirty="0">
                <a:latin typeface="NikoshBAN" panose="02000000000000000000" pitchFamily="2" charset="0"/>
                <a:cs typeface="NikoshBAN" panose="02000000000000000000" pitchFamily="2" charset="0"/>
              </a:rPr>
              <a:t>Virus) </a:t>
            </a:r>
          </a:p>
          <a:p>
            <a:pPr>
              <a:buFont typeface="+mj-lt"/>
              <a:buAutoNum type="arabicPeriod"/>
            </a:pPr>
            <a:r>
              <a:rPr lang="as-IN" sz="2400" dirty="0">
                <a:latin typeface="NikoshBAN" panose="02000000000000000000" pitchFamily="2" charset="0"/>
                <a:cs typeface="NikoshBAN" panose="02000000000000000000" pitchFamily="2" charset="0"/>
              </a:rPr>
              <a:t>ওয়ার্ম (</a:t>
            </a:r>
            <a:r>
              <a:rPr lang="en-US" sz="2400" dirty="0">
                <a:latin typeface="NikoshBAN" panose="02000000000000000000" pitchFamily="2" charset="0"/>
                <a:cs typeface="NikoshBAN" panose="02000000000000000000" pitchFamily="2" charset="0"/>
              </a:rPr>
              <a:t>Worm) </a:t>
            </a:r>
          </a:p>
          <a:p>
            <a:pPr>
              <a:buFont typeface="+mj-lt"/>
              <a:buAutoNum type="arabicPeriod"/>
            </a:pPr>
            <a:r>
              <a:rPr lang="as-IN" sz="2400" dirty="0">
                <a:latin typeface="NikoshBAN" panose="02000000000000000000" pitchFamily="2" charset="0"/>
                <a:cs typeface="NikoshBAN" panose="02000000000000000000" pitchFamily="2" charset="0"/>
              </a:rPr>
              <a:t>ট্রোজান হর্স (</a:t>
            </a:r>
            <a:r>
              <a:rPr lang="en-US" sz="2400" dirty="0">
                <a:latin typeface="NikoshBAN" panose="02000000000000000000" pitchFamily="2" charset="0"/>
                <a:cs typeface="NikoshBAN" panose="02000000000000000000" pitchFamily="2" charset="0"/>
              </a:rPr>
              <a:t>Trojan Horse) </a:t>
            </a:r>
          </a:p>
          <a:p>
            <a:pPr>
              <a:buFont typeface="+mj-lt"/>
              <a:buAutoNum type="arabicPeriod"/>
            </a:pPr>
            <a:r>
              <a:rPr lang="as-IN" sz="2400" dirty="0">
                <a:latin typeface="NikoshBAN" panose="02000000000000000000" pitchFamily="2" charset="0"/>
                <a:cs typeface="NikoshBAN" panose="02000000000000000000" pitchFamily="2" charset="0"/>
              </a:rPr>
              <a:t>র‍্যানসমওয়্যার (</a:t>
            </a:r>
            <a:r>
              <a:rPr lang="en-US" sz="2400" dirty="0">
                <a:latin typeface="NikoshBAN" panose="02000000000000000000" pitchFamily="2" charset="0"/>
                <a:cs typeface="NikoshBAN" panose="02000000000000000000" pitchFamily="2" charset="0"/>
              </a:rPr>
              <a:t>Ransomware) </a:t>
            </a:r>
          </a:p>
          <a:p>
            <a:pPr>
              <a:buFont typeface="+mj-lt"/>
              <a:buAutoNum type="arabicPeriod"/>
            </a:pPr>
            <a:r>
              <a:rPr lang="as-IN" sz="2400" dirty="0">
                <a:latin typeface="NikoshBAN" panose="02000000000000000000" pitchFamily="2" charset="0"/>
                <a:cs typeface="NikoshBAN" panose="02000000000000000000" pitchFamily="2" charset="0"/>
              </a:rPr>
              <a:t>স্পাইওয়্যার (</a:t>
            </a:r>
            <a:r>
              <a:rPr lang="en-US" sz="2400" dirty="0" smtClean="0">
                <a:latin typeface="NikoshBAN" panose="02000000000000000000" pitchFamily="2" charset="0"/>
                <a:cs typeface="NikoshBAN" panose="02000000000000000000" pitchFamily="2" charset="0"/>
              </a:rPr>
              <a:t>Spyware)আ</a:t>
            </a:r>
            <a:endParaRPr lang="en-US" sz="2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8456503"/>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0" name="Rectangle 9"/>
          <p:cNvSpPr/>
          <p:nvPr/>
        </p:nvSpPr>
        <p:spPr>
          <a:xfrm>
            <a:off x="2639292" y="1972915"/>
            <a:ext cx="7647708" cy="2862322"/>
          </a:xfrm>
          <a:prstGeom prst="rect">
            <a:avLst/>
          </a:prstGeom>
        </p:spPr>
        <p:txBody>
          <a:bodyPr wrap="square">
            <a:spAutoFit/>
          </a:bodyPr>
          <a:lstStyle/>
          <a:p>
            <a:r>
              <a:rPr lang="as-IN" sz="3600" dirty="0" smtClean="0">
                <a:latin typeface="NikoshBAN" panose="02000000000000000000" pitchFamily="2" charset="0"/>
                <a:cs typeface="NikoshBAN" panose="02000000000000000000" pitchFamily="2" charset="0"/>
              </a:rPr>
              <a:t>ম্যালও</a:t>
            </a:r>
            <a:r>
              <a:rPr lang="en-US" sz="3600" dirty="0" err="1" smtClean="0">
                <a:latin typeface="NikoshBAN" panose="02000000000000000000" pitchFamily="2" charset="0"/>
                <a:cs typeface="NikoshBAN" panose="02000000000000000000" pitchFamily="2" charset="0"/>
              </a:rPr>
              <a:t>য়্যা</a:t>
            </a:r>
            <a:r>
              <a:rPr lang="as-IN" sz="3600" dirty="0" smtClean="0">
                <a:latin typeface="NikoshBAN" panose="02000000000000000000" pitchFamily="2" charset="0"/>
                <a:cs typeface="NikoshBAN" panose="02000000000000000000" pitchFamily="2" charset="0"/>
              </a:rPr>
              <a:t>র </a:t>
            </a:r>
            <a:r>
              <a:rPr lang="as-IN" sz="3600" dirty="0">
                <a:latin typeface="NikoshBAN" panose="02000000000000000000" pitchFamily="2" charset="0"/>
                <a:cs typeface="NikoshBAN" panose="02000000000000000000" pitchFamily="2" charset="0"/>
              </a:rPr>
              <a:t>থেকে বাঁচার উপায়ঃ</a:t>
            </a:r>
          </a:p>
          <a:p>
            <a:pPr>
              <a:buFont typeface="Arial" panose="020B0604020202020204" pitchFamily="34" charset="0"/>
              <a:buChar char="•"/>
            </a:pPr>
            <a:r>
              <a:rPr lang="as-IN" sz="3600" dirty="0">
                <a:latin typeface="NikoshBAN" panose="02000000000000000000" pitchFamily="2" charset="0"/>
                <a:cs typeface="NikoshBAN" panose="02000000000000000000" pitchFamily="2" charset="0"/>
              </a:rPr>
              <a:t>অ্যান্টিভাইরাস ব্যবহার করা </a:t>
            </a:r>
          </a:p>
          <a:p>
            <a:pPr>
              <a:buFont typeface="Arial" panose="020B0604020202020204" pitchFamily="34" charset="0"/>
              <a:buChar char="•"/>
            </a:pPr>
            <a:r>
              <a:rPr lang="as-IN" sz="3600" dirty="0">
                <a:latin typeface="NikoshBAN" panose="02000000000000000000" pitchFamily="2" charset="0"/>
                <a:cs typeface="NikoshBAN" panose="02000000000000000000" pitchFamily="2" charset="0"/>
              </a:rPr>
              <a:t>অপরিচিত লিংক বা ফাইল না খোলা </a:t>
            </a:r>
          </a:p>
          <a:p>
            <a:pPr>
              <a:buFont typeface="Arial" panose="020B0604020202020204" pitchFamily="34" charset="0"/>
              <a:buChar char="•"/>
            </a:pPr>
            <a:r>
              <a:rPr lang="as-IN" sz="3600" dirty="0" smtClean="0">
                <a:latin typeface="NikoshBAN" panose="02000000000000000000" pitchFamily="2" charset="0"/>
                <a:cs typeface="NikoshBAN" panose="02000000000000000000" pitchFamily="2" charset="0"/>
              </a:rPr>
              <a:t>সফটও</a:t>
            </a:r>
            <a:r>
              <a:rPr lang="en-US" sz="3600" dirty="0" err="1" smtClean="0">
                <a:latin typeface="NikoshBAN" panose="02000000000000000000" pitchFamily="2" charset="0"/>
                <a:cs typeface="NikoshBAN" panose="02000000000000000000" pitchFamily="2" charset="0"/>
              </a:rPr>
              <a:t>য়্যা</a:t>
            </a:r>
            <a:r>
              <a:rPr lang="as-IN" sz="3600" dirty="0" smtClean="0">
                <a:latin typeface="NikoshBAN" panose="02000000000000000000" pitchFamily="2" charset="0"/>
                <a:cs typeface="NikoshBAN" panose="02000000000000000000" pitchFamily="2" charset="0"/>
              </a:rPr>
              <a:t>র </a:t>
            </a:r>
            <a:r>
              <a:rPr lang="as-IN" sz="3600" dirty="0">
                <a:latin typeface="NikoshBAN" panose="02000000000000000000" pitchFamily="2" charset="0"/>
                <a:cs typeface="NikoshBAN" panose="02000000000000000000" pitchFamily="2" charset="0"/>
              </a:rPr>
              <a:t>আপডেট </a:t>
            </a:r>
            <a:r>
              <a:rPr lang="as-IN" sz="3600" dirty="0" smtClean="0">
                <a:latin typeface="NikoshBAN" panose="02000000000000000000" pitchFamily="2" charset="0"/>
                <a:cs typeface="NikoshBAN" panose="02000000000000000000" pitchFamily="2" charset="0"/>
              </a:rPr>
              <a:t>রাখা</a:t>
            </a:r>
            <a:r>
              <a:rPr lang="en-US" sz="3600" dirty="0" smtClean="0">
                <a:latin typeface="NikoshBAN" panose="02000000000000000000" pitchFamily="2" charset="0"/>
                <a:cs typeface="NikoshBAN" panose="02000000000000000000" pitchFamily="2" charset="0"/>
              </a:rPr>
              <a:t> </a:t>
            </a:r>
            <a:r>
              <a:rPr lang="as-IN" sz="3600" dirty="0" smtClean="0">
                <a:latin typeface="NikoshBAN" panose="02000000000000000000" pitchFamily="2" charset="0"/>
                <a:cs typeface="NikoshBAN" panose="02000000000000000000" pitchFamily="2" charset="0"/>
              </a:rPr>
              <a:t> </a:t>
            </a:r>
            <a:endParaRPr lang="as-IN" sz="3600" dirty="0">
              <a:latin typeface="NikoshBAN" panose="02000000000000000000" pitchFamily="2" charset="0"/>
              <a:cs typeface="NikoshBAN" panose="02000000000000000000" pitchFamily="2" charset="0"/>
            </a:endParaRPr>
          </a:p>
          <a:p>
            <a:pPr>
              <a:buFont typeface="Arial" panose="020B0604020202020204" pitchFamily="34" charset="0"/>
              <a:buChar char="•"/>
            </a:pPr>
            <a:r>
              <a:rPr lang="as-IN" sz="3600" dirty="0">
                <a:latin typeface="NikoshBAN" panose="02000000000000000000" pitchFamily="2" charset="0"/>
                <a:cs typeface="NikoshBAN" panose="02000000000000000000" pitchFamily="2" charset="0"/>
              </a:rPr>
              <a:t>নিরাপদ </a:t>
            </a:r>
            <a:r>
              <a:rPr lang="as-IN" sz="3600" dirty="0" smtClean="0">
                <a:latin typeface="NikoshBAN" panose="02000000000000000000" pitchFamily="2" charset="0"/>
                <a:cs typeface="NikoshBAN" panose="02000000000000000000" pitchFamily="2" charset="0"/>
              </a:rPr>
              <a:t>ও</a:t>
            </a:r>
            <a:r>
              <a:rPr lang="en-US" sz="3600" dirty="0" err="1" smtClean="0">
                <a:latin typeface="NikoshBAN" panose="02000000000000000000" pitchFamily="2" charset="0"/>
                <a:cs typeface="NikoshBAN" panose="02000000000000000000" pitchFamily="2" charset="0"/>
              </a:rPr>
              <a:t>য়ে</a:t>
            </a:r>
            <a:r>
              <a:rPr lang="as-IN" sz="3600" dirty="0" smtClean="0">
                <a:latin typeface="NikoshBAN" panose="02000000000000000000" pitchFamily="2" charset="0"/>
                <a:cs typeface="NikoshBAN" panose="02000000000000000000" pitchFamily="2" charset="0"/>
              </a:rPr>
              <a:t>বসাইট </a:t>
            </a:r>
            <a:r>
              <a:rPr lang="as-IN" sz="3600" dirty="0">
                <a:latin typeface="NikoshBAN" panose="02000000000000000000" pitchFamily="2" charset="0"/>
                <a:cs typeface="NikoshBAN" panose="02000000000000000000" pitchFamily="2" charset="0"/>
              </a:rPr>
              <a:t>ব্যবহার করা। </a:t>
            </a:r>
          </a:p>
        </p:txBody>
      </p:sp>
    </p:spTree>
    <p:extLst>
      <p:ext uri="{BB962C8B-B14F-4D97-AF65-F5344CB8AC3E}">
        <p14:creationId xmlns:p14="http://schemas.microsoft.com/office/powerpoint/2010/main" val="4223223383"/>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1" name="TextBox 10"/>
          <p:cNvSpPr txBox="1"/>
          <p:nvPr/>
        </p:nvSpPr>
        <p:spPr>
          <a:xfrm>
            <a:off x="1801091" y="1039091"/>
            <a:ext cx="6705600" cy="584775"/>
          </a:xfrm>
          <a:prstGeom prst="rect">
            <a:avLst/>
          </a:prstGeom>
          <a:noFill/>
        </p:spPr>
        <p:txBody>
          <a:bodyPr wrap="square" rtlCol="0">
            <a:spAutoFit/>
          </a:bodyPr>
          <a:lstStyle/>
          <a:p>
            <a:r>
              <a:rPr lang="en-US" sz="3200" dirty="0" err="1" smtClean="0">
                <a:latin typeface="NikoshBAN" panose="02000000000000000000" pitchFamily="2" charset="0"/>
                <a:cs typeface="NikoshBAN" panose="02000000000000000000" pitchFamily="2" charset="0"/>
              </a:rPr>
              <a:t>ভাইরাসের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ইতিহাস</a:t>
            </a:r>
            <a:r>
              <a:rPr lang="en-US" sz="3200" dirty="0" smtClean="0">
                <a:latin typeface="NikoshBAN" panose="02000000000000000000" pitchFamily="2" charset="0"/>
                <a:cs typeface="NikoshBAN" panose="02000000000000000000" pitchFamily="2" charset="0"/>
              </a:rPr>
              <a:t> </a:t>
            </a:r>
            <a:endParaRPr lang="en-US" sz="3200" dirty="0">
              <a:latin typeface="NikoshBAN" panose="02000000000000000000" pitchFamily="2" charset="0"/>
              <a:cs typeface="NikoshBAN" panose="02000000000000000000" pitchFamily="2" charset="0"/>
            </a:endParaRPr>
          </a:p>
        </p:txBody>
      </p:sp>
      <p:sp>
        <p:nvSpPr>
          <p:cNvPr id="12" name="Rectangle 11"/>
          <p:cNvSpPr/>
          <p:nvPr/>
        </p:nvSpPr>
        <p:spPr>
          <a:xfrm>
            <a:off x="1025238" y="1533465"/>
            <a:ext cx="9961419" cy="3170099"/>
          </a:xfrm>
          <a:prstGeom prst="rect">
            <a:avLst/>
          </a:prstGeom>
        </p:spPr>
        <p:txBody>
          <a:bodyPr wrap="square">
            <a:spAutoFit/>
          </a:bodyPr>
          <a:lstStyle/>
          <a:p>
            <a:r>
              <a:rPr lang="as-IN" sz="2000" b="1" dirty="0">
                <a:latin typeface="NikoshBAN" panose="02000000000000000000" pitchFamily="2" charset="0"/>
                <a:cs typeface="NikoshBAN" panose="02000000000000000000" pitchFamily="2" charset="0"/>
              </a:rPr>
              <a:t>১. ধারণার শুরু (১৯৪০–১৯৭০)</a:t>
            </a:r>
          </a:p>
          <a:p>
            <a:r>
              <a:rPr lang="as-IN" sz="2000" dirty="0">
                <a:latin typeface="NikoshBAN" panose="02000000000000000000" pitchFamily="2" charset="0"/>
                <a:cs typeface="NikoshBAN" panose="02000000000000000000" pitchFamily="2" charset="0"/>
              </a:rPr>
              <a:t>কম্পিউটার ভাইরাসের ধারণা প্রথম আসে গণিতবিদ </a:t>
            </a:r>
            <a:r>
              <a:rPr lang="en-US" sz="2000" dirty="0">
                <a:latin typeface="NikoshBAN" panose="02000000000000000000" pitchFamily="2" charset="0"/>
                <a:cs typeface="NikoshBAN" panose="02000000000000000000" pitchFamily="2" charset="0"/>
              </a:rPr>
              <a:t>John von Neumann–</a:t>
            </a:r>
            <a:r>
              <a:rPr lang="as-IN" sz="2000" dirty="0">
                <a:latin typeface="NikoshBAN" panose="02000000000000000000" pitchFamily="2" charset="0"/>
                <a:cs typeface="NikoshBAN" panose="02000000000000000000" pitchFamily="2" charset="0"/>
              </a:rPr>
              <a:t>এর স্বয়ংক্রিয়ভাবে নিজেকে অনুলিপি করতে সক্ষম প্রোগ্রামের তত্ত্ব থেকে।</a:t>
            </a:r>
          </a:p>
          <a:p>
            <a:r>
              <a:rPr lang="as-IN" sz="2000" dirty="0">
                <a:latin typeface="NikoshBAN" panose="02000000000000000000" pitchFamily="2" charset="0"/>
                <a:cs typeface="NikoshBAN" panose="02000000000000000000" pitchFamily="2" charset="0"/>
              </a:rPr>
              <a:t>১৯৭১ সালে </a:t>
            </a:r>
            <a:r>
              <a:rPr lang="en-US" sz="2000" dirty="0">
                <a:latin typeface="NikoshBAN" panose="02000000000000000000" pitchFamily="2" charset="0"/>
                <a:cs typeface="NikoshBAN" panose="02000000000000000000" pitchFamily="2" charset="0"/>
              </a:rPr>
              <a:t>Creeper </a:t>
            </a:r>
            <a:r>
              <a:rPr lang="as-IN" sz="2000" dirty="0">
                <a:latin typeface="NikoshBAN" panose="02000000000000000000" pitchFamily="2" charset="0"/>
                <a:cs typeface="NikoshBAN" panose="02000000000000000000" pitchFamily="2" charset="0"/>
              </a:rPr>
              <a:t>নামের একটি প্রোগ্রাম তৈরি হয়, যা ইতিহাসের প্রথম কম্পিউটার ভাইরাসসদৃশ প্রোগ্রাম হিসেবে পরিচিত। এটি </a:t>
            </a:r>
            <a:r>
              <a:rPr lang="en-US" sz="2000" dirty="0">
                <a:latin typeface="NikoshBAN" panose="02000000000000000000" pitchFamily="2" charset="0"/>
                <a:cs typeface="NikoshBAN" panose="02000000000000000000" pitchFamily="2" charset="0"/>
              </a:rPr>
              <a:t>ARPANET </a:t>
            </a:r>
            <a:r>
              <a:rPr lang="as-IN" sz="2000" dirty="0">
                <a:latin typeface="NikoshBAN" panose="02000000000000000000" pitchFamily="2" charset="0"/>
                <a:cs typeface="NikoshBAN" panose="02000000000000000000" pitchFamily="2" charset="0"/>
              </a:rPr>
              <a:t>নেটওয়ার্কে ছড়াত।</a:t>
            </a:r>
          </a:p>
          <a:p>
            <a:r>
              <a:rPr lang="as-IN" sz="2000" b="1" dirty="0">
                <a:latin typeface="NikoshBAN" panose="02000000000000000000" pitchFamily="2" charset="0"/>
                <a:cs typeface="NikoshBAN" panose="02000000000000000000" pitchFamily="2" charset="0"/>
              </a:rPr>
              <a:t>২. প্রথম ব্যক্তিগত কম্পিউটার ভাইরাস (১৯৮০-এর দশক)</a:t>
            </a:r>
          </a:p>
          <a:p>
            <a:r>
              <a:rPr lang="as-IN" sz="2000" dirty="0">
                <a:latin typeface="NikoshBAN" panose="02000000000000000000" pitchFamily="2" charset="0"/>
                <a:cs typeface="NikoshBAN" panose="02000000000000000000" pitchFamily="2" charset="0"/>
              </a:rPr>
              <a:t>১৯৮৬ সালে </a:t>
            </a:r>
            <a:r>
              <a:rPr lang="en-US" sz="2000" dirty="0">
                <a:latin typeface="NikoshBAN" panose="02000000000000000000" pitchFamily="2" charset="0"/>
                <a:cs typeface="NikoshBAN" panose="02000000000000000000" pitchFamily="2" charset="0"/>
              </a:rPr>
              <a:t>Brain </a:t>
            </a:r>
            <a:r>
              <a:rPr lang="as-IN" sz="2000" dirty="0">
                <a:latin typeface="NikoshBAN" panose="02000000000000000000" pitchFamily="2" charset="0"/>
                <a:cs typeface="NikoshBAN" panose="02000000000000000000" pitchFamily="2" charset="0"/>
              </a:rPr>
              <a:t>নামের ভাইরাস তৈরি হয়, যা প্রথম পিসি ভাইরাস হিসেবে পরিচিত। এটি ফ্লপি ডিস্কের মাধ্যমে ছড়াত।</a:t>
            </a:r>
          </a:p>
          <a:p>
            <a:r>
              <a:rPr lang="as-IN" sz="2000" dirty="0">
                <a:latin typeface="NikoshBAN" panose="02000000000000000000" pitchFamily="2" charset="0"/>
                <a:cs typeface="NikoshBAN" panose="02000000000000000000" pitchFamily="2" charset="0"/>
              </a:rPr>
              <a:t>এরপর আরও কিছু ভাইরাস ছড়িয়ে পড়ে, যেমন—</a:t>
            </a:r>
          </a:p>
          <a:p>
            <a:pPr>
              <a:buFont typeface="Arial" panose="020B0604020202020204" pitchFamily="34" charset="0"/>
              <a:buChar char="•"/>
            </a:pPr>
            <a:r>
              <a:rPr lang="en-US" sz="2000" dirty="0">
                <a:latin typeface="NikoshBAN" panose="02000000000000000000" pitchFamily="2" charset="0"/>
                <a:cs typeface="NikoshBAN" panose="02000000000000000000" pitchFamily="2" charset="0"/>
              </a:rPr>
              <a:t>Michelangelo </a:t>
            </a:r>
          </a:p>
          <a:p>
            <a:pPr>
              <a:buFont typeface="Arial" panose="020B0604020202020204" pitchFamily="34" charset="0"/>
              <a:buChar char="•"/>
            </a:pPr>
            <a:r>
              <a:rPr lang="en-US" sz="2000" dirty="0">
                <a:latin typeface="NikoshBAN" panose="02000000000000000000" pitchFamily="2" charset="0"/>
                <a:cs typeface="NikoshBAN" panose="02000000000000000000" pitchFamily="2" charset="0"/>
              </a:rPr>
              <a:t>Melissa </a:t>
            </a:r>
          </a:p>
        </p:txBody>
      </p:sp>
    </p:spTree>
    <p:extLst>
      <p:ext uri="{BB962C8B-B14F-4D97-AF65-F5344CB8AC3E}">
        <p14:creationId xmlns:p14="http://schemas.microsoft.com/office/powerpoint/2010/main" val="370376910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0" name="Rectangle 9"/>
          <p:cNvSpPr/>
          <p:nvPr/>
        </p:nvSpPr>
        <p:spPr>
          <a:xfrm>
            <a:off x="1205345" y="1120676"/>
            <a:ext cx="10030691" cy="3970318"/>
          </a:xfrm>
          <a:prstGeom prst="rect">
            <a:avLst/>
          </a:prstGeom>
        </p:spPr>
        <p:txBody>
          <a:bodyPr wrap="square">
            <a:spAutoFit/>
          </a:bodyPr>
          <a:lstStyle/>
          <a:p>
            <a:r>
              <a:rPr lang="as-IN" sz="2800" b="1" dirty="0">
                <a:latin typeface="NikoshBAN" panose="02000000000000000000" pitchFamily="2" charset="0"/>
                <a:cs typeface="NikoshBAN" panose="02000000000000000000" pitchFamily="2" charset="0"/>
              </a:rPr>
              <a:t>৩. ইন্টারনেট যুগের ভাইরাস (১৯৯০–২০০০)</a:t>
            </a:r>
          </a:p>
          <a:p>
            <a:r>
              <a:rPr lang="as-IN" sz="2800" dirty="0">
                <a:latin typeface="NikoshBAN" panose="02000000000000000000" pitchFamily="2" charset="0"/>
                <a:cs typeface="NikoshBAN" panose="02000000000000000000" pitchFamily="2" charset="0"/>
              </a:rPr>
              <a:t>ইন্টারনেট </a:t>
            </a:r>
            <a:r>
              <a:rPr lang="as-IN" sz="2800" dirty="0" smtClean="0">
                <a:latin typeface="NikoshBAN" panose="02000000000000000000" pitchFamily="2" charset="0"/>
                <a:cs typeface="NikoshBAN" panose="02000000000000000000" pitchFamily="2" charset="0"/>
              </a:rPr>
              <a:t>জনপ্রি</a:t>
            </a:r>
            <a:r>
              <a:rPr lang="en-US" sz="2800" dirty="0" smtClean="0">
                <a:latin typeface="NikoshBAN" panose="02000000000000000000" pitchFamily="2" charset="0"/>
                <a:cs typeface="NikoshBAN" panose="02000000000000000000" pitchFamily="2" charset="0"/>
              </a:rPr>
              <a:t>য়</a:t>
            </a:r>
            <a:r>
              <a:rPr lang="as-IN" sz="2800" dirty="0" smtClean="0">
                <a:latin typeface="NikoshBAN" panose="02000000000000000000" pitchFamily="2" charset="0"/>
                <a:cs typeface="NikoshBAN" panose="02000000000000000000" pitchFamily="2" charset="0"/>
              </a:rPr>
              <a:t> হও</a:t>
            </a:r>
            <a:r>
              <a:rPr lang="en-US" sz="2800" dirty="0" err="1" smtClean="0">
                <a:latin typeface="NikoshBAN" panose="02000000000000000000" pitchFamily="2" charset="0"/>
                <a:cs typeface="NikoshBAN" panose="02000000000000000000" pitchFamily="2" charset="0"/>
              </a:rPr>
              <a:t>য়া</a:t>
            </a:r>
            <a:r>
              <a:rPr lang="as-IN" sz="2800" dirty="0" smtClean="0">
                <a:latin typeface="NikoshBAN" panose="02000000000000000000" pitchFamily="2" charset="0"/>
                <a:cs typeface="NikoshBAN" panose="02000000000000000000" pitchFamily="2" charset="0"/>
              </a:rPr>
              <a:t>র </a:t>
            </a:r>
            <a:r>
              <a:rPr lang="as-IN" sz="2800" dirty="0">
                <a:latin typeface="NikoshBAN" panose="02000000000000000000" pitchFamily="2" charset="0"/>
                <a:cs typeface="NikoshBAN" panose="02000000000000000000" pitchFamily="2" charset="0"/>
              </a:rPr>
              <a:t>পর ভাইরাস দ্রুত ছড়াতে শুরু করে। ই-মেইল ও </a:t>
            </a:r>
            <a:r>
              <a:rPr lang="as-IN" sz="2800" dirty="0" smtClean="0">
                <a:latin typeface="NikoshBAN" panose="02000000000000000000" pitchFamily="2" charset="0"/>
                <a:cs typeface="NikoshBAN" panose="02000000000000000000" pitchFamily="2" charset="0"/>
              </a:rPr>
              <a:t>নেটও</a:t>
            </a:r>
            <a:r>
              <a:rPr lang="en-US" sz="2800" dirty="0" err="1" smtClean="0">
                <a:latin typeface="NikoshBAN" panose="02000000000000000000" pitchFamily="2" charset="0"/>
                <a:cs typeface="NikoshBAN" panose="02000000000000000000" pitchFamily="2" charset="0"/>
              </a:rPr>
              <a:t>য়া</a:t>
            </a:r>
            <a:r>
              <a:rPr lang="as-IN" sz="2800" dirty="0" smtClean="0">
                <a:latin typeface="NikoshBAN" panose="02000000000000000000" pitchFamily="2" charset="0"/>
                <a:cs typeface="NikoshBAN" panose="02000000000000000000" pitchFamily="2" charset="0"/>
              </a:rPr>
              <a:t>র্কের </a:t>
            </a:r>
            <a:r>
              <a:rPr lang="as-IN" sz="2800" dirty="0">
                <a:latin typeface="NikoshBAN" panose="02000000000000000000" pitchFamily="2" charset="0"/>
                <a:cs typeface="NikoshBAN" panose="02000000000000000000" pitchFamily="2" charset="0"/>
              </a:rPr>
              <a:t>মাধ্যমে অনেক ক্ষতিকর ভাইরাস </a:t>
            </a:r>
            <a:r>
              <a:rPr lang="as-IN" sz="2800" dirty="0" smtClean="0">
                <a:latin typeface="NikoshBAN" panose="02000000000000000000" pitchFamily="2" charset="0"/>
                <a:cs typeface="NikoshBAN" panose="02000000000000000000" pitchFamily="2" charset="0"/>
              </a:rPr>
              <a:t>ছ</a:t>
            </a:r>
            <a:r>
              <a:rPr lang="en-US" sz="2800" dirty="0" err="1" smtClean="0">
                <a:latin typeface="NikoshBAN" panose="02000000000000000000" pitchFamily="2" charset="0"/>
                <a:cs typeface="NikoshBAN" panose="02000000000000000000" pitchFamily="2" charset="0"/>
              </a:rPr>
              <a:t>ড়ায়</a:t>
            </a:r>
            <a:r>
              <a:rPr lang="as-IN" sz="2800" dirty="0" smtClean="0">
                <a:latin typeface="NikoshBAN" panose="02000000000000000000" pitchFamily="2" charset="0"/>
                <a:cs typeface="NikoshBAN" panose="02000000000000000000" pitchFamily="2" charset="0"/>
              </a:rPr>
              <a:t>।</a:t>
            </a:r>
            <a:endParaRPr lang="as-IN" sz="2800" dirty="0">
              <a:latin typeface="NikoshBAN" panose="02000000000000000000" pitchFamily="2" charset="0"/>
              <a:cs typeface="NikoshBAN" panose="02000000000000000000" pitchFamily="2" charset="0"/>
            </a:endParaRPr>
          </a:p>
          <a:p>
            <a:r>
              <a:rPr lang="as-IN" sz="2800" dirty="0">
                <a:latin typeface="NikoshBAN" panose="02000000000000000000" pitchFamily="2" charset="0"/>
                <a:cs typeface="NikoshBAN" panose="02000000000000000000" pitchFamily="2" charset="0"/>
              </a:rPr>
              <a:t>উল্লেখযোগ্য ভাইরাসঃ</a:t>
            </a:r>
          </a:p>
          <a:p>
            <a:pPr>
              <a:buFont typeface="Arial" panose="020B0604020202020204" pitchFamily="34" charset="0"/>
              <a:buChar char="•"/>
            </a:pPr>
            <a:r>
              <a:rPr lang="en-US" sz="2800" dirty="0">
                <a:latin typeface="NikoshBAN" panose="02000000000000000000" pitchFamily="2" charset="0"/>
                <a:cs typeface="NikoshBAN" panose="02000000000000000000" pitchFamily="2" charset="0"/>
              </a:rPr>
              <a:t>ILOVEYOU </a:t>
            </a:r>
          </a:p>
          <a:p>
            <a:pPr>
              <a:buFont typeface="Arial" panose="020B0604020202020204" pitchFamily="34" charset="0"/>
              <a:buChar char="•"/>
            </a:pPr>
            <a:r>
              <a:rPr lang="en-US" sz="2800" dirty="0" err="1">
                <a:latin typeface="NikoshBAN" panose="02000000000000000000" pitchFamily="2" charset="0"/>
                <a:cs typeface="NikoshBAN" panose="02000000000000000000" pitchFamily="2" charset="0"/>
              </a:rPr>
              <a:t>Mydoom</a:t>
            </a:r>
            <a:r>
              <a:rPr lang="en-US" sz="2800" dirty="0">
                <a:latin typeface="NikoshBAN" panose="02000000000000000000" pitchFamily="2" charset="0"/>
                <a:cs typeface="NikoshBAN" panose="02000000000000000000" pitchFamily="2" charset="0"/>
              </a:rPr>
              <a:t> </a:t>
            </a:r>
          </a:p>
          <a:p>
            <a:r>
              <a:rPr lang="as-IN" sz="2800" b="1" dirty="0">
                <a:latin typeface="NikoshBAN" panose="02000000000000000000" pitchFamily="2" charset="0"/>
                <a:cs typeface="NikoshBAN" panose="02000000000000000000" pitchFamily="2" charset="0"/>
              </a:rPr>
              <a:t>৪. আধুনিক </a:t>
            </a:r>
            <a:r>
              <a:rPr lang="as-IN" sz="2800" b="1" dirty="0" smtClean="0">
                <a:latin typeface="NikoshBAN" panose="02000000000000000000" pitchFamily="2" charset="0"/>
                <a:cs typeface="NikoshBAN" panose="02000000000000000000" pitchFamily="2" charset="0"/>
              </a:rPr>
              <a:t>ম্যালও</a:t>
            </a:r>
            <a:r>
              <a:rPr lang="en-US" sz="2800" b="1" dirty="0" err="1" smtClean="0">
                <a:latin typeface="NikoshBAN" panose="02000000000000000000" pitchFamily="2" charset="0"/>
                <a:cs typeface="NikoshBAN" panose="02000000000000000000" pitchFamily="2" charset="0"/>
              </a:rPr>
              <a:t>য়্যা</a:t>
            </a:r>
            <a:r>
              <a:rPr lang="as-IN" sz="2800" b="1" dirty="0" smtClean="0">
                <a:latin typeface="NikoshBAN" panose="02000000000000000000" pitchFamily="2" charset="0"/>
                <a:cs typeface="NikoshBAN" panose="02000000000000000000" pitchFamily="2" charset="0"/>
              </a:rPr>
              <a:t>র </a:t>
            </a:r>
            <a:r>
              <a:rPr lang="as-IN" sz="2800" b="1" dirty="0">
                <a:latin typeface="NikoshBAN" panose="02000000000000000000" pitchFamily="2" charset="0"/>
                <a:cs typeface="NikoshBAN" panose="02000000000000000000" pitchFamily="2" charset="0"/>
              </a:rPr>
              <a:t>যুগ (২০০০–বর্তমান)</a:t>
            </a:r>
          </a:p>
          <a:p>
            <a:r>
              <a:rPr lang="as-IN" sz="2800" dirty="0">
                <a:latin typeface="NikoshBAN" panose="02000000000000000000" pitchFamily="2" charset="0"/>
                <a:cs typeface="NikoshBAN" panose="02000000000000000000" pitchFamily="2" charset="0"/>
              </a:rPr>
              <a:t>বর্তমানে ভাইরাস আরও জটিল হয়েছে। এখন র‍্যানসমওয়্যার, </a:t>
            </a:r>
            <a:r>
              <a:rPr lang="as-IN" sz="2800" dirty="0" smtClean="0">
                <a:latin typeface="NikoshBAN" panose="02000000000000000000" pitchFamily="2" charset="0"/>
                <a:cs typeface="NikoshBAN" panose="02000000000000000000" pitchFamily="2" charset="0"/>
              </a:rPr>
              <a:t>স্পাইও</a:t>
            </a:r>
            <a:r>
              <a:rPr lang="en-US" sz="2800" dirty="0" err="1" smtClean="0">
                <a:latin typeface="NikoshBAN" panose="02000000000000000000" pitchFamily="2" charset="0"/>
                <a:cs typeface="NikoshBAN" panose="02000000000000000000" pitchFamily="2" charset="0"/>
              </a:rPr>
              <a:t>য়যা</a:t>
            </a:r>
            <a:r>
              <a:rPr lang="as-IN" sz="2800" dirty="0" smtClean="0">
                <a:latin typeface="NikoshBAN" panose="02000000000000000000" pitchFamily="2" charset="0"/>
                <a:cs typeface="NikoshBAN" panose="02000000000000000000" pitchFamily="2" charset="0"/>
              </a:rPr>
              <a:t>র </a:t>
            </a:r>
            <a:r>
              <a:rPr lang="as-IN" sz="2800" dirty="0">
                <a:latin typeface="NikoshBAN" panose="02000000000000000000" pitchFamily="2" charset="0"/>
                <a:cs typeface="NikoshBAN" panose="02000000000000000000" pitchFamily="2" charset="0"/>
              </a:rPr>
              <a:t>ও ট্রোজান বেশি দেখা </a:t>
            </a:r>
            <a:r>
              <a:rPr lang="as-IN" sz="2800" dirty="0" smtClean="0">
                <a:latin typeface="NikoshBAN" panose="02000000000000000000" pitchFamily="2" charset="0"/>
                <a:cs typeface="NikoshBAN" panose="02000000000000000000" pitchFamily="2" charset="0"/>
              </a:rPr>
              <a:t>যা</a:t>
            </a:r>
            <a:r>
              <a:rPr lang="en-US" sz="2800" dirty="0" smtClean="0">
                <a:latin typeface="NikoshBAN" panose="02000000000000000000" pitchFamily="2" charset="0"/>
                <a:cs typeface="NikoshBAN" panose="02000000000000000000" pitchFamily="2" charset="0"/>
              </a:rPr>
              <a:t>য়</a:t>
            </a:r>
            <a:r>
              <a:rPr lang="as-IN" sz="2800" dirty="0" smtClean="0">
                <a:latin typeface="NikoshBAN" panose="02000000000000000000" pitchFamily="2" charset="0"/>
                <a:cs typeface="NikoshBAN" panose="02000000000000000000" pitchFamily="2" charset="0"/>
              </a:rPr>
              <a:t>।</a:t>
            </a:r>
            <a:r>
              <a:rPr lang="en-US" sz="2800" dirty="0" smtClean="0">
                <a:latin typeface="NikoshBAN" panose="02000000000000000000" pitchFamily="2" charset="0"/>
                <a:cs typeface="NikoshBAN" panose="02000000000000000000" pitchFamily="2" charset="0"/>
              </a:rPr>
              <a:t> </a:t>
            </a:r>
            <a:endParaRPr lang="as-IN"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25624352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Rectangle 8"/>
          <p:cNvSpPr/>
          <p:nvPr/>
        </p:nvSpPr>
        <p:spPr>
          <a:xfrm>
            <a:off x="1149926" y="1692671"/>
            <a:ext cx="9878291" cy="1323439"/>
          </a:xfrm>
          <a:prstGeom prst="rect">
            <a:avLst/>
          </a:prstGeom>
        </p:spPr>
        <p:txBody>
          <a:bodyPr wrap="square">
            <a:spAutoFit/>
          </a:bodyPr>
          <a:lstStyle/>
          <a:p>
            <a:pPr algn="ctr"/>
            <a:r>
              <a:rPr lang="en-US" sz="4000" dirty="0" err="1">
                <a:latin typeface="NikoshBAN" panose="02000000000000000000" pitchFamily="2" charset="0"/>
                <a:cs typeface="NikoshBAN" panose="02000000000000000000" pitchFamily="2" charset="0"/>
              </a:rPr>
              <a:t>জোড়ায়</a:t>
            </a:r>
            <a:r>
              <a:rPr lang="en-US" sz="4000" dirty="0">
                <a:latin typeface="NikoshBAN" panose="02000000000000000000" pitchFamily="2" charset="0"/>
                <a:cs typeface="NikoshBAN" panose="02000000000000000000" pitchFamily="2" charset="0"/>
              </a:rPr>
              <a:t> </a:t>
            </a:r>
            <a:r>
              <a:rPr lang="en-US" sz="4000" dirty="0" err="1">
                <a:latin typeface="NikoshBAN" panose="02000000000000000000" pitchFamily="2" charset="0"/>
                <a:cs typeface="NikoshBAN" panose="02000000000000000000" pitchFamily="2" charset="0"/>
              </a:rPr>
              <a:t>কাজ</a:t>
            </a:r>
            <a:r>
              <a:rPr lang="en-US" sz="4000" dirty="0">
                <a:latin typeface="NikoshBAN" panose="02000000000000000000" pitchFamily="2" charset="0"/>
                <a:cs typeface="NikoshBAN" panose="02000000000000000000" pitchFamily="2" charset="0"/>
              </a:rPr>
              <a:t> </a:t>
            </a:r>
          </a:p>
          <a:p>
            <a:r>
              <a:rPr lang="en-US" sz="4000" dirty="0" smtClean="0">
                <a:latin typeface="NikoshBAN" panose="02000000000000000000" pitchFamily="2" charset="0"/>
                <a:cs typeface="NikoshBAN" panose="02000000000000000000" pitchFamily="2" charset="0"/>
              </a:rPr>
              <a:t>১</a:t>
            </a:r>
            <a:r>
              <a:rPr lang="en-US" sz="4000" dirty="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ভাইরাস</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সমূহের</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নাম</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লিখ</a:t>
            </a:r>
            <a:r>
              <a:rPr lang="en-US" sz="4000" dirty="0" smtClean="0">
                <a:latin typeface="NikoshBAN" panose="02000000000000000000" pitchFamily="2" charset="0"/>
                <a:cs typeface="NikoshBAN" panose="02000000000000000000" pitchFamily="2" charset="0"/>
              </a:rPr>
              <a:t> । </a:t>
            </a:r>
            <a:endParaRPr lang="en-US" sz="40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511839890"/>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1" name="Rectangle 10"/>
          <p:cNvSpPr/>
          <p:nvPr/>
        </p:nvSpPr>
        <p:spPr>
          <a:xfrm>
            <a:off x="942109" y="860736"/>
            <a:ext cx="10307782" cy="4893647"/>
          </a:xfrm>
          <a:prstGeom prst="rect">
            <a:avLst/>
          </a:prstGeom>
        </p:spPr>
        <p:txBody>
          <a:bodyPr wrap="square">
            <a:spAutoFit/>
          </a:bodyPr>
          <a:lstStyle/>
          <a:p>
            <a:r>
              <a:rPr lang="as-IN" sz="2400" dirty="0">
                <a:latin typeface="NikoshBAN" panose="02000000000000000000" pitchFamily="2" charset="0"/>
                <a:cs typeface="NikoshBAN" panose="02000000000000000000" pitchFamily="2" charset="0"/>
              </a:rPr>
              <a:t>কম্পিউটার ভাইরাস হলো এক ধরনের ক্ষতিকর প্রোগ্রাম, যা নিজে নিজে </a:t>
            </a:r>
            <a:r>
              <a:rPr lang="as-IN" sz="2400" dirty="0" smtClean="0">
                <a:latin typeface="NikoshBAN" panose="02000000000000000000" pitchFamily="2" charset="0"/>
                <a:cs typeface="NikoshBAN" panose="02000000000000000000" pitchFamily="2" charset="0"/>
              </a:rPr>
              <a:t>ছ</a:t>
            </a:r>
            <a:r>
              <a:rPr lang="en-US" sz="2400" dirty="0" err="1" smtClean="0">
                <a:latin typeface="NikoshBAN" panose="02000000000000000000" pitchFamily="2" charset="0"/>
                <a:cs typeface="NikoshBAN" panose="02000000000000000000" pitchFamily="2" charset="0"/>
              </a:rPr>
              <a:t>ড়া</a:t>
            </a:r>
            <a:r>
              <a:rPr lang="as-IN" sz="2400" dirty="0" smtClean="0">
                <a:latin typeface="NikoshBAN" panose="02000000000000000000" pitchFamily="2" charset="0"/>
                <a:cs typeface="NikoshBAN" panose="02000000000000000000" pitchFamily="2" charset="0"/>
              </a:rPr>
              <a:t>তে </a:t>
            </a:r>
            <a:r>
              <a:rPr lang="as-IN" sz="2400" dirty="0">
                <a:latin typeface="NikoshBAN" panose="02000000000000000000" pitchFamily="2" charset="0"/>
                <a:cs typeface="NikoshBAN" panose="02000000000000000000" pitchFamily="2" charset="0"/>
              </a:rPr>
              <a:t>পারে এবং কম্পিউটারের ফাইল, </a:t>
            </a:r>
            <a:r>
              <a:rPr lang="as-IN" sz="2400" dirty="0" smtClean="0">
                <a:latin typeface="NikoshBAN" panose="02000000000000000000" pitchFamily="2" charset="0"/>
                <a:cs typeface="NikoshBAN" panose="02000000000000000000" pitchFamily="2" charset="0"/>
              </a:rPr>
              <a:t>সফটও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 </a:t>
            </a:r>
            <a:r>
              <a:rPr lang="as-IN" sz="2400" dirty="0">
                <a:latin typeface="NikoshBAN" panose="02000000000000000000" pitchFamily="2" charset="0"/>
                <a:cs typeface="NikoshBAN" panose="02000000000000000000" pitchFamily="2" charset="0"/>
              </a:rPr>
              <a:t>বা সিস্টেমের ক্ষতি করে</a:t>
            </a:r>
            <a:r>
              <a:rPr lang="as-IN" sz="2400" dirty="0" smtClean="0">
                <a:latin typeface="NikoshBAN" panose="02000000000000000000" pitchFamily="2" charset="0"/>
                <a:cs typeface="NikoshBAN" panose="02000000000000000000" pitchFamily="2" charset="0"/>
              </a:rPr>
              <a:t>।</a:t>
            </a:r>
            <a:r>
              <a:rPr lang="en-US" sz="2400" dirty="0" smtClean="0">
                <a:latin typeface="NikoshBAN" panose="02000000000000000000" pitchFamily="2" charset="0"/>
                <a:cs typeface="NikoshBAN" panose="02000000000000000000" pitchFamily="2" charset="0"/>
              </a:rPr>
              <a:t> </a:t>
            </a:r>
            <a:r>
              <a:rPr lang="as-IN" sz="2400" dirty="0" smtClean="0">
                <a:latin typeface="NikoshBAN" panose="02000000000000000000" pitchFamily="2" charset="0"/>
                <a:cs typeface="NikoshBAN" panose="02000000000000000000" pitchFamily="2" charset="0"/>
              </a:rPr>
              <a:t>এটি </a:t>
            </a:r>
            <a:r>
              <a:rPr lang="as-IN" sz="2400" dirty="0">
                <a:latin typeface="NikoshBAN" panose="02000000000000000000" pitchFamily="2" charset="0"/>
                <a:cs typeface="NikoshBAN" panose="02000000000000000000" pitchFamily="2" charset="0"/>
              </a:rPr>
              <a:t>সাধারণত অন্য কোনো ফাইল বা প্রোগ্রামের সাথে যুক্ত </a:t>
            </a:r>
            <a:r>
              <a:rPr lang="as-IN" sz="2400" dirty="0" smtClean="0">
                <a:latin typeface="NikoshBAN" panose="02000000000000000000" pitchFamily="2" charset="0"/>
                <a:cs typeface="NikoshBAN" panose="02000000000000000000" pitchFamily="2" charset="0"/>
              </a:rPr>
              <a:t>হ</a:t>
            </a:r>
            <a:r>
              <a:rPr lang="en-US" sz="2400" dirty="0" err="1" smtClean="0">
                <a:latin typeface="NikoshBAN" panose="02000000000000000000" pitchFamily="2" charset="0"/>
                <a:cs typeface="NikoshBAN" panose="02000000000000000000" pitchFamily="2" charset="0"/>
              </a:rPr>
              <a:t>য়ে</a:t>
            </a:r>
            <a:r>
              <a:rPr lang="as-IN" sz="2400" dirty="0" smtClean="0">
                <a:latin typeface="NikoshBAN" panose="02000000000000000000" pitchFamily="2" charset="0"/>
                <a:cs typeface="NikoshBAN" panose="02000000000000000000" pitchFamily="2" charset="0"/>
              </a:rPr>
              <a:t> </a:t>
            </a:r>
            <a:r>
              <a:rPr lang="as-IN" sz="2400" dirty="0">
                <a:latin typeface="NikoshBAN" panose="02000000000000000000" pitchFamily="2" charset="0"/>
                <a:cs typeface="NikoshBAN" panose="02000000000000000000" pitchFamily="2" charset="0"/>
              </a:rPr>
              <a:t>কাজ করে এবং এক কম্পিউটার থেকে অন্য কম্পিউটারে </a:t>
            </a:r>
            <a:r>
              <a:rPr lang="as-IN" sz="2400" dirty="0" smtClean="0">
                <a:latin typeface="NikoshBAN" panose="02000000000000000000" pitchFamily="2" charset="0"/>
                <a:cs typeface="NikoshBAN" panose="02000000000000000000" pitchFamily="2" charset="0"/>
              </a:rPr>
              <a:t>ছ</a:t>
            </a:r>
            <a:r>
              <a:rPr lang="en-US" sz="2400" dirty="0" err="1" smtClean="0">
                <a:latin typeface="NikoshBAN" panose="02000000000000000000" pitchFamily="2" charset="0"/>
                <a:cs typeface="NikoshBAN" panose="02000000000000000000" pitchFamily="2" charset="0"/>
              </a:rPr>
              <a:t>ড়িয়ে</a:t>
            </a:r>
            <a:r>
              <a:rPr lang="as-IN" sz="2400" dirty="0" smtClean="0">
                <a:latin typeface="NikoshBAN" panose="02000000000000000000" pitchFamily="2" charset="0"/>
                <a:cs typeface="NikoshBAN" panose="02000000000000000000" pitchFamily="2" charset="0"/>
              </a:rPr>
              <a:t> প</a:t>
            </a:r>
            <a:r>
              <a:rPr lang="en-US" sz="2400" dirty="0" smtClean="0">
                <a:latin typeface="NikoshBAN" panose="02000000000000000000" pitchFamily="2" charset="0"/>
                <a:cs typeface="NikoshBAN" panose="02000000000000000000" pitchFamily="2" charset="0"/>
              </a:rPr>
              <a:t>ড়</a:t>
            </a:r>
            <a:r>
              <a:rPr lang="as-IN" sz="2400" dirty="0" smtClean="0">
                <a:latin typeface="NikoshBAN" panose="02000000000000000000" pitchFamily="2" charset="0"/>
                <a:cs typeface="NikoshBAN" panose="02000000000000000000" pitchFamily="2" charset="0"/>
              </a:rPr>
              <a:t>তে </a:t>
            </a:r>
            <a:r>
              <a:rPr lang="as-IN" sz="2400" dirty="0">
                <a:latin typeface="NikoshBAN" panose="02000000000000000000" pitchFamily="2" charset="0"/>
                <a:cs typeface="NikoshBAN" panose="02000000000000000000" pitchFamily="2" charset="0"/>
              </a:rPr>
              <a:t>পারে</a:t>
            </a:r>
            <a:r>
              <a:rPr lang="as-IN" sz="2400" dirty="0" smtClean="0">
                <a:latin typeface="NikoshBAN" panose="02000000000000000000" pitchFamily="2" charset="0"/>
                <a:cs typeface="NikoshBAN" panose="02000000000000000000" pitchFamily="2" charset="0"/>
              </a:rPr>
              <a:t>।</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r>
              <a:rPr lang="as-IN" sz="2400" b="1" dirty="0">
                <a:latin typeface="NikoshBAN" panose="02000000000000000000" pitchFamily="2" charset="0"/>
                <a:cs typeface="NikoshBAN" panose="02000000000000000000" pitchFamily="2" charset="0"/>
              </a:rPr>
              <a:t>কম্পিউটার ভাইরাসের কাজ</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ফাইল নষ্ট করা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তথ্য চুরি করা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কম্পিউটার ধীর করে দেওয়া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সিস্টেম অচল করে </a:t>
            </a:r>
            <a:r>
              <a:rPr lang="as-IN" sz="2400" dirty="0" smtClean="0">
                <a:latin typeface="NikoshBAN" panose="02000000000000000000" pitchFamily="2" charset="0"/>
                <a:cs typeface="NikoshBAN" panose="02000000000000000000" pitchFamily="2" charset="0"/>
              </a:rPr>
              <a:t>দেও</a:t>
            </a:r>
            <a:r>
              <a:rPr lang="en-US" sz="2400" dirty="0" err="1" smtClean="0">
                <a:latin typeface="NikoshBAN" panose="02000000000000000000" pitchFamily="2" charset="0"/>
                <a:cs typeface="NikoshBAN" panose="02000000000000000000" pitchFamily="2" charset="0"/>
              </a:rPr>
              <a:t>য়া</a:t>
            </a:r>
            <a:r>
              <a:rPr lang="en-US" sz="2400" dirty="0" smtClean="0">
                <a:latin typeface="NikoshBAN" panose="02000000000000000000" pitchFamily="2" charset="0"/>
                <a:cs typeface="NikoshBAN" panose="02000000000000000000" pitchFamily="2" charset="0"/>
              </a:rPr>
              <a:t> </a:t>
            </a:r>
            <a:r>
              <a:rPr lang="as-IN"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r>
              <a:rPr lang="as-IN" sz="2400" b="1" dirty="0">
                <a:latin typeface="NikoshBAN" panose="02000000000000000000" pitchFamily="2" charset="0"/>
                <a:cs typeface="NikoshBAN" panose="02000000000000000000" pitchFamily="2" charset="0"/>
              </a:rPr>
              <a:t>ভাইরাস ছড়ানোর মাধ্যম</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পেনড্রাইভ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ই-মেইল অ্যাটাচমেন্ট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ইন্টারনেট থেকে ক্ষতিকর ফাইল ডাউনলোড </a:t>
            </a:r>
          </a:p>
          <a:p>
            <a:pPr>
              <a:buFont typeface="Arial" panose="020B0604020202020204" pitchFamily="34" charset="0"/>
              <a:buChar char="•"/>
            </a:pPr>
            <a:r>
              <a:rPr lang="as-IN" sz="2400" dirty="0">
                <a:latin typeface="NikoshBAN" panose="02000000000000000000" pitchFamily="2" charset="0"/>
                <a:cs typeface="NikoshBAN" panose="02000000000000000000" pitchFamily="2" charset="0"/>
              </a:rPr>
              <a:t>পাইরেটেড সফটওয়্যার</a:t>
            </a:r>
          </a:p>
        </p:txBody>
      </p:sp>
    </p:spTree>
    <p:extLst>
      <p:ext uri="{BB962C8B-B14F-4D97-AF65-F5344CB8AC3E}">
        <p14:creationId xmlns:p14="http://schemas.microsoft.com/office/powerpoint/2010/main" val="180035183"/>
      </p:ext>
    </p:extLst>
  </p:cSld>
  <p:clrMapOvr>
    <a:masterClrMapping/>
  </p:clrMapOvr>
  <p:transition spd="slow">
    <p:cover dir="l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0" name="TextBox 9"/>
          <p:cNvSpPr txBox="1"/>
          <p:nvPr/>
        </p:nvSpPr>
        <p:spPr>
          <a:xfrm>
            <a:off x="1205346" y="1801091"/>
            <a:ext cx="9725890" cy="1200329"/>
          </a:xfrm>
          <a:prstGeom prst="rect">
            <a:avLst/>
          </a:prstGeom>
          <a:noFill/>
        </p:spPr>
        <p:txBody>
          <a:bodyPr wrap="square" rtlCol="0">
            <a:spAutoFit/>
          </a:bodyPr>
          <a:lstStyle/>
          <a:p>
            <a:pPr algn="ctr"/>
            <a:r>
              <a:rPr lang="en-US" sz="3600" dirty="0" err="1">
                <a:latin typeface="NikoshBAN" panose="02000000000000000000" pitchFamily="2" charset="0"/>
                <a:cs typeface="NikoshBAN" panose="02000000000000000000" pitchFamily="2" charset="0"/>
              </a:rPr>
              <a:t>দলীয়</a:t>
            </a:r>
            <a:r>
              <a:rPr lang="en-US" sz="3600" dirty="0">
                <a:latin typeface="NikoshBAN" panose="02000000000000000000" pitchFamily="2" charset="0"/>
                <a:cs typeface="NikoshBAN" panose="02000000000000000000" pitchFamily="2" charset="0"/>
              </a:rPr>
              <a:t> </a:t>
            </a:r>
            <a:r>
              <a:rPr lang="en-US" sz="3600" dirty="0" err="1">
                <a:latin typeface="NikoshBAN" panose="02000000000000000000" pitchFamily="2" charset="0"/>
                <a:cs typeface="NikoshBAN" panose="02000000000000000000" pitchFamily="2" charset="0"/>
              </a:rPr>
              <a:t>কাজ</a:t>
            </a:r>
            <a:r>
              <a:rPr lang="en-US" sz="3600" dirty="0">
                <a:latin typeface="NikoshBAN" panose="02000000000000000000" pitchFamily="2" charset="0"/>
                <a:cs typeface="NikoshBAN" panose="02000000000000000000" pitchFamily="2" charset="0"/>
              </a:rPr>
              <a:t> </a:t>
            </a:r>
            <a:r>
              <a:rPr lang="en-US" sz="3600" dirty="0" smtClean="0">
                <a:latin typeface="NikoshBAN" panose="02000000000000000000" pitchFamily="2" charset="0"/>
                <a:cs typeface="NikoshBAN" panose="02000000000000000000" pitchFamily="2" charset="0"/>
              </a:rPr>
              <a:t> </a:t>
            </a:r>
          </a:p>
          <a:p>
            <a:r>
              <a:rPr lang="en-US" sz="3600" dirty="0" err="1" smtClean="0">
                <a:latin typeface="NikoshBAN" panose="02000000000000000000" pitchFamily="2" charset="0"/>
                <a:cs typeface="NikoshBAN" panose="02000000000000000000" pitchFamily="2" charset="0"/>
              </a:rPr>
              <a:t>ম্যালওয়্যার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থেকে</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বাঁচার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উপায়</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লিখ</a:t>
            </a:r>
            <a:r>
              <a:rPr lang="en-US" sz="3600" dirty="0" smtClean="0">
                <a:latin typeface="NikoshBAN" panose="02000000000000000000" pitchFamily="2" charset="0"/>
                <a:cs typeface="NikoshBAN" panose="02000000000000000000" pitchFamily="2" charset="0"/>
              </a:rPr>
              <a:t>?? </a:t>
            </a:r>
            <a:endParaRPr lang="en-US" sz="3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06600622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TextBox 8"/>
          <p:cNvSpPr txBox="1"/>
          <p:nvPr/>
        </p:nvSpPr>
        <p:spPr>
          <a:xfrm>
            <a:off x="900545" y="1073537"/>
            <a:ext cx="10377055" cy="3539430"/>
          </a:xfrm>
          <a:prstGeom prst="rect">
            <a:avLst/>
          </a:prstGeom>
          <a:noFill/>
        </p:spPr>
        <p:txBody>
          <a:bodyPr wrap="square" rtlCol="0">
            <a:spAutoFit/>
          </a:bodyPr>
          <a:lstStyle/>
          <a:p>
            <a:r>
              <a:rPr lang="en-US" sz="4400" dirty="0" err="1" smtClean="0">
                <a:latin typeface="NikoshBAN" panose="02000000000000000000" pitchFamily="2" charset="0"/>
                <a:cs typeface="NikoshBAN" panose="02000000000000000000" pitchFamily="2" charset="0"/>
              </a:rPr>
              <a:t>মূল্যায়ন</a:t>
            </a:r>
            <a:r>
              <a:rPr lang="en-US" sz="4400" dirty="0" smtClean="0">
                <a:latin typeface="NikoshBAN" panose="02000000000000000000" pitchFamily="2" charset="0"/>
                <a:cs typeface="NikoshBAN" panose="02000000000000000000" pitchFamily="2" charset="0"/>
              </a:rPr>
              <a:t>………………..</a:t>
            </a:r>
          </a:p>
          <a:p>
            <a:r>
              <a:rPr lang="en-US" sz="3600" dirty="0" smtClean="0">
                <a:latin typeface="NikoshBAN" panose="02000000000000000000" pitchFamily="2" charset="0"/>
                <a:cs typeface="NikoshBAN" panose="02000000000000000000" pitchFamily="2" charset="0"/>
              </a:rPr>
              <a:t>১। </a:t>
            </a:r>
            <a:r>
              <a:rPr lang="en-US" sz="3600" dirty="0" err="1" smtClean="0">
                <a:latin typeface="NikoshBAN" panose="02000000000000000000" pitchFamily="2" charset="0"/>
                <a:cs typeface="NikoshBAN" panose="02000000000000000000" pitchFamily="2" charset="0"/>
              </a:rPr>
              <a:t>অনিবাসী</a:t>
            </a:r>
            <a:r>
              <a:rPr lang="en-US" sz="3600" dirty="0" smtClean="0">
                <a:latin typeface="NikoshBAN" panose="02000000000000000000" pitchFamily="2" charset="0"/>
                <a:cs typeface="NikoshBAN" panose="02000000000000000000" pitchFamily="2" charset="0"/>
              </a:rPr>
              <a:t> ও </a:t>
            </a:r>
            <a:r>
              <a:rPr lang="en-US" sz="3600" dirty="0" err="1" smtClean="0">
                <a:latin typeface="NikoshBAN" panose="02000000000000000000" pitchFamily="2" charset="0"/>
                <a:cs typeface="NikoshBAN" panose="02000000000000000000" pitchFamily="2" charset="0"/>
              </a:rPr>
              <a:t>নিবাসী</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ভাইরাস</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কি</a:t>
            </a:r>
            <a:r>
              <a:rPr lang="en-US" sz="3600" dirty="0" smtClean="0">
                <a:latin typeface="NikoshBAN" panose="02000000000000000000" pitchFamily="2" charset="0"/>
                <a:cs typeface="NikoshBAN" panose="02000000000000000000" pitchFamily="2" charset="0"/>
              </a:rPr>
              <a:t> ?  </a:t>
            </a:r>
            <a:endParaRPr lang="en-US" sz="3600" dirty="0" smtClean="0">
              <a:latin typeface="NikoshBAN" panose="02000000000000000000" pitchFamily="2" charset="0"/>
              <a:cs typeface="NikoshBAN" panose="02000000000000000000" pitchFamily="2" charset="0"/>
            </a:endParaRPr>
          </a:p>
          <a:p>
            <a:r>
              <a:rPr lang="en-US" sz="3600" dirty="0" smtClean="0">
                <a:latin typeface="NikoshBAN" panose="02000000000000000000" pitchFamily="2" charset="0"/>
                <a:cs typeface="NikoshBAN" panose="02000000000000000000" pitchFamily="2" charset="0"/>
              </a:rPr>
              <a:t>২</a:t>
            </a:r>
            <a:r>
              <a:rPr lang="en-US" sz="3600" dirty="0" smtClean="0">
                <a:latin typeface="NikoshBAN" panose="02000000000000000000" pitchFamily="2" charset="0"/>
                <a:cs typeface="NikoshBAN" panose="02000000000000000000" pitchFamily="2" charset="0"/>
              </a:rPr>
              <a:t>।Reboot </a:t>
            </a:r>
            <a:r>
              <a:rPr lang="en-US" sz="3600" dirty="0" err="1" smtClean="0">
                <a:latin typeface="NikoshBAN" panose="02000000000000000000" pitchFamily="2" charset="0"/>
                <a:cs typeface="NikoshBAN" panose="02000000000000000000" pitchFamily="2" charset="0"/>
              </a:rPr>
              <a:t>কি</a:t>
            </a:r>
            <a:r>
              <a:rPr lang="en-US" sz="3600" dirty="0" smtClean="0">
                <a:latin typeface="NikoshBAN" panose="02000000000000000000" pitchFamily="2" charset="0"/>
                <a:cs typeface="NikoshBAN" panose="02000000000000000000" pitchFamily="2" charset="0"/>
              </a:rPr>
              <a:t> ?</a:t>
            </a:r>
            <a:endParaRPr lang="en-US" sz="3600" dirty="0" smtClean="0">
              <a:latin typeface="NikoshBAN" panose="02000000000000000000" pitchFamily="2" charset="0"/>
              <a:cs typeface="NikoshBAN" panose="02000000000000000000" pitchFamily="2" charset="0"/>
            </a:endParaRPr>
          </a:p>
          <a:p>
            <a:r>
              <a:rPr lang="en-US" sz="3600" dirty="0" smtClean="0">
                <a:latin typeface="NikoshBAN" panose="02000000000000000000" pitchFamily="2" charset="0"/>
                <a:cs typeface="NikoshBAN" panose="02000000000000000000" pitchFamily="2" charset="0"/>
              </a:rPr>
              <a:t>৩। </a:t>
            </a:r>
            <a:r>
              <a:rPr lang="en-US" sz="3600" dirty="0" err="1" smtClean="0">
                <a:latin typeface="NikoshBAN" panose="02000000000000000000" pitchFamily="2" charset="0"/>
                <a:cs typeface="NikoshBAN" panose="02000000000000000000" pitchFamily="2" charset="0"/>
              </a:rPr>
              <a:t>অ্যান্টি-ভাইরাস</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কাকে</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বলে</a:t>
            </a:r>
            <a:r>
              <a:rPr lang="en-US" sz="3600" dirty="0" smtClean="0">
                <a:latin typeface="NikoshBAN" panose="02000000000000000000" pitchFamily="2" charset="0"/>
                <a:cs typeface="NikoshBAN" panose="02000000000000000000" pitchFamily="2" charset="0"/>
              </a:rPr>
              <a:t>?  </a:t>
            </a:r>
            <a:endParaRPr lang="en-US" sz="3600" dirty="0" smtClean="0">
              <a:latin typeface="NikoshBAN" panose="02000000000000000000" pitchFamily="2" charset="0"/>
              <a:cs typeface="NikoshBAN" panose="02000000000000000000" pitchFamily="2" charset="0"/>
            </a:endParaRPr>
          </a:p>
          <a:p>
            <a:r>
              <a:rPr lang="en-US" sz="3600" dirty="0" smtClean="0">
                <a:latin typeface="NikoshBAN" panose="02000000000000000000" pitchFamily="2" charset="0"/>
                <a:cs typeface="NikoshBAN" panose="02000000000000000000" pitchFamily="2" charset="0"/>
              </a:rPr>
              <a:t> ৪</a:t>
            </a:r>
            <a:r>
              <a:rPr lang="en-US" sz="3600" dirty="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ম্যালওয়্যার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কত</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প্রকার</a:t>
            </a:r>
            <a:r>
              <a:rPr lang="en-US" sz="3600" dirty="0" smtClean="0">
                <a:latin typeface="NikoshBAN" panose="02000000000000000000" pitchFamily="2" charset="0"/>
                <a:cs typeface="NikoshBAN" panose="02000000000000000000" pitchFamily="2" charset="0"/>
              </a:rPr>
              <a:t>? </a:t>
            </a:r>
            <a:endParaRPr lang="en-US" sz="3600" dirty="0" smtClean="0">
              <a:latin typeface="NikoshBAN" panose="02000000000000000000" pitchFamily="2" charset="0"/>
              <a:cs typeface="NikoshBAN" panose="02000000000000000000" pitchFamily="2" charset="0"/>
            </a:endParaRPr>
          </a:p>
          <a:p>
            <a:r>
              <a:rPr lang="en-US" sz="3600" dirty="0" smtClean="0">
                <a:latin typeface="NikoshBAN" panose="02000000000000000000" pitchFamily="2" charset="0"/>
                <a:cs typeface="NikoshBAN" panose="02000000000000000000" pitchFamily="2" charset="0"/>
              </a:rPr>
              <a:t>৫। </a:t>
            </a:r>
            <a:r>
              <a:rPr lang="en-US" sz="3600" dirty="0" err="1" smtClean="0">
                <a:latin typeface="NikoshBAN" panose="02000000000000000000" pitchFamily="2" charset="0"/>
                <a:cs typeface="NikoshBAN" panose="02000000000000000000" pitchFamily="2" charset="0"/>
              </a:rPr>
              <a:t>সফটওয়্যার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কত</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প্রকার</a:t>
            </a:r>
            <a:r>
              <a:rPr lang="en-US" sz="3600" dirty="0" smtClean="0">
                <a:latin typeface="NikoshBAN" panose="02000000000000000000" pitchFamily="2" charset="0"/>
                <a:cs typeface="NikoshBAN" panose="02000000000000000000" pitchFamily="2" charset="0"/>
              </a:rPr>
              <a:t> ?   </a:t>
            </a:r>
            <a:endParaRPr lang="en-US" sz="3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910695390"/>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Title 1"/>
          <p:cNvSpPr txBox="1">
            <a:spLocks/>
          </p:cNvSpPr>
          <p:nvPr/>
        </p:nvSpPr>
        <p:spPr>
          <a:xfrm>
            <a:off x="1401936" y="1011382"/>
            <a:ext cx="8229600" cy="834738"/>
          </a:xfrm>
          <a:prstGeom prst="rect">
            <a:avLst/>
          </a:prstGeom>
        </p:spPr>
        <p:txBody>
          <a:bodyPr vert="horz" lIns="91440" tIns="45720" rIns="91440" bIns="45720" numCol="1" rtlCol="0" anchor="ctr">
            <a:prstTxWarp prst="textPlain">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bn-BD" sz="4400" b="0" i="0" u="none" strike="noStrike" kern="1200" cap="none" spc="0" normalizeH="0" baseline="0" noProof="0" dirty="0" smtClean="0">
                <a:ln>
                  <a:noFill/>
                </a:ln>
                <a:solidFill>
                  <a:schemeClr val="tx1"/>
                </a:solidFill>
                <a:effectLst/>
                <a:uLnTx/>
                <a:uFillTx/>
                <a:latin typeface="NikoshBAN" pitchFamily="2" charset="0"/>
                <a:ea typeface="+mj-ea"/>
                <a:cs typeface="NikoshBAN" pitchFamily="2" charset="0"/>
              </a:rPr>
              <a:t> </a:t>
            </a:r>
            <a:r>
              <a:rPr kumimoji="0" lang="en-US" sz="1600" b="0" i="0" u="none" strike="noStrike" kern="1200" cap="none" spc="0" normalizeH="0" baseline="0" noProof="0" dirty="0" err="1" smtClean="0">
                <a:ln>
                  <a:noFill/>
                </a:ln>
                <a:solidFill>
                  <a:schemeClr val="tx1"/>
                </a:solidFill>
                <a:effectLst/>
                <a:uLnTx/>
                <a:uFillTx/>
                <a:latin typeface="NikoshBAN" pitchFamily="2" charset="0"/>
                <a:ea typeface="+mj-ea"/>
                <a:cs typeface="NikoshBAN" pitchFamily="2" charset="0"/>
              </a:rPr>
              <a:t>শিক্ষক</a:t>
            </a:r>
            <a:r>
              <a:rPr kumimoji="0" lang="en-US" sz="1600" b="0" i="0" u="none" strike="noStrike" kern="1200" cap="none" spc="0" normalizeH="0" baseline="0" noProof="0" dirty="0" smtClean="0">
                <a:ln>
                  <a:noFill/>
                </a:ln>
                <a:solidFill>
                  <a:schemeClr val="tx1"/>
                </a:solidFill>
                <a:effectLst/>
                <a:uLnTx/>
                <a:uFillTx/>
                <a:latin typeface="NikoshBAN" pitchFamily="2" charset="0"/>
                <a:ea typeface="+mj-ea"/>
                <a:cs typeface="NikoshBAN" pitchFamily="2" charset="0"/>
              </a:rPr>
              <a:t> </a:t>
            </a:r>
            <a:r>
              <a:rPr kumimoji="0" lang="en-US" sz="1600" b="0" i="0" u="none" strike="noStrike" kern="1200" cap="none" spc="0" normalizeH="0" baseline="0" noProof="0" dirty="0" err="1" smtClean="0">
                <a:ln>
                  <a:noFill/>
                </a:ln>
                <a:solidFill>
                  <a:schemeClr val="tx1"/>
                </a:solidFill>
                <a:effectLst/>
                <a:uLnTx/>
                <a:uFillTx/>
                <a:latin typeface="NikoshBAN" pitchFamily="2" charset="0"/>
                <a:ea typeface="+mj-ea"/>
                <a:cs typeface="NikoshBAN" pitchFamily="2" charset="0"/>
              </a:rPr>
              <a:t>পরিচিতি</a:t>
            </a:r>
            <a:endParaRPr kumimoji="0" lang="en-US" sz="4400" b="1" i="0" u="none" strike="noStrike" kern="1200" cap="none" spc="0" normalizeH="0" baseline="0" noProof="0" dirty="0">
              <a:ln w="18000">
                <a:solidFill>
                  <a:schemeClr val="accent2">
                    <a:satMod val="140000"/>
                  </a:schemeClr>
                </a:solidFill>
                <a:prstDash val="solid"/>
                <a:miter lim="800000"/>
              </a:ln>
              <a:solidFill>
                <a:srgbClr val="002060"/>
              </a:solidFill>
              <a:effectLst>
                <a:outerShdw blurRad="25500" dist="23000" dir="7020000" algn="tl">
                  <a:srgbClr val="000000">
                    <a:alpha val="50000"/>
                  </a:srgbClr>
                </a:outerShdw>
              </a:effectLst>
              <a:uLnTx/>
              <a:uFillTx/>
              <a:latin typeface="NikoshBAN" pitchFamily="2" charset="0"/>
              <a:ea typeface="+mj-ea"/>
              <a:cs typeface="NikoshBAN" pitchFamily="2"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3161" y="1813529"/>
            <a:ext cx="3706399" cy="4005380"/>
          </a:xfrm>
          <a:prstGeom prst="ellipse">
            <a:avLst/>
          </a:prstGeom>
        </p:spPr>
      </p:pic>
      <p:sp>
        <p:nvSpPr>
          <p:cNvPr id="11" name="Rectangle 10"/>
          <p:cNvSpPr/>
          <p:nvPr/>
        </p:nvSpPr>
        <p:spPr>
          <a:xfrm>
            <a:off x="5293114" y="2151727"/>
            <a:ext cx="5859795" cy="2554545"/>
          </a:xfrm>
          <a:prstGeom prst="rect">
            <a:avLst/>
          </a:prstGeom>
        </p:spPr>
        <p:txBody>
          <a:bodyPr wrap="square">
            <a:spAutoFit/>
          </a:bodyPr>
          <a:lstStyle/>
          <a:p>
            <a:r>
              <a:rPr lang="en-US" sz="3200" spc="-150" dirty="0" err="1">
                <a:latin typeface="NikoshBAN" panose="02000000000000000000" pitchFamily="2" charset="0"/>
                <a:cs typeface="NikoshBAN" panose="02000000000000000000" pitchFamily="2" charset="0"/>
              </a:rPr>
              <a:t>দীপংকর</a:t>
            </a:r>
            <a:r>
              <a:rPr lang="en-US" sz="3200" spc="-150" dirty="0">
                <a:latin typeface="NikoshBAN" panose="02000000000000000000" pitchFamily="2" charset="0"/>
                <a:cs typeface="NikoshBAN" panose="02000000000000000000" pitchFamily="2" charset="0"/>
              </a:rPr>
              <a:t> </a:t>
            </a:r>
            <a:r>
              <a:rPr lang="en-US" sz="3200" spc="-150" dirty="0" err="1">
                <a:latin typeface="NikoshBAN" panose="02000000000000000000" pitchFamily="2" charset="0"/>
                <a:cs typeface="NikoshBAN" panose="02000000000000000000" pitchFamily="2" charset="0"/>
              </a:rPr>
              <a:t>বিশ্বাস</a:t>
            </a:r>
            <a:endParaRPr lang="en-US" sz="3200" spc="-150" dirty="0">
              <a:latin typeface="NikoshBAN" panose="02000000000000000000" pitchFamily="2" charset="0"/>
              <a:cs typeface="NikoshBAN" panose="02000000000000000000" pitchFamily="2" charset="0"/>
            </a:endParaRPr>
          </a:p>
          <a:p>
            <a:r>
              <a:rPr lang="en-US" sz="3200" spc="-150" dirty="0" err="1">
                <a:latin typeface="NikoshBAN" panose="02000000000000000000" pitchFamily="2" charset="0"/>
                <a:cs typeface="NikoshBAN" panose="02000000000000000000" pitchFamily="2" charset="0"/>
              </a:rPr>
              <a:t>সহঃ</a:t>
            </a:r>
            <a:r>
              <a:rPr lang="en-US" sz="3200" spc="-150" dirty="0">
                <a:latin typeface="NikoshBAN" panose="02000000000000000000" pitchFamily="2" charset="0"/>
                <a:cs typeface="NikoshBAN" panose="02000000000000000000" pitchFamily="2" charset="0"/>
              </a:rPr>
              <a:t> </a:t>
            </a:r>
            <a:r>
              <a:rPr lang="en-US" sz="3200" spc="-150" dirty="0" err="1">
                <a:latin typeface="NikoshBAN" panose="02000000000000000000" pitchFamily="2" charset="0"/>
                <a:cs typeface="NikoshBAN" panose="02000000000000000000" pitchFamily="2" charset="0"/>
              </a:rPr>
              <a:t>শিক্ষক</a:t>
            </a:r>
            <a:r>
              <a:rPr lang="en-US" sz="3200" spc="-150" dirty="0">
                <a:latin typeface="NikoshBAN" panose="02000000000000000000" pitchFamily="2" charset="0"/>
                <a:cs typeface="NikoshBAN" panose="02000000000000000000" pitchFamily="2" charset="0"/>
              </a:rPr>
              <a:t> (</a:t>
            </a:r>
            <a:r>
              <a:rPr lang="en-US" sz="3200" spc="-150" dirty="0" err="1">
                <a:latin typeface="NikoshBAN" panose="02000000000000000000" pitchFamily="2" charset="0"/>
                <a:cs typeface="NikoshBAN" panose="02000000000000000000" pitchFamily="2" charset="0"/>
              </a:rPr>
              <a:t>আইসিটি</a:t>
            </a:r>
            <a:r>
              <a:rPr lang="en-US" sz="3200" spc="-150" dirty="0">
                <a:latin typeface="NikoshBAN" panose="02000000000000000000" pitchFamily="2" charset="0"/>
                <a:cs typeface="NikoshBAN" panose="02000000000000000000" pitchFamily="2" charset="0"/>
              </a:rPr>
              <a:t>)</a:t>
            </a:r>
          </a:p>
          <a:p>
            <a:r>
              <a:rPr lang="en-US" sz="2800" spc="-150" dirty="0" err="1">
                <a:latin typeface="NikoshBAN" panose="02000000000000000000" pitchFamily="2" charset="0"/>
                <a:cs typeface="NikoshBAN" panose="02000000000000000000" pitchFamily="2" charset="0"/>
              </a:rPr>
              <a:t>মির্জাপুর</a:t>
            </a:r>
            <a:r>
              <a:rPr lang="en-US" sz="2800" spc="-150" dirty="0">
                <a:latin typeface="NikoshBAN" panose="02000000000000000000" pitchFamily="2" charset="0"/>
                <a:cs typeface="NikoshBAN" panose="02000000000000000000" pitchFamily="2" charset="0"/>
              </a:rPr>
              <a:t> </a:t>
            </a:r>
            <a:r>
              <a:rPr lang="en-US" sz="2800" spc="-150" dirty="0" err="1">
                <a:latin typeface="NikoshBAN" panose="02000000000000000000" pitchFamily="2" charset="0"/>
                <a:cs typeface="NikoshBAN" panose="02000000000000000000" pitchFamily="2" charset="0"/>
              </a:rPr>
              <a:t>মাধ্যমিক</a:t>
            </a:r>
            <a:r>
              <a:rPr lang="en-US" sz="2800" spc="-150" dirty="0">
                <a:latin typeface="NikoshBAN" panose="02000000000000000000" pitchFamily="2" charset="0"/>
                <a:cs typeface="NikoshBAN" panose="02000000000000000000" pitchFamily="2" charset="0"/>
              </a:rPr>
              <a:t> </a:t>
            </a:r>
            <a:r>
              <a:rPr lang="en-US" sz="2800" spc="-150" dirty="0" err="1">
                <a:latin typeface="NikoshBAN" panose="02000000000000000000" pitchFamily="2" charset="0"/>
                <a:cs typeface="NikoshBAN" panose="02000000000000000000" pitchFamily="2" charset="0"/>
              </a:rPr>
              <a:t>বালিকা</a:t>
            </a:r>
            <a:r>
              <a:rPr lang="en-US" sz="2800" spc="-150" dirty="0">
                <a:latin typeface="NikoshBAN" panose="02000000000000000000" pitchFamily="2" charset="0"/>
                <a:cs typeface="NikoshBAN" panose="02000000000000000000" pitchFamily="2" charset="0"/>
              </a:rPr>
              <a:t> </a:t>
            </a:r>
            <a:r>
              <a:rPr lang="en-US" sz="2800" spc="-150" dirty="0" err="1" smtClean="0">
                <a:latin typeface="NikoshBAN" panose="02000000000000000000" pitchFamily="2" charset="0"/>
                <a:cs typeface="NikoshBAN" panose="02000000000000000000" pitchFamily="2" charset="0"/>
              </a:rPr>
              <a:t>বিদ্যালয়</a:t>
            </a:r>
            <a:r>
              <a:rPr lang="en-US" sz="2800" spc="-150" dirty="0">
                <a:latin typeface="NikoshBAN" panose="02000000000000000000" pitchFamily="2" charset="0"/>
                <a:cs typeface="NikoshBAN" panose="02000000000000000000" pitchFamily="2" charset="0"/>
              </a:rPr>
              <a:t> </a:t>
            </a:r>
            <a:r>
              <a:rPr lang="en-US" sz="2800" spc="-150" dirty="0" smtClean="0">
                <a:latin typeface="NikoshBAN" panose="02000000000000000000" pitchFamily="2" charset="0"/>
                <a:cs typeface="NikoshBAN" panose="02000000000000000000" pitchFamily="2" charset="0"/>
              </a:rPr>
              <a:t> ,</a:t>
            </a:r>
            <a:r>
              <a:rPr lang="en-US" sz="2800" spc="-150" dirty="0" err="1" smtClean="0">
                <a:latin typeface="NikoshBAN" panose="02000000000000000000" pitchFamily="2" charset="0"/>
                <a:cs typeface="NikoshBAN" panose="02000000000000000000" pitchFamily="2" charset="0"/>
              </a:rPr>
              <a:t>মাগুরা</a:t>
            </a:r>
            <a:r>
              <a:rPr lang="en-US" sz="3200" spc="-150" dirty="0">
                <a:latin typeface="NikoshBAN" panose="02000000000000000000" pitchFamily="2" charset="0"/>
                <a:cs typeface="NikoshBAN" panose="02000000000000000000" pitchFamily="2" charset="0"/>
              </a:rPr>
              <a:t>। </a:t>
            </a:r>
            <a:r>
              <a:rPr lang="en-US" sz="3200" spc="-150" dirty="0" smtClean="0">
                <a:latin typeface="NikoshBAN" panose="02000000000000000000" pitchFamily="2" charset="0"/>
                <a:cs typeface="NikoshBAN" panose="02000000000000000000" pitchFamily="2" charset="0"/>
              </a:rPr>
              <a:t> </a:t>
            </a:r>
          </a:p>
          <a:p>
            <a:r>
              <a:rPr lang="en-US" sz="3200" spc="-150" dirty="0" err="1" smtClean="0">
                <a:latin typeface="NikoshBAN" panose="02000000000000000000" pitchFamily="2" charset="0"/>
                <a:cs typeface="NikoshBAN" panose="02000000000000000000" pitchFamily="2" charset="0"/>
              </a:rPr>
              <a:t>মোবাইলঃ</a:t>
            </a:r>
            <a:r>
              <a:rPr lang="en-US" sz="3200" spc="-150" dirty="0" smtClean="0">
                <a:latin typeface="NikoshBAN" panose="02000000000000000000" pitchFamily="2" charset="0"/>
                <a:cs typeface="NikoshBAN" panose="02000000000000000000" pitchFamily="2" charset="0"/>
              </a:rPr>
              <a:t> </a:t>
            </a:r>
            <a:r>
              <a:rPr lang="en-US" sz="3200" spc="-150" dirty="0" smtClean="0">
                <a:latin typeface="Times New Roman" panose="02020603050405020304" pitchFamily="18" charset="0"/>
                <a:cs typeface="Times New Roman" panose="02020603050405020304" pitchFamily="18" charset="0"/>
              </a:rPr>
              <a:t>01885703862</a:t>
            </a:r>
          </a:p>
          <a:p>
            <a:r>
              <a:rPr lang="en-US" sz="3200" spc="-150" dirty="0" smtClean="0">
                <a:latin typeface="NikoshBAN" panose="02000000000000000000" pitchFamily="2" charset="0"/>
                <a:cs typeface="NikoshBAN" panose="02000000000000000000" pitchFamily="2" charset="0"/>
              </a:rPr>
              <a:t>ই-</a:t>
            </a:r>
            <a:r>
              <a:rPr lang="en-US" sz="3200" spc="-150" dirty="0" err="1" smtClean="0">
                <a:latin typeface="NikoshBAN" panose="02000000000000000000" pitchFamily="2" charset="0"/>
                <a:cs typeface="NikoshBAN" panose="02000000000000000000" pitchFamily="2" charset="0"/>
              </a:rPr>
              <a:t>মেইল</a:t>
            </a:r>
            <a:r>
              <a:rPr lang="en-US" sz="3200" spc="-150" dirty="0" smtClean="0">
                <a:latin typeface="NikoshBAN" panose="02000000000000000000" pitchFamily="2" charset="0"/>
                <a:cs typeface="NikoshBAN" panose="02000000000000000000" pitchFamily="2" charset="0"/>
              </a:rPr>
              <a:t>- </a:t>
            </a:r>
            <a:r>
              <a:rPr lang="en-US" sz="2400" spc="-150" dirty="0" smtClean="0">
                <a:latin typeface="NikoshBAN" panose="02000000000000000000" pitchFamily="2" charset="0"/>
                <a:cs typeface="NikoshBAN" panose="02000000000000000000" pitchFamily="2" charset="0"/>
              </a:rPr>
              <a:t>dipangkar</a:t>
            </a:r>
            <a:r>
              <a:rPr lang="en-US" sz="2400" spc="-150" dirty="0" smtClean="0">
                <a:latin typeface="Times New Roman" panose="02020603050405020304" pitchFamily="18" charset="0"/>
                <a:cs typeface="Times New Roman" panose="02020603050405020304" pitchFamily="18" charset="0"/>
              </a:rPr>
              <a:t>88</a:t>
            </a:r>
            <a:r>
              <a:rPr lang="en-US" sz="2400" spc="-150" dirty="0" smtClean="0">
                <a:latin typeface="NikoshBAN" panose="02000000000000000000" pitchFamily="2" charset="0"/>
                <a:cs typeface="NikoshBAN" panose="02000000000000000000" pitchFamily="2" charset="0"/>
              </a:rPr>
              <a:t>biswas@gmail.com</a:t>
            </a:r>
            <a:r>
              <a:rPr lang="en-US" sz="2400" u="sng" spc="-150" dirty="0" smtClean="0">
                <a:latin typeface="NikoshBAN" panose="02000000000000000000" pitchFamily="2" charset="0"/>
                <a:cs typeface="NikoshBAN" panose="02000000000000000000" pitchFamily="2" charset="0"/>
              </a:rPr>
              <a:t> </a:t>
            </a:r>
            <a:endParaRPr lang="en-US" sz="2400" u="sng" spc="-15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31200156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TextBox 8"/>
          <p:cNvSpPr txBox="1"/>
          <p:nvPr/>
        </p:nvSpPr>
        <p:spPr>
          <a:xfrm>
            <a:off x="942109" y="1247875"/>
            <a:ext cx="10307782" cy="1938992"/>
          </a:xfrm>
          <a:prstGeom prst="rect">
            <a:avLst/>
          </a:prstGeom>
          <a:noFill/>
        </p:spPr>
        <p:txBody>
          <a:bodyPr wrap="square" rtlCol="0">
            <a:spAutoFit/>
          </a:bodyPr>
          <a:lstStyle/>
          <a:p>
            <a:pPr algn="ctr"/>
            <a:r>
              <a:rPr lang="en-US" sz="4000" dirty="0" err="1" smtClean="0">
                <a:latin typeface="NikoshBAN" panose="02000000000000000000" pitchFamily="2" charset="0"/>
                <a:cs typeface="NikoshBAN" panose="02000000000000000000" pitchFamily="2" charset="0"/>
              </a:rPr>
              <a:t>বাড়ীর</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কাজ</a:t>
            </a:r>
            <a:endParaRPr lang="en-US" sz="4000" dirty="0" smtClean="0">
              <a:latin typeface="NikoshBAN" panose="02000000000000000000" pitchFamily="2" charset="0"/>
              <a:cs typeface="NikoshBAN" panose="02000000000000000000" pitchFamily="2" charset="0"/>
            </a:endParaRPr>
          </a:p>
          <a:p>
            <a:r>
              <a:rPr lang="en-US" sz="4000" dirty="0" err="1" smtClean="0">
                <a:latin typeface="NikoshBAN" panose="02000000000000000000" pitchFamily="2" charset="0"/>
                <a:cs typeface="NikoshBAN" panose="02000000000000000000" pitchFamily="2" charset="0"/>
              </a:rPr>
              <a:t>কম্পিউটার</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ভাইরাস</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আক্রান্ত</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হলে</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কি</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করা</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উচি</a:t>
            </a:r>
            <a:r>
              <a:rPr lang="en-US" sz="4000" dirty="0" smtClean="0">
                <a:latin typeface="NikoshBAN" panose="02000000000000000000" pitchFamily="2" charset="0"/>
                <a:cs typeface="NikoshBAN" panose="02000000000000000000" pitchFamily="2" charset="0"/>
              </a:rPr>
              <a:t>ৎ </a:t>
            </a:r>
            <a:r>
              <a:rPr lang="en-US" sz="4000" dirty="0" err="1" smtClean="0">
                <a:latin typeface="NikoshBAN" panose="02000000000000000000" pitchFamily="2" charset="0"/>
                <a:cs typeface="NikoshBAN" panose="02000000000000000000" pitchFamily="2" charset="0"/>
              </a:rPr>
              <a:t>বলে</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মনে</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কর</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তা</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লিখে</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আনবে</a:t>
            </a:r>
            <a:r>
              <a:rPr lang="en-US" sz="4000" dirty="0" smtClean="0">
                <a:latin typeface="NikoshBAN" panose="02000000000000000000" pitchFamily="2" charset="0"/>
                <a:cs typeface="NikoshBAN" panose="02000000000000000000" pitchFamily="2" charset="0"/>
              </a:rPr>
              <a:t>।  </a:t>
            </a:r>
            <a:endParaRPr lang="en-US" sz="4000" dirty="0" smtClean="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465534352"/>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Rectangle 8"/>
          <p:cNvSpPr/>
          <p:nvPr/>
        </p:nvSpPr>
        <p:spPr>
          <a:xfrm rot="19804595">
            <a:off x="-2480909" y="3040916"/>
            <a:ext cx="14850588" cy="1107996"/>
          </a:xfrm>
          <a:prstGeom prst="rect">
            <a:avLst/>
          </a:prstGeom>
        </p:spPr>
        <p:txBody>
          <a:bodyPr wrap="square">
            <a:spAutoFit/>
          </a:bodyPr>
          <a:lstStyle/>
          <a:p>
            <a:pPr algn="ctr"/>
            <a:r>
              <a:rPr lang="en-US" sz="6600" spc="-150" dirty="0" err="1" smtClean="0">
                <a:latin typeface="NikoshBAN" panose="02000000000000000000" pitchFamily="2" charset="0"/>
                <a:cs typeface="NikoshBAN" panose="02000000000000000000" pitchFamily="2" charset="0"/>
              </a:rPr>
              <a:t>সকলকে</a:t>
            </a:r>
            <a:r>
              <a:rPr lang="en-US" sz="6600" spc="-150" dirty="0" smtClean="0">
                <a:latin typeface="NikoshBAN" panose="02000000000000000000" pitchFamily="2" charset="0"/>
                <a:cs typeface="NikoshBAN" panose="02000000000000000000" pitchFamily="2" charset="0"/>
              </a:rPr>
              <a:t> </a:t>
            </a:r>
            <a:r>
              <a:rPr lang="en-US" sz="6600" spc="-150" dirty="0" err="1" smtClean="0">
                <a:latin typeface="NikoshBAN" panose="02000000000000000000" pitchFamily="2" charset="0"/>
                <a:cs typeface="NikoshBAN" panose="02000000000000000000" pitchFamily="2" charset="0"/>
              </a:rPr>
              <a:t>ধন্যবাদ</a:t>
            </a:r>
            <a:endParaRPr lang="en-US" sz="6600" dirty="0"/>
          </a:p>
        </p:txBody>
      </p:sp>
    </p:spTree>
    <p:extLst>
      <p:ext uri="{BB962C8B-B14F-4D97-AF65-F5344CB8AC3E}">
        <p14:creationId xmlns:p14="http://schemas.microsoft.com/office/powerpoint/2010/main" val="12135364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path" presetSubtype="0" repeatCount="indefinite" fill="hold" grpId="0" nodeType="withEffect">
                                  <p:stCondLst>
                                    <p:cond delay="0"/>
                                  </p:stCondLst>
                                  <p:endCondLst>
                                    <p:cond evt="onNext" delay="0">
                                      <p:tgtEl>
                                        <p:sldTgt/>
                                      </p:tgtEl>
                                    </p:cond>
                                  </p:endCondLst>
                                  <p:childTnLst>
                                    <p:animMotion origin="layout" path="M -0.1388 0.30579 L 0.40782 -0.41551 " pathEditMode="relative" rAng="0" ptsTypes="AA">
                                      <p:cBhvr>
                                        <p:cTn id="6" dur="2000" fill="hold"/>
                                        <p:tgtEl>
                                          <p:spTgt spid="9"/>
                                        </p:tgtEl>
                                        <p:attrNameLst>
                                          <p:attrName>ppt_x</p:attrName>
                                          <p:attrName>ppt_y</p:attrName>
                                        </p:attrNameLst>
                                      </p:cBhvr>
                                      <p:rCtr x="27331" y="-3606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3852" y="0"/>
            <a:ext cx="12205853" cy="6858006"/>
            <a:chOff x="-13852" y="0"/>
            <a:chExt cx="12205853" cy="6858006"/>
          </a:xfrm>
        </p:grpSpPr>
        <p:sp>
          <p:nvSpPr>
            <p:cNvPr id="4" name="Frame 3"/>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13852" y="0"/>
              <a:ext cx="12205853" cy="6858006"/>
              <a:chOff x="-13852" y="0"/>
              <a:chExt cx="12205853" cy="6858006"/>
            </a:xfrm>
          </p:grpSpPr>
          <p:sp>
            <p:nvSpPr>
              <p:cNvPr id="6" name="Half Frame 5"/>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9" name="Half Frame 8"/>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0" name="Rectangle 9"/>
          <p:cNvSpPr/>
          <p:nvPr/>
        </p:nvSpPr>
        <p:spPr>
          <a:xfrm>
            <a:off x="1039091" y="1078671"/>
            <a:ext cx="10307782" cy="4431983"/>
          </a:xfrm>
          <a:prstGeom prst="rect">
            <a:avLst/>
          </a:prstGeom>
        </p:spPr>
        <p:txBody>
          <a:bodyPr wrap="square">
            <a:spAutoFit/>
          </a:bodyPr>
          <a:lstStyle/>
          <a:p>
            <a:pPr lvl="0" algn="ctr"/>
            <a:r>
              <a:rPr lang="en-US" sz="6600" dirty="0" err="1">
                <a:latin typeface="NikoshBAN" pitchFamily="2" charset="0"/>
                <a:cs typeface="NikoshBAN" pitchFamily="2" charset="0"/>
              </a:rPr>
              <a:t>পাঠ</a:t>
            </a:r>
            <a:r>
              <a:rPr lang="en-US" sz="6600" dirty="0">
                <a:latin typeface="NikoshBAN" pitchFamily="2" charset="0"/>
                <a:cs typeface="NikoshBAN" pitchFamily="2" charset="0"/>
              </a:rPr>
              <a:t> </a:t>
            </a:r>
            <a:r>
              <a:rPr lang="en-US" sz="6600" dirty="0" err="1">
                <a:latin typeface="NikoshBAN" pitchFamily="2" charset="0"/>
                <a:cs typeface="NikoshBAN" pitchFamily="2" charset="0"/>
              </a:rPr>
              <a:t>পরিচিতি</a:t>
            </a:r>
            <a:endParaRPr lang="en-US" sz="19900" b="1" dirty="0">
              <a:ln w="18000">
                <a:solidFill>
                  <a:schemeClr val="accent2">
                    <a:satMod val="140000"/>
                  </a:schemeClr>
                </a:solidFill>
                <a:prstDash val="solid"/>
                <a:miter lim="800000"/>
              </a:ln>
              <a:solidFill>
                <a:srgbClr val="002060"/>
              </a:solidFill>
              <a:effectLst>
                <a:outerShdw blurRad="25500" dist="23000" dir="7020000" algn="tl">
                  <a:srgbClr val="000000">
                    <a:alpha val="50000"/>
                  </a:srgbClr>
                </a:outerShdw>
              </a:effectLst>
              <a:latin typeface="NikoshBAN" pitchFamily="2" charset="0"/>
              <a:cs typeface="NikoshBAN" pitchFamily="2" charset="0"/>
            </a:endParaRPr>
          </a:p>
          <a:p>
            <a:r>
              <a:rPr lang="en-US" sz="3600" spc="-150" dirty="0" smtClean="0">
                <a:latin typeface="NikoshBAN" panose="02000000000000000000" pitchFamily="2" charset="0"/>
                <a:cs typeface="NikoshBAN" panose="02000000000000000000" pitchFamily="2" charset="0"/>
              </a:rPr>
              <a:t>8ম </a:t>
            </a:r>
            <a:r>
              <a:rPr lang="en-US" sz="3600" spc="-150" dirty="0" err="1" smtClean="0">
                <a:latin typeface="NikoshBAN" panose="02000000000000000000" pitchFamily="2" charset="0"/>
                <a:cs typeface="NikoshBAN" panose="02000000000000000000" pitchFamily="2" charset="0"/>
              </a:rPr>
              <a:t>শ্রেনি</a:t>
            </a:r>
            <a:r>
              <a:rPr lang="en-US" sz="3600" spc="-150" dirty="0" smtClean="0">
                <a:latin typeface="NikoshBAN" panose="02000000000000000000" pitchFamily="2" charset="0"/>
                <a:cs typeface="NikoshBAN" panose="02000000000000000000" pitchFamily="2" charset="0"/>
              </a:rPr>
              <a:t> </a:t>
            </a:r>
          </a:p>
          <a:p>
            <a:r>
              <a:rPr lang="en-US" sz="3600" spc="-150" dirty="0" err="1" smtClean="0">
                <a:latin typeface="NikoshBAN" panose="02000000000000000000" pitchFamily="2" charset="0"/>
                <a:cs typeface="NikoshBAN" panose="02000000000000000000" pitchFamily="2" charset="0"/>
              </a:rPr>
              <a:t>বিষয়ঃ</a:t>
            </a:r>
            <a:r>
              <a:rPr lang="en-US" sz="3600" spc="-150" dirty="0" smtClean="0">
                <a:latin typeface="NikoshBAN" panose="02000000000000000000" pitchFamily="2" charset="0"/>
                <a:cs typeface="NikoshBAN" panose="02000000000000000000" pitchFamily="2" charset="0"/>
              </a:rPr>
              <a:t> </a:t>
            </a:r>
            <a:r>
              <a:rPr lang="en-US" sz="3600" spc="-150" dirty="0" err="1" smtClean="0">
                <a:latin typeface="NikoshBAN" panose="02000000000000000000" pitchFamily="2" charset="0"/>
                <a:cs typeface="NikoshBAN" panose="02000000000000000000" pitchFamily="2" charset="0"/>
              </a:rPr>
              <a:t>আইসিটি</a:t>
            </a:r>
            <a:r>
              <a:rPr lang="en-US" sz="3600" spc="-150" dirty="0" smtClean="0">
                <a:latin typeface="NikoshBAN" panose="02000000000000000000" pitchFamily="2" charset="0"/>
                <a:cs typeface="NikoshBAN" panose="02000000000000000000" pitchFamily="2" charset="0"/>
              </a:rPr>
              <a:t> </a:t>
            </a:r>
          </a:p>
          <a:p>
            <a:r>
              <a:rPr lang="en-US" sz="3600" spc="-150" dirty="0" err="1" smtClean="0">
                <a:latin typeface="NikoshBAN" panose="02000000000000000000" pitchFamily="2" charset="0"/>
                <a:cs typeface="NikoshBAN" panose="02000000000000000000" pitchFamily="2" charset="0"/>
              </a:rPr>
              <a:t>অধ্যায়ঃ</a:t>
            </a:r>
            <a:r>
              <a:rPr lang="en-US" sz="3600" spc="-150" dirty="0" smtClean="0">
                <a:latin typeface="NikoshBAN" panose="02000000000000000000" pitchFamily="2" charset="0"/>
                <a:cs typeface="NikoshBAN" panose="02000000000000000000" pitchFamily="2" charset="0"/>
              </a:rPr>
              <a:t> ৩য়  </a:t>
            </a:r>
            <a:r>
              <a:rPr lang="en-US" sz="3600" spc="-150" dirty="0" err="1" smtClean="0">
                <a:latin typeface="NikoshBAN" panose="02000000000000000000" pitchFamily="2" charset="0"/>
                <a:cs typeface="NikoshBAN" panose="02000000000000000000" pitchFamily="2" charset="0"/>
              </a:rPr>
              <a:t>অধ্যায়</a:t>
            </a:r>
            <a:r>
              <a:rPr lang="en-US" sz="3600" spc="-150" dirty="0" smtClean="0">
                <a:latin typeface="NikoshBAN" panose="02000000000000000000" pitchFamily="2" charset="0"/>
                <a:cs typeface="NikoshBAN" panose="02000000000000000000" pitchFamily="2" charset="0"/>
              </a:rPr>
              <a:t> (</a:t>
            </a:r>
            <a:r>
              <a:rPr lang="en-US" sz="3600" spc="-150" dirty="0" err="1" smtClean="0">
                <a:latin typeface="NikoshBAN" panose="02000000000000000000" pitchFamily="2" charset="0"/>
                <a:cs typeface="NikoshBAN" panose="02000000000000000000" pitchFamily="2" charset="0"/>
              </a:rPr>
              <a:t>তথ্য</a:t>
            </a:r>
            <a:r>
              <a:rPr lang="en-US" sz="3600" spc="-150" dirty="0" smtClean="0">
                <a:latin typeface="NikoshBAN" panose="02000000000000000000" pitchFamily="2" charset="0"/>
                <a:cs typeface="NikoshBAN" panose="02000000000000000000" pitchFamily="2" charset="0"/>
              </a:rPr>
              <a:t> ও </a:t>
            </a:r>
            <a:r>
              <a:rPr lang="en-US" sz="3600" spc="-150" dirty="0" err="1" smtClean="0">
                <a:latin typeface="NikoshBAN" panose="02000000000000000000" pitchFamily="2" charset="0"/>
                <a:cs typeface="NikoshBAN" panose="02000000000000000000" pitchFamily="2" charset="0"/>
              </a:rPr>
              <a:t>যোগাযোগ</a:t>
            </a:r>
            <a:r>
              <a:rPr lang="en-US" sz="3600" spc="-150" dirty="0" smtClean="0">
                <a:latin typeface="NikoshBAN" panose="02000000000000000000" pitchFamily="2" charset="0"/>
                <a:cs typeface="NikoshBAN" panose="02000000000000000000" pitchFamily="2" charset="0"/>
              </a:rPr>
              <a:t> </a:t>
            </a:r>
            <a:r>
              <a:rPr lang="en-US" sz="3600" spc="-150" dirty="0" err="1" smtClean="0">
                <a:latin typeface="NikoshBAN" panose="02000000000000000000" pitchFamily="2" charset="0"/>
                <a:cs typeface="NikoshBAN" panose="02000000000000000000" pitchFamily="2" charset="0"/>
              </a:rPr>
              <a:t>প্রযুক্তির</a:t>
            </a:r>
            <a:r>
              <a:rPr lang="en-US" sz="3600" spc="-150" dirty="0" smtClean="0">
                <a:latin typeface="NikoshBAN" panose="02000000000000000000" pitchFamily="2" charset="0"/>
                <a:cs typeface="NikoshBAN" panose="02000000000000000000" pitchFamily="2" charset="0"/>
              </a:rPr>
              <a:t> </a:t>
            </a:r>
            <a:r>
              <a:rPr lang="en-US" sz="3600" spc="-150" dirty="0" err="1" smtClean="0">
                <a:latin typeface="NikoshBAN" panose="02000000000000000000" pitchFamily="2" charset="0"/>
                <a:cs typeface="NikoshBAN" panose="02000000000000000000" pitchFamily="2" charset="0"/>
              </a:rPr>
              <a:t>নিরাপদ</a:t>
            </a:r>
            <a:r>
              <a:rPr lang="en-US" sz="3600" spc="-150" dirty="0" smtClean="0">
                <a:latin typeface="NikoshBAN" panose="02000000000000000000" pitchFamily="2" charset="0"/>
                <a:cs typeface="NikoshBAN" panose="02000000000000000000" pitchFamily="2" charset="0"/>
              </a:rPr>
              <a:t> ও </a:t>
            </a:r>
            <a:r>
              <a:rPr lang="en-US" sz="3600" spc="-150" dirty="0" err="1" smtClean="0">
                <a:latin typeface="NikoshBAN" panose="02000000000000000000" pitchFamily="2" charset="0"/>
                <a:cs typeface="NikoshBAN" panose="02000000000000000000" pitchFamily="2" charset="0"/>
              </a:rPr>
              <a:t>নৈতিক</a:t>
            </a:r>
            <a:r>
              <a:rPr lang="en-US" sz="3600" spc="-150" dirty="0" smtClean="0">
                <a:latin typeface="NikoshBAN" panose="02000000000000000000" pitchFamily="2" charset="0"/>
                <a:cs typeface="NikoshBAN" panose="02000000000000000000" pitchFamily="2" charset="0"/>
              </a:rPr>
              <a:t> </a:t>
            </a:r>
            <a:r>
              <a:rPr lang="en-US" sz="3600" spc="-150" dirty="0" err="1" smtClean="0">
                <a:latin typeface="NikoshBAN" panose="02000000000000000000" pitchFamily="2" charset="0"/>
                <a:cs typeface="NikoshBAN" panose="02000000000000000000" pitchFamily="2" charset="0"/>
              </a:rPr>
              <a:t>ব্যবহার</a:t>
            </a:r>
            <a:r>
              <a:rPr lang="en-US" sz="3600" spc="-150" dirty="0">
                <a:latin typeface="NikoshBAN" panose="02000000000000000000" pitchFamily="2" charset="0"/>
                <a:cs typeface="NikoshBAN" panose="02000000000000000000" pitchFamily="2" charset="0"/>
              </a:rPr>
              <a:t>)</a:t>
            </a:r>
            <a:endParaRPr lang="en-US" sz="3600" spc="-150" dirty="0" smtClean="0">
              <a:latin typeface="NikoshBAN" panose="02000000000000000000" pitchFamily="2" charset="0"/>
              <a:cs typeface="NikoshBAN" panose="02000000000000000000" pitchFamily="2" charset="0"/>
            </a:endParaRPr>
          </a:p>
          <a:p>
            <a:r>
              <a:rPr lang="en-US" sz="3600" spc="-150" dirty="0" err="1" smtClean="0">
                <a:latin typeface="NikoshBAN" panose="02000000000000000000" pitchFamily="2" charset="0"/>
                <a:cs typeface="NikoshBAN" panose="02000000000000000000" pitchFamily="2" charset="0"/>
              </a:rPr>
              <a:t>পাঠঃ</a:t>
            </a:r>
            <a:r>
              <a:rPr lang="en-US" sz="3600" spc="-150" dirty="0" smtClean="0">
                <a:latin typeface="NikoshBAN" panose="02000000000000000000" pitchFamily="2" charset="0"/>
                <a:cs typeface="NikoshBAN" panose="02000000000000000000" pitchFamily="2" charset="0"/>
              </a:rPr>
              <a:t> </a:t>
            </a:r>
            <a:r>
              <a:rPr lang="en-US" sz="3600" spc="-150" dirty="0" smtClean="0">
                <a:latin typeface="NikoshBAN" panose="02000000000000000000" pitchFamily="2" charset="0"/>
                <a:cs typeface="NikoshBAN" panose="02000000000000000000" pitchFamily="2" charset="0"/>
              </a:rPr>
              <a:t>১৬ ও ১৭ </a:t>
            </a:r>
            <a:endParaRPr lang="en-US" sz="3600" spc="-150" dirty="0" smtClean="0">
              <a:latin typeface="NikoshBAN" panose="02000000000000000000" pitchFamily="2" charset="0"/>
              <a:cs typeface="NikoshBAN" panose="02000000000000000000" pitchFamily="2" charset="0"/>
            </a:endParaRPr>
          </a:p>
          <a:p>
            <a:r>
              <a:rPr lang="en-US" sz="3600" spc="-150" dirty="0" err="1" smtClean="0">
                <a:latin typeface="NikoshBAN" panose="02000000000000000000" pitchFamily="2" charset="0"/>
                <a:cs typeface="NikoshBAN" panose="02000000000000000000" pitchFamily="2" charset="0"/>
              </a:rPr>
              <a:t>সময়ঃ</a:t>
            </a:r>
            <a:r>
              <a:rPr lang="en-US" sz="3600" spc="-150" dirty="0" smtClean="0">
                <a:latin typeface="NikoshBAN" panose="02000000000000000000" pitchFamily="2" charset="0"/>
                <a:cs typeface="NikoshBAN" panose="02000000000000000000" pitchFamily="2" charset="0"/>
              </a:rPr>
              <a:t> ৪০ </a:t>
            </a:r>
            <a:r>
              <a:rPr lang="en-US" sz="3600" spc="-150" dirty="0" err="1" smtClean="0">
                <a:latin typeface="NikoshBAN" panose="02000000000000000000" pitchFamily="2" charset="0"/>
                <a:cs typeface="NikoshBAN" panose="02000000000000000000" pitchFamily="2" charset="0"/>
              </a:rPr>
              <a:t>মিনিট</a:t>
            </a:r>
            <a:r>
              <a:rPr lang="en-US" sz="3600" spc="-150" dirty="0" smtClean="0">
                <a:latin typeface="NikoshBAN" panose="02000000000000000000" pitchFamily="2" charset="0"/>
                <a:cs typeface="NikoshBAN" panose="02000000000000000000" pitchFamily="2" charset="0"/>
              </a:rPr>
              <a:t> </a:t>
            </a:r>
          </a:p>
          <a:p>
            <a:r>
              <a:rPr lang="en-US" sz="3600" spc="-150" dirty="0" err="1" smtClean="0">
                <a:latin typeface="NikoshBAN" panose="02000000000000000000" pitchFamily="2" charset="0"/>
                <a:cs typeface="NikoshBAN" panose="02000000000000000000" pitchFamily="2" charset="0"/>
              </a:rPr>
              <a:t>তারিখঃ</a:t>
            </a:r>
            <a:r>
              <a:rPr lang="en-US" sz="3600" spc="-150" dirty="0" smtClean="0">
                <a:latin typeface="NikoshBAN" panose="02000000000000000000" pitchFamily="2" charset="0"/>
                <a:cs typeface="NikoshBAN" panose="02000000000000000000" pitchFamily="2" charset="0"/>
              </a:rPr>
              <a:t>………………  </a:t>
            </a:r>
            <a:endParaRPr lang="en-US" sz="3600" spc="-15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610492104"/>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025237" y="1476805"/>
            <a:ext cx="10280071" cy="1815882"/>
          </a:xfrm>
          <a:prstGeom prst="rect">
            <a:avLst/>
          </a:prstGeom>
          <a:noFill/>
        </p:spPr>
        <p:txBody>
          <a:bodyPr wrap="square" rtlCol="0">
            <a:spAutoFit/>
          </a:bodyPr>
          <a:lstStyle/>
          <a:p>
            <a:r>
              <a:rPr lang="en-US" sz="4000" dirty="0" smtClean="0">
                <a:latin typeface="NikoshBAN" panose="02000000000000000000" pitchFamily="2" charset="0"/>
                <a:cs typeface="NikoshBAN" panose="02000000000000000000" pitchFamily="2" charset="0"/>
              </a:rPr>
              <a:t>এ </a:t>
            </a:r>
            <a:r>
              <a:rPr lang="en-US" sz="4000" dirty="0" err="1" smtClean="0">
                <a:latin typeface="NikoshBAN" panose="02000000000000000000" pitchFamily="2" charset="0"/>
                <a:cs typeface="NikoshBAN" panose="02000000000000000000" pitchFamily="2" charset="0"/>
              </a:rPr>
              <a:t>পাঠ</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শেষে</a:t>
            </a:r>
            <a:r>
              <a:rPr lang="en-US" sz="4000" dirty="0" smtClean="0">
                <a:latin typeface="NikoshBAN" panose="02000000000000000000" pitchFamily="2" charset="0"/>
                <a:cs typeface="NikoshBAN" panose="02000000000000000000" pitchFamily="2" charset="0"/>
              </a:rPr>
              <a:t> </a:t>
            </a:r>
            <a:r>
              <a:rPr lang="en-US" sz="4000" dirty="0" err="1" smtClean="0">
                <a:latin typeface="NikoshBAN" panose="02000000000000000000" pitchFamily="2" charset="0"/>
                <a:cs typeface="NikoshBAN" panose="02000000000000000000" pitchFamily="2" charset="0"/>
              </a:rPr>
              <a:t>শিক্ষার্থীরা</a:t>
            </a:r>
            <a:r>
              <a:rPr lang="en-US" sz="4000" dirty="0" smtClean="0">
                <a:latin typeface="NikoshBAN" panose="02000000000000000000" pitchFamily="2" charset="0"/>
                <a:cs typeface="NikoshBAN" panose="02000000000000000000" pitchFamily="2" charset="0"/>
              </a:rPr>
              <a:t>…………………..</a:t>
            </a:r>
          </a:p>
          <a:p>
            <a:r>
              <a:rPr lang="en-US" sz="4000" dirty="0" smtClean="0">
                <a:latin typeface="NikoshBAN" panose="02000000000000000000" pitchFamily="2" charset="0"/>
                <a:cs typeface="NikoshBAN" panose="02000000000000000000" pitchFamily="2" charset="0"/>
              </a:rPr>
              <a:t>১</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দুর্নীতি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নিরসনে</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তথ্য</a:t>
            </a:r>
            <a:r>
              <a:rPr lang="en-US" sz="3200" dirty="0" smtClean="0">
                <a:latin typeface="NikoshBAN" panose="02000000000000000000" pitchFamily="2" charset="0"/>
                <a:cs typeface="NikoshBAN" panose="02000000000000000000" pitchFamily="2" charset="0"/>
              </a:rPr>
              <a:t> ও </a:t>
            </a:r>
            <a:r>
              <a:rPr lang="en-US" sz="3200" dirty="0" err="1" smtClean="0">
                <a:latin typeface="NikoshBAN" panose="02000000000000000000" pitchFamily="2" charset="0"/>
                <a:cs typeface="NikoshBAN" panose="02000000000000000000" pitchFamily="2" charset="0"/>
              </a:rPr>
              <a:t>যোগাযোগ</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প্রযুক্তির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গুরুত্ব</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ব্যাখ্যা</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করতে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পারবে</a:t>
            </a:r>
            <a:r>
              <a:rPr lang="en-US" sz="3200" dirty="0" smtClean="0">
                <a:latin typeface="NikoshBAN" panose="02000000000000000000" pitchFamily="2" charset="0"/>
                <a:cs typeface="NikoshBAN" panose="02000000000000000000" pitchFamily="2" charset="0"/>
              </a:rPr>
              <a:t>।    </a:t>
            </a:r>
          </a:p>
          <a:p>
            <a:r>
              <a:rPr lang="en-US" sz="3200" dirty="0" smtClean="0">
                <a:latin typeface="NikoshBAN" panose="02000000000000000000" pitchFamily="2" charset="0"/>
                <a:cs typeface="NikoshBAN" panose="02000000000000000000" pitchFamily="2" charset="0"/>
              </a:rPr>
              <a:t>২। </a:t>
            </a:r>
            <a:r>
              <a:rPr lang="en-US" sz="3200" dirty="0" err="1" smtClean="0">
                <a:latin typeface="NikoshBAN" panose="02000000000000000000" pitchFamily="2" charset="0"/>
                <a:cs typeface="NikoshBAN" panose="02000000000000000000" pitchFamily="2" charset="0"/>
              </a:rPr>
              <a:t>পাসওয়ার্ড</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দিয়ে</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ডকুমেন্ট</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রক্ষা</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করার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পদ্ধতি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প্রয়োগ</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করতে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পারবে</a:t>
            </a:r>
            <a:r>
              <a:rPr lang="en-US" sz="3200" dirty="0" smtClean="0">
                <a:latin typeface="NikoshBAN" panose="02000000000000000000" pitchFamily="2" charset="0"/>
                <a:cs typeface="NikoshBAN" panose="02000000000000000000" pitchFamily="2" charset="0"/>
              </a:rPr>
              <a:t>।  </a:t>
            </a:r>
          </a:p>
        </p:txBody>
      </p:sp>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Tree>
    <p:extLst>
      <p:ext uri="{BB962C8B-B14F-4D97-AF65-F5344CB8AC3E}">
        <p14:creationId xmlns:p14="http://schemas.microsoft.com/office/powerpoint/2010/main" val="4040662118"/>
      </p:ext>
    </p:extLst>
  </p:cSld>
  <p:clrMapOvr>
    <a:masterClrMapping/>
  </p:clrMapOvr>
  <mc:AlternateContent xmlns:mc="http://schemas.openxmlformats.org/markup-compatibility/2006" xmlns:p14="http://schemas.microsoft.com/office/powerpoint/2010/main">
    <mc:Choice Requires="p14">
      <p:transition spd="slow" p14:dur="1600">
        <p14:prism dir="d"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3852" y="0"/>
            <a:ext cx="12205853" cy="6858006"/>
            <a:chOff x="-13852" y="0"/>
            <a:chExt cx="12205853" cy="6858006"/>
          </a:xfrm>
        </p:grpSpPr>
        <p:sp>
          <p:nvSpPr>
            <p:cNvPr id="4" name="Frame 3"/>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13852" y="0"/>
              <a:ext cx="12205853" cy="6858006"/>
              <a:chOff x="-13852" y="0"/>
              <a:chExt cx="12205853" cy="6858006"/>
            </a:xfrm>
          </p:grpSpPr>
          <p:sp>
            <p:nvSpPr>
              <p:cNvPr id="6" name="Half Frame 5"/>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9" name="Half Frame 8"/>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pic>
        <p:nvPicPr>
          <p:cNvPr id="2" name="Picture 1"/>
          <p:cNvPicPr>
            <a:picLocks noChangeAspect="1"/>
          </p:cNvPicPr>
          <p:nvPr/>
        </p:nvPicPr>
        <p:blipFill>
          <a:blip r:embed="rId2"/>
          <a:stretch>
            <a:fillRect/>
          </a:stretch>
        </p:blipFill>
        <p:spPr>
          <a:xfrm>
            <a:off x="1153121" y="1039091"/>
            <a:ext cx="4343580" cy="4592716"/>
          </a:xfrm>
          <a:prstGeom prst="rect">
            <a:avLst/>
          </a:prstGeom>
        </p:spPr>
      </p:pic>
      <p:pic>
        <p:nvPicPr>
          <p:cNvPr id="11" name="Picture 10"/>
          <p:cNvPicPr>
            <a:picLocks noChangeAspect="1"/>
          </p:cNvPicPr>
          <p:nvPr/>
        </p:nvPicPr>
        <p:blipFill>
          <a:blip r:embed="rId3"/>
          <a:stretch>
            <a:fillRect/>
          </a:stretch>
        </p:blipFill>
        <p:spPr>
          <a:xfrm>
            <a:off x="6695299" y="1039091"/>
            <a:ext cx="4350330" cy="4592716"/>
          </a:xfrm>
          <a:prstGeom prst="rect">
            <a:avLst/>
          </a:prstGeom>
        </p:spPr>
      </p:pic>
    </p:spTree>
    <p:extLst>
      <p:ext uri="{BB962C8B-B14F-4D97-AF65-F5344CB8AC3E}">
        <p14:creationId xmlns:p14="http://schemas.microsoft.com/office/powerpoint/2010/main" val="3311190221"/>
      </p:ext>
    </p:extLst>
  </p:cSld>
  <p:clrMapOvr>
    <a:masterClrMapping/>
  </p:clrMapOvr>
  <mc:AlternateContent xmlns:mc="http://schemas.openxmlformats.org/markup-compatibility/2006" xmlns:p14="http://schemas.microsoft.com/office/powerpoint/2010/main">
    <mc:Choice Requires="p14">
      <p:transition spd="slow" p14:dur="1600">
        <p14:prism dir="d"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pic>
        <p:nvPicPr>
          <p:cNvPr id="9" name="Picture 8"/>
          <p:cNvPicPr>
            <a:picLocks noChangeAspect="1"/>
          </p:cNvPicPr>
          <p:nvPr/>
        </p:nvPicPr>
        <p:blipFill>
          <a:blip r:embed="rId2"/>
          <a:stretch>
            <a:fillRect/>
          </a:stretch>
        </p:blipFill>
        <p:spPr>
          <a:xfrm>
            <a:off x="1025238" y="928256"/>
            <a:ext cx="4959926" cy="4932218"/>
          </a:xfrm>
          <a:prstGeom prst="rect">
            <a:avLst/>
          </a:prstGeom>
        </p:spPr>
      </p:pic>
      <p:pic>
        <p:nvPicPr>
          <p:cNvPr id="11" name="Picture 10"/>
          <p:cNvPicPr>
            <a:picLocks noChangeAspect="1"/>
          </p:cNvPicPr>
          <p:nvPr/>
        </p:nvPicPr>
        <p:blipFill>
          <a:blip r:embed="rId3"/>
          <a:stretch>
            <a:fillRect/>
          </a:stretch>
        </p:blipFill>
        <p:spPr>
          <a:xfrm>
            <a:off x="6504708" y="928256"/>
            <a:ext cx="4849092" cy="4932218"/>
          </a:xfrm>
          <a:prstGeom prst="rect">
            <a:avLst/>
          </a:prstGeom>
        </p:spPr>
      </p:pic>
    </p:spTree>
    <p:extLst>
      <p:ext uri="{BB962C8B-B14F-4D97-AF65-F5344CB8AC3E}">
        <p14:creationId xmlns:p14="http://schemas.microsoft.com/office/powerpoint/2010/main" val="3148897998"/>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0" name="Rectangle 9"/>
          <p:cNvSpPr/>
          <p:nvPr/>
        </p:nvSpPr>
        <p:spPr>
          <a:xfrm>
            <a:off x="1427018" y="1370296"/>
            <a:ext cx="8174181" cy="1323439"/>
          </a:xfrm>
          <a:prstGeom prst="rect">
            <a:avLst/>
          </a:prstGeom>
        </p:spPr>
        <p:txBody>
          <a:bodyPr wrap="square">
            <a:spAutoFit/>
          </a:bodyPr>
          <a:lstStyle/>
          <a:p>
            <a:r>
              <a:rPr lang="en-US" sz="4000" spc="-150" dirty="0" err="1" smtClean="0">
                <a:latin typeface="NikoshBAN" panose="02000000000000000000" pitchFamily="2" charset="0"/>
                <a:cs typeface="NikoshBAN" panose="02000000000000000000" pitchFamily="2" charset="0"/>
              </a:rPr>
              <a:t>আজকের</a:t>
            </a:r>
            <a:r>
              <a:rPr lang="en-US" sz="4000" spc="-150" dirty="0" smtClean="0">
                <a:latin typeface="NikoshBAN" panose="02000000000000000000" pitchFamily="2" charset="0"/>
                <a:cs typeface="NikoshBAN" panose="02000000000000000000" pitchFamily="2" charset="0"/>
              </a:rPr>
              <a:t> </a:t>
            </a:r>
            <a:r>
              <a:rPr lang="en-US" sz="4000" spc="-150" dirty="0" err="1" smtClean="0">
                <a:latin typeface="NikoshBAN" panose="02000000000000000000" pitchFamily="2" charset="0"/>
                <a:cs typeface="NikoshBAN" panose="02000000000000000000" pitchFamily="2" charset="0"/>
              </a:rPr>
              <a:t>পাঠ</a:t>
            </a:r>
            <a:r>
              <a:rPr lang="en-US" sz="4000" spc="-150" dirty="0" smtClean="0">
                <a:latin typeface="NikoshBAN" panose="02000000000000000000" pitchFamily="2" charset="0"/>
                <a:cs typeface="NikoshBAN" panose="02000000000000000000" pitchFamily="2" charset="0"/>
              </a:rPr>
              <a:t>…………………. </a:t>
            </a:r>
          </a:p>
          <a:p>
            <a:r>
              <a:rPr lang="en-US" sz="4000" spc="-150" dirty="0" smtClean="0">
                <a:latin typeface="NikoshBAN" panose="02000000000000000000" pitchFamily="2" charset="0"/>
                <a:cs typeface="NikoshBAN" panose="02000000000000000000" pitchFamily="2" charset="0"/>
              </a:rPr>
              <a:t>                </a:t>
            </a:r>
            <a:r>
              <a:rPr lang="en-US" sz="4000" spc="-150" dirty="0" err="1" smtClean="0">
                <a:latin typeface="NikoshBAN" panose="02000000000000000000" pitchFamily="2" charset="0"/>
                <a:cs typeface="NikoshBAN" panose="02000000000000000000" pitchFamily="2" charset="0"/>
              </a:rPr>
              <a:t>সফটওয়্যার</a:t>
            </a:r>
            <a:r>
              <a:rPr lang="en-US" sz="4000" spc="-150" dirty="0" smtClean="0">
                <a:latin typeface="NikoshBAN" panose="02000000000000000000" pitchFamily="2" charset="0"/>
                <a:cs typeface="NikoshBAN" panose="02000000000000000000" pitchFamily="2" charset="0"/>
              </a:rPr>
              <a:t> ও </a:t>
            </a:r>
            <a:r>
              <a:rPr lang="en-US" sz="4000" spc="-150" dirty="0" err="1" smtClean="0">
                <a:latin typeface="NikoshBAN" panose="02000000000000000000" pitchFamily="2" charset="0"/>
                <a:cs typeface="NikoshBAN" panose="02000000000000000000" pitchFamily="2" charset="0"/>
              </a:rPr>
              <a:t>ভাইরাস</a:t>
            </a:r>
            <a:r>
              <a:rPr lang="en-US" sz="4000" spc="-150" dirty="0" smtClean="0">
                <a:latin typeface="NikoshBAN" panose="02000000000000000000" pitchFamily="2" charset="0"/>
                <a:cs typeface="NikoshBAN" panose="02000000000000000000" pitchFamily="2" charset="0"/>
              </a:rPr>
              <a:t> </a:t>
            </a:r>
            <a:endParaRPr lang="en-US" sz="4000" spc="-15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291447251"/>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9" name="Rectangle 8"/>
          <p:cNvSpPr/>
          <p:nvPr/>
        </p:nvSpPr>
        <p:spPr>
          <a:xfrm>
            <a:off x="914400" y="1903732"/>
            <a:ext cx="10238509" cy="3416320"/>
          </a:xfrm>
          <a:prstGeom prst="rect">
            <a:avLst/>
          </a:prstGeom>
        </p:spPr>
        <p:txBody>
          <a:bodyPr wrap="square">
            <a:spAutoFit/>
          </a:bodyPr>
          <a:lstStyle/>
          <a:p>
            <a:r>
              <a:rPr lang="as-IN" sz="2400" dirty="0" smtClean="0">
                <a:latin typeface="NikoshBAN" panose="02000000000000000000" pitchFamily="2" charset="0"/>
                <a:cs typeface="NikoshBAN" panose="02000000000000000000" pitchFamily="2" charset="0"/>
              </a:rPr>
              <a:t>সফটও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 </a:t>
            </a:r>
            <a:r>
              <a:rPr lang="as-IN" sz="2400" dirty="0">
                <a:latin typeface="NikoshBAN" panose="02000000000000000000" pitchFamily="2" charset="0"/>
                <a:cs typeface="NikoshBAN" panose="02000000000000000000" pitchFamily="2" charset="0"/>
              </a:rPr>
              <a:t>হলো কম্পিউটার বা মোবাইলকে নির্দিষ্ট কাজ করানোর জন্য তৈরি নির্দেশনা বা প্রোগ্রামের সমষ্টি।</a:t>
            </a:r>
          </a:p>
          <a:p>
            <a:r>
              <a:rPr lang="as-IN" sz="2400" dirty="0">
                <a:latin typeface="NikoshBAN" panose="02000000000000000000" pitchFamily="2" charset="0"/>
                <a:cs typeface="NikoshBAN" panose="02000000000000000000" pitchFamily="2" charset="0"/>
              </a:rPr>
              <a:t>সহজভাবে বলতে গেলে, </a:t>
            </a:r>
            <a:r>
              <a:rPr lang="as-IN" sz="2400" dirty="0" smtClean="0">
                <a:latin typeface="NikoshBAN" panose="02000000000000000000" pitchFamily="2" charset="0"/>
                <a:cs typeface="NikoshBAN" panose="02000000000000000000" pitchFamily="2" charset="0"/>
              </a:rPr>
              <a:t>হার্ডও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 </a:t>
            </a:r>
            <a:r>
              <a:rPr lang="as-IN" sz="2400" dirty="0">
                <a:latin typeface="NikoshBAN" panose="02000000000000000000" pitchFamily="2" charset="0"/>
                <a:cs typeface="NikoshBAN" panose="02000000000000000000" pitchFamily="2" charset="0"/>
              </a:rPr>
              <a:t>(যেমন কম্পিউটার, মোবাইল) কাজ করতে পারে </a:t>
            </a:r>
            <a:r>
              <a:rPr lang="as-IN" sz="2400" dirty="0" smtClean="0">
                <a:latin typeface="NikoshBAN" panose="02000000000000000000" pitchFamily="2" charset="0"/>
                <a:cs typeface="NikoshBAN" panose="02000000000000000000" pitchFamily="2" charset="0"/>
              </a:rPr>
              <a:t>সফটও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রের </a:t>
            </a:r>
            <a:r>
              <a:rPr lang="as-IN" sz="2400" dirty="0">
                <a:latin typeface="NikoshBAN" panose="02000000000000000000" pitchFamily="2" charset="0"/>
                <a:cs typeface="NikoshBAN" panose="02000000000000000000" pitchFamily="2" charset="0"/>
              </a:rPr>
              <a:t>সাহায্যে।</a:t>
            </a:r>
          </a:p>
          <a:p>
            <a:r>
              <a:rPr lang="as-IN" sz="2400" dirty="0" smtClean="0">
                <a:latin typeface="NikoshBAN" panose="02000000000000000000" pitchFamily="2" charset="0"/>
                <a:cs typeface="NikoshBAN" panose="02000000000000000000" pitchFamily="2" charset="0"/>
              </a:rPr>
              <a:t>উদাহরণঃ</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pPr>
              <a:buFont typeface="Arial" panose="020B0604020202020204" pitchFamily="34" charset="0"/>
              <a:buChar char="•"/>
            </a:pPr>
            <a:r>
              <a:rPr lang="en-US" sz="2400" dirty="0">
                <a:latin typeface="NikoshBAN" panose="02000000000000000000" pitchFamily="2" charset="0"/>
                <a:cs typeface="NikoshBAN" panose="02000000000000000000" pitchFamily="2" charset="0"/>
              </a:rPr>
              <a:t>Microsoft Word — </a:t>
            </a:r>
            <a:r>
              <a:rPr lang="as-IN" sz="2400" dirty="0">
                <a:latin typeface="NikoshBAN" panose="02000000000000000000" pitchFamily="2" charset="0"/>
                <a:cs typeface="NikoshBAN" panose="02000000000000000000" pitchFamily="2" charset="0"/>
              </a:rPr>
              <a:t>লেখা টাইপ করার সফটওয়্যার </a:t>
            </a:r>
          </a:p>
          <a:p>
            <a:pPr>
              <a:buFont typeface="Arial" panose="020B0604020202020204" pitchFamily="34" charset="0"/>
              <a:buChar char="•"/>
            </a:pPr>
            <a:r>
              <a:rPr lang="en-US" sz="2400" dirty="0">
                <a:latin typeface="NikoshBAN" panose="02000000000000000000" pitchFamily="2" charset="0"/>
                <a:cs typeface="NikoshBAN" panose="02000000000000000000" pitchFamily="2" charset="0"/>
              </a:rPr>
              <a:t>WhatsApp — </a:t>
            </a:r>
            <a:r>
              <a:rPr lang="as-IN" sz="2400" dirty="0">
                <a:latin typeface="NikoshBAN" panose="02000000000000000000" pitchFamily="2" charset="0"/>
                <a:cs typeface="NikoshBAN" panose="02000000000000000000" pitchFamily="2" charset="0"/>
              </a:rPr>
              <a:t>মেসেজ পাঠানোর অ্যাপ </a:t>
            </a:r>
          </a:p>
          <a:p>
            <a:pPr>
              <a:buFont typeface="Arial" panose="020B0604020202020204" pitchFamily="34" charset="0"/>
              <a:buChar char="•"/>
            </a:pPr>
            <a:r>
              <a:rPr lang="en-US" sz="2400" dirty="0">
                <a:latin typeface="NikoshBAN" panose="02000000000000000000" pitchFamily="2" charset="0"/>
                <a:cs typeface="NikoshBAN" panose="02000000000000000000" pitchFamily="2" charset="0"/>
              </a:rPr>
              <a:t>Windows — </a:t>
            </a:r>
            <a:r>
              <a:rPr lang="as-IN" sz="2400" dirty="0">
                <a:latin typeface="NikoshBAN" panose="02000000000000000000" pitchFamily="2" charset="0"/>
                <a:cs typeface="NikoshBAN" panose="02000000000000000000" pitchFamily="2" charset="0"/>
              </a:rPr>
              <a:t>কম্পিউটার চালানোর অপারেটিং সিস্টেম </a:t>
            </a:r>
          </a:p>
          <a:p>
            <a:r>
              <a:rPr lang="as-IN" sz="2400" dirty="0" smtClean="0">
                <a:latin typeface="NikoshBAN" panose="02000000000000000000" pitchFamily="2" charset="0"/>
                <a:cs typeface="NikoshBAN" panose="02000000000000000000" pitchFamily="2" charset="0"/>
              </a:rPr>
              <a:t>সফটও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 </a:t>
            </a:r>
            <a:r>
              <a:rPr lang="as-IN" sz="2400" dirty="0">
                <a:latin typeface="NikoshBAN" panose="02000000000000000000" pitchFamily="2" charset="0"/>
                <a:cs typeface="NikoshBAN" panose="02000000000000000000" pitchFamily="2" charset="0"/>
              </a:rPr>
              <a:t>সাধারণত দুই </a:t>
            </a:r>
            <a:r>
              <a:rPr lang="as-IN" sz="2400" dirty="0" smtClean="0">
                <a:latin typeface="NikoshBAN" panose="02000000000000000000" pitchFamily="2" charset="0"/>
                <a:cs typeface="NikoshBAN" panose="02000000000000000000" pitchFamily="2" charset="0"/>
              </a:rPr>
              <a:t>ধরনেরঃ</a:t>
            </a:r>
            <a:r>
              <a:rPr lang="en-US" sz="2400" dirty="0" smtClean="0">
                <a:latin typeface="NikoshBAN" panose="02000000000000000000" pitchFamily="2" charset="0"/>
                <a:cs typeface="NikoshBAN" panose="02000000000000000000" pitchFamily="2" charset="0"/>
              </a:rPr>
              <a:t> </a:t>
            </a:r>
            <a:endParaRPr lang="as-IN" sz="2400" dirty="0">
              <a:latin typeface="NikoshBAN" panose="02000000000000000000" pitchFamily="2" charset="0"/>
              <a:cs typeface="NikoshBAN" panose="02000000000000000000" pitchFamily="2" charset="0"/>
            </a:endParaRPr>
          </a:p>
          <a:p>
            <a:pPr>
              <a:buFont typeface="+mj-lt"/>
              <a:buAutoNum type="arabicPeriod"/>
            </a:pPr>
            <a:r>
              <a:rPr lang="as-IN" sz="2400" dirty="0">
                <a:latin typeface="NikoshBAN" panose="02000000000000000000" pitchFamily="2" charset="0"/>
                <a:cs typeface="NikoshBAN" panose="02000000000000000000" pitchFamily="2" charset="0"/>
              </a:rPr>
              <a:t>সিস্টেম </a:t>
            </a:r>
            <a:r>
              <a:rPr lang="as-IN" sz="2400" dirty="0" smtClean="0">
                <a:latin typeface="NikoshBAN" panose="02000000000000000000" pitchFamily="2" charset="0"/>
                <a:cs typeface="NikoshBAN" panose="02000000000000000000" pitchFamily="2" charset="0"/>
              </a:rPr>
              <a:t>সফটও</a:t>
            </a:r>
            <a:r>
              <a:rPr lang="en-US" sz="2400" dirty="0" err="1" smtClean="0">
                <a:latin typeface="NikoshBAN" panose="02000000000000000000" pitchFamily="2" charset="0"/>
                <a:cs typeface="NikoshBAN" panose="02000000000000000000" pitchFamily="2" charset="0"/>
              </a:rPr>
              <a:t>য়্যা</a:t>
            </a:r>
            <a:r>
              <a:rPr lang="as-IN" sz="2400" dirty="0" smtClean="0">
                <a:latin typeface="NikoshBAN" panose="02000000000000000000" pitchFamily="2" charset="0"/>
                <a:cs typeface="NikoshBAN" panose="02000000000000000000" pitchFamily="2" charset="0"/>
              </a:rPr>
              <a:t>র </a:t>
            </a:r>
            <a:r>
              <a:rPr lang="as-IN" sz="2400" dirty="0">
                <a:latin typeface="NikoshBAN" panose="02000000000000000000" pitchFamily="2" charset="0"/>
                <a:cs typeface="NikoshBAN" panose="02000000000000000000" pitchFamily="2" charset="0"/>
              </a:rPr>
              <a:t>— কম্পিউটার পরিচালনা করে (যেমন </a:t>
            </a:r>
            <a:r>
              <a:rPr lang="en-US" sz="2400" dirty="0">
                <a:latin typeface="NikoshBAN" panose="02000000000000000000" pitchFamily="2" charset="0"/>
                <a:cs typeface="NikoshBAN" panose="02000000000000000000" pitchFamily="2" charset="0"/>
              </a:rPr>
              <a:t>Windows)। </a:t>
            </a:r>
          </a:p>
          <a:p>
            <a:pPr>
              <a:buFont typeface="+mj-lt"/>
              <a:buAutoNum type="arabicPeriod"/>
            </a:pPr>
            <a:r>
              <a:rPr lang="as-IN" sz="2400" dirty="0">
                <a:latin typeface="NikoshBAN" panose="02000000000000000000" pitchFamily="2" charset="0"/>
                <a:cs typeface="NikoshBAN" panose="02000000000000000000" pitchFamily="2" charset="0"/>
              </a:rPr>
              <a:t>অ্যাপ্লিকেশন সফটওয়্যার — ব্যবহারকারীর নির্দিষ্ট কাজ করে (যেমন </a:t>
            </a:r>
            <a:r>
              <a:rPr lang="en-US" sz="2400" dirty="0">
                <a:latin typeface="NikoshBAN" panose="02000000000000000000" pitchFamily="2" charset="0"/>
                <a:cs typeface="NikoshBAN" panose="02000000000000000000" pitchFamily="2" charset="0"/>
              </a:rPr>
              <a:t>Word, WhatsApp)। </a:t>
            </a:r>
          </a:p>
        </p:txBody>
      </p:sp>
      <p:sp>
        <p:nvSpPr>
          <p:cNvPr id="10" name="TextBox 9"/>
          <p:cNvSpPr txBox="1"/>
          <p:nvPr/>
        </p:nvSpPr>
        <p:spPr>
          <a:xfrm>
            <a:off x="1967345" y="1136073"/>
            <a:ext cx="4066309" cy="584775"/>
          </a:xfrm>
          <a:prstGeom prst="rect">
            <a:avLst/>
          </a:prstGeom>
          <a:noFill/>
        </p:spPr>
        <p:txBody>
          <a:bodyPr wrap="square" rtlCol="0">
            <a:spAutoFit/>
          </a:bodyPr>
          <a:lstStyle/>
          <a:p>
            <a:r>
              <a:rPr lang="as-IN" sz="3200" dirty="0">
                <a:latin typeface="NikoshBAN" panose="02000000000000000000" pitchFamily="2" charset="0"/>
                <a:cs typeface="NikoshBAN" panose="02000000000000000000" pitchFamily="2" charset="0"/>
              </a:rPr>
              <a:t>সফটও</a:t>
            </a:r>
            <a:r>
              <a:rPr lang="en-US" sz="3200" dirty="0" err="1">
                <a:latin typeface="NikoshBAN" panose="02000000000000000000" pitchFamily="2" charset="0"/>
                <a:cs typeface="NikoshBAN" panose="02000000000000000000" pitchFamily="2" charset="0"/>
              </a:rPr>
              <a:t>য়্যা</a:t>
            </a:r>
            <a:r>
              <a:rPr lang="as-IN" sz="3200" dirty="0" smtClean="0">
                <a:latin typeface="NikoshBAN" panose="02000000000000000000" pitchFamily="2" charset="0"/>
                <a:cs typeface="NikoshBAN" panose="02000000000000000000" pitchFamily="2" charset="0"/>
              </a:rPr>
              <a:t>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বলে</a:t>
            </a:r>
            <a:r>
              <a:rPr lang="en-US" sz="3200" dirty="0" smtClean="0">
                <a:latin typeface="NikoshBAN" panose="02000000000000000000" pitchFamily="2" charset="0"/>
                <a:cs typeface="NikoshBAN" panose="02000000000000000000" pitchFamily="2" charset="0"/>
              </a:rPr>
              <a:t>? </a:t>
            </a:r>
            <a:endParaRPr lang="en-US" sz="3200" dirty="0"/>
          </a:p>
        </p:txBody>
      </p:sp>
    </p:spTree>
    <p:extLst>
      <p:ext uri="{BB962C8B-B14F-4D97-AF65-F5344CB8AC3E}">
        <p14:creationId xmlns:p14="http://schemas.microsoft.com/office/powerpoint/2010/main" val="1516657021"/>
      </p:ext>
    </p:extLst>
  </p:cSld>
  <p:clrMapOvr>
    <a:masterClrMapping/>
  </p:clrMapOvr>
  <mc:AlternateContent xmlns:mc="http://schemas.openxmlformats.org/markup-compatibility/2006" xmlns:p14="http://schemas.microsoft.com/office/powerpoint/2010/main">
    <mc:Choice Requires="p14">
      <p:transition spd="slow" p14:dur="1600">
        <p14:prism dir="u"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852" y="0"/>
            <a:ext cx="12205853" cy="6858006"/>
            <a:chOff x="-13852" y="0"/>
            <a:chExt cx="12205853" cy="6858006"/>
          </a:xfrm>
        </p:grpSpPr>
        <p:sp>
          <p:nvSpPr>
            <p:cNvPr id="3" name="Frame 2"/>
            <p:cNvSpPr/>
            <p:nvPr/>
          </p:nvSpPr>
          <p:spPr>
            <a:xfrm>
              <a:off x="0" y="0"/>
              <a:ext cx="12192000" cy="6858000"/>
            </a:xfrm>
            <a:prstGeom prst="fram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 name="Group 3"/>
            <p:cNvGrpSpPr/>
            <p:nvPr/>
          </p:nvGrpSpPr>
          <p:grpSpPr>
            <a:xfrm>
              <a:off x="-13852" y="0"/>
              <a:ext cx="12205853" cy="6858006"/>
              <a:chOff x="-13852" y="0"/>
              <a:chExt cx="12205853" cy="6858006"/>
            </a:xfrm>
          </p:grpSpPr>
          <p:sp>
            <p:nvSpPr>
              <p:cNvPr id="5" name="Half Frame 4"/>
              <p:cNvSpPr/>
              <p:nvPr/>
            </p:nvSpPr>
            <p:spPr>
              <a:xfrm>
                <a:off x="0" y="0"/>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6" name="Half Frame 5"/>
              <p:cNvSpPr/>
              <p:nvPr/>
            </p:nvSpPr>
            <p:spPr>
              <a:xfrm rot="10800000">
                <a:off x="9379527" y="4779818"/>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7" name="Half Frame 6"/>
              <p:cNvSpPr/>
              <p:nvPr/>
            </p:nvSpPr>
            <p:spPr>
              <a:xfrm rot="5400000">
                <a:off x="9746673" y="367146"/>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sp>
            <p:nvSpPr>
              <p:cNvPr id="8" name="Half Frame 7"/>
              <p:cNvSpPr/>
              <p:nvPr/>
            </p:nvSpPr>
            <p:spPr>
              <a:xfrm rot="16200000">
                <a:off x="-380998" y="4412679"/>
                <a:ext cx="2812473" cy="2078182"/>
              </a:xfrm>
              <a:prstGeom prst="half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F0000"/>
                    </a:solidFill>
                  </a:ln>
                  <a:solidFill>
                    <a:srgbClr val="FF0000"/>
                  </a:solidFill>
                </a:endParaRPr>
              </a:p>
            </p:txBody>
          </p:sp>
        </p:grpSp>
      </p:grpSp>
      <p:sp>
        <p:nvSpPr>
          <p:cNvPr id="10" name="Rectangle 9"/>
          <p:cNvSpPr/>
          <p:nvPr/>
        </p:nvSpPr>
        <p:spPr>
          <a:xfrm>
            <a:off x="1025238" y="986817"/>
            <a:ext cx="10446328" cy="4832092"/>
          </a:xfrm>
          <a:prstGeom prst="rect">
            <a:avLst/>
          </a:prstGeom>
        </p:spPr>
        <p:txBody>
          <a:bodyPr wrap="square">
            <a:spAutoFit/>
          </a:bodyPr>
          <a:lstStyle/>
          <a:p>
            <a:r>
              <a:rPr lang="as-IN" sz="2800" dirty="0">
                <a:latin typeface="NikoshBAN" panose="02000000000000000000" pitchFamily="2" charset="0"/>
                <a:cs typeface="NikoshBAN" panose="02000000000000000000" pitchFamily="2" charset="0"/>
              </a:rPr>
              <a:t>অ্যাপ্লিকেশন সফটওয়্যার হলো এমন ধরনের সফটওয়্যার যা ব্যবহারকারীর নির্দিষ্ট কাজ সম্পাদনের জন্য তৈরি করা হয়।</a:t>
            </a:r>
          </a:p>
          <a:p>
            <a:r>
              <a:rPr lang="as-IN" sz="2800" dirty="0">
                <a:latin typeface="NikoshBAN" panose="02000000000000000000" pitchFamily="2" charset="0"/>
                <a:cs typeface="NikoshBAN" panose="02000000000000000000" pitchFamily="2" charset="0"/>
              </a:rPr>
              <a:t>সহজভাবে বলতে গেলে, আমরা দৈনন্দিন যেসব কাজ কম্পিউটার বা মোবাইলে করি—যেমন লেখা, হিসাব করা, ছবি আঁকা, গান শোনা বা মেসেজ পাঠানো—সেগুলো করার জন্য যে সফটওয়্যার ব্যবহার করা হয় তাকে অ্যাপ্লিকেশন সফটওয়্যার বলে।</a:t>
            </a:r>
          </a:p>
          <a:p>
            <a:r>
              <a:rPr lang="as-IN" sz="2800" dirty="0">
                <a:latin typeface="NikoshBAN" panose="02000000000000000000" pitchFamily="2" charset="0"/>
                <a:cs typeface="NikoshBAN" panose="02000000000000000000" pitchFamily="2" charset="0"/>
              </a:rPr>
              <a:t>উদাহরণঃ</a:t>
            </a:r>
          </a:p>
          <a:p>
            <a:pPr>
              <a:buFont typeface="Arial" panose="020B0604020202020204" pitchFamily="34" charset="0"/>
              <a:buChar char="•"/>
            </a:pPr>
            <a:r>
              <a:rPr lang="en-US" sz="2800" dirty="0">
                <a:latin typeface="NikoshBAN" panose="02000000000000000000" pitchFamily="2" charset="0"/>
                <a:cs typeface="NikoshBAN" panose="02000000000000000000" pitchFamily="2" charset="0"/>
              </a:rPr>
              <a:t>Microsoft Word — </a:t>
            </a:r>
            <a:r>
              <a:rPr lang="as-IN" sz="2800" dirty="0">
                <a:latin typeface="NikoshBAN" panose="02000000000000000000" pitchFamily="2" charset="0"/>
                <a:cs typeface="NikoshBAN" panose="02000000000000000000" pitchFamily="2" charset="0"/>
              </a:rPr>
              <a:t>ডকুমেন্ট লেখার জন্য </a:t>
            </a:r>
          </a:p>
          <a:p>
            <a:pPr>
              <a:buFont typeface="Arial" panose="020B0604020202020204" pitchFamily="34" charset="0"/>
              <a:buChar char="•"/>
            </a:pPr>
            <a:r>
              <a:rPr lang="en-US" sz="2800" dirty="0">
                <a:latin typeface="NikoshBAN" panose="02000000000000000000" pitchFamily="2" charset="0"/>
                <a:cs typeface="NikoshBAN" panose="02000000000000000000" pitchFamily="2" charset="0"/>
              </a:rPr>
              <a:t>Microsoft Excel — </a:t>
            </a:r>
            <a:r>
              <a:rPr lang="as-IN" sz="2800" dirty="0">
                <a:latin typeface="NikoshBAN" panose="02000000000000000000" pitchFamily="2" charset="0"/>
                <a:cs typeface="NikoshBAN" panose="02000000000000000000" pitchFamily="2" charset="0"/>
              </a:rPr>
              <a:t>হিসাব ও টেবিল তৈরির জন্য </a:t>
            </a:r>
          </a:p>
          <a:p>
            <a:pPr>
              <a:buFont typeface="Arial" panose="020B0604020202020204" pitchFamily="34" charset="0"/>
              <a:buChar char="•"/>
            </a:pPr>
            <a:r>
              <a:rPr lang="en-US" sz="2800" dirty="0">
                <a:latin typeface="NikoshBAN" panose="02000000000000000000" pitchFamily="2" charset="0"/>
                <a:cs typeface="NikoshBAN" panose="02000000000000000000" pitchFamily="2" charset="0"/>
              </a:rPr>
              <a:t>WhatsApp — </a:t>
            </a:r>
            <a:r>
              <a:rPr lang="as-IN" sz="2800" dirty="0">
                <a:latin typeface="NikoshBAN" panose="02000000000000000000" pitchFamily="2" charset="0"/>
                <a:cs typeface="NikoshBAN" panose="02000000000000000000" pitchFamily="2" charset="0"/>
              </a:rPr>
              <a:t>মেসেজ ও কল করার জন্য </a:t>
            </a:r>
          </a:p>
          <a:p>
            <a:pPr>
              <a:buFont typeface="Arial" panose="020B0604020202020204" pitchFamily="34" charset="0"/>
              <a:buChar char="•"/>
            </a:pPr>
            <a:r>
              <a:rPr lang="en-US" sz="2800" dirty="0">
                <a:latin typeface="NikoshBAN" panose="02000000000000000000" pitchFamily="2" charset="0"/>
                <a:cs typeface="NikoshBAN" panose="02000000000000000000" pitchFamily="2" charset="0"/>
              </a:rPr>
              <a:t>Adobe Photoshop — </a:t>
            </a:r>
            <a:r>
              <a:rPr lang="as-IN" sz="2800" dirty="0">
                <a:latin typeface="NikoshBAN" panose="02000000000000000000" pitchFamily="2" charset="0"/>
                <a:cs typeface="NikoshBAN" panose="02000000000000000000" pitchFamily="2" charset="0"/>
              </a:rPr>
              <a:t>ছবি সম্পাদনার জন্য </a:t>
            </a:r>
          </a:p>
          <a:p>
            <a:r>
              <a:rPr lang="as-IN" sz="2800" dirty="0">
                <a:latin typeface="NikoshBAN" panose="02000000000000000000" pitchFamily="2" charset="0"/>
                <a:cs typeface="NikoshBAN" panose="02000000000000000000" pitchFamily="2" charset="0"/>
              </a:rPr>
              <a:t>অর্থাৎ, ব্যবহারকারীর কাজ সহজ করার জন্য তৈরি সফটওয়্যারই হলো অ্যাপ্লিকেশন সফটওয়্যার।</a:t>
            </a:r>
          </a:p>
        </p:txBody>
      </p:sp>
    </p:spTree>
    <p:extLst>
      <p:ext uri="{BB962C8B-B14F-4D97-AF65-F5344CB8AC3E}">
        <p14:creationId xmlns:p14="http://schemas.microsoft.com/office/powerpoint/2010/main" val="14211529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523</TotalTime>
  <Words>788</Words>
  <Application>Microsoft Office PowerPoint</Application>
  <PresentationFormat>Widescreen</PresentationFormat>
  <Paragraphs>110</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NikoshBAN</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121</cp:revision>
  <dcterms:created xsi:type="dcterms:W3CDTF">2026-05-02T05:40:20Z</dcterms:created>
  <dcterms:modified xsi:type="dcterms:W3CDTF">2026-05-20T14:00:01Z</dcterms:modified>
</cp:coreProperties>
</file>