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14"/>
  </p:notesMasterIdLst>
  <p:sldIdLst>
    <p:sldId id="271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Clear Sans Medium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Helvetica World Bold" charset="-128"/>
      <p:regular r:id="rId20"/>
    </p:embeddedFont>
    <p:embeddedFont>
      <p:font typeface="Clear Sans" charset="0"/>
      <p:regular r:id="rId21"/>
    </p:embeddedFont>
    <p:embeddedFont>
      <p:font typeface="Hammersmith One" charset="0"/>
      <p:regular r:id="rId22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81495" autoAdjust="0"/>
  </p:normalViewPr>
  <p:slideViewPr>
    <p:cSldViewPr>
      <p:cViewPr varScale="1">
        <p:scale>
          <a:sx n="58" d="100"/>
          <a:sy n="58" d="100"/>
        </p:scale>
        <p:origin x="-6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2688-DF63-4125-886A-7B1D46EEA702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4643-DA38-424D-B9C1-6A9D6F4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735CE-5C99-4802-9B23-7B12EDC7A9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3" tIns="81642" rIns="163283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63283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75" indent="-510260" algn="l" defTabSz="1632832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39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54" indent="-408207" algn="l" defTabSz="16328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69" indent="-408207" algn="l" defTabSz="1632832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86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00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15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32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925286"/>
            <a:ext cx="899561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00B0F0"/>
                </a:solidFill>
                <a:latin typeface="NikoshBAN"/>
                <a:cs typeface="Nikosh" pitchFamily="2" charset="0"/>
              </a:rPr>
              <a:t>স্বাগতম</a:t>
            </a:r>
            <a:r>
              <a:rPr lang="en-US" sz="9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96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957328" y="1338211"/>
            <a:ext cx="6959072" cy="828100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438400" y="3162300"/>
            <a:ext cx="64770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2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ভুল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ব্যবহার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সফটওয়্যার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আপডেট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না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ভাইরাস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সংক্রমণ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বিদ্যু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ৎ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সমস্যা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অসতর্কতা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ও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অজ্ঞতা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2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হার্ডওয়্যার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পুরনো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হওয়া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2832" y="1292683"/>
            <a:ext cx="1158299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4"/>
              </a:lnSpc>
              <a:spcBef>
                <a:spcPct val="0"/>
              </a:spcBef>
            </a:pP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হওয়ার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কারণ</a:t>
            </a:r>
            <a:endParaRPr lang="en-US" sz="7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2832" y="2408119"/>
            <a:ext cx="7683568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77"/>
              </a:lnSpc>
            </a:pPr>
            <a:r>
              <a:rPr lang="en-US" sz="27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Causes Behind Common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404330" y="714104"/>
            <a:ext cx="9282424" cy="92824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209800" y="3543300"/>
            <a:ext cx="6705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0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ডিভাইস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রিস্টার্ট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কেবল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ও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সংযোগ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পরীক্ষা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অ্যান্টিভাইরাস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ব্যবহার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অভিজ্ঞ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ব্যক্তির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সাহায্য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নেওয়া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নিয়মিত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সফটওয়্যার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আপডেট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  <a:p>
            <a:pPr>
              <a:lnSpc>
                <a:spcPts val="3980"/>
              </a:lnSpc>
            </a:pP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সতর্কতার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সাথে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ব্যবহার</a:t>
            </a:r>
            <a:r>
              <a:rPr lang="en-US" sz="2800" b="1" dirty="0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করা</a:t>
            </a:r>
            <a:endParaRPr lang="en-US" sz="2800" b="1" dirty="0">
              <a:solidFill>
                <a:srgbClr val="000000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2832" y="1292683"/>
            <a:ext cx="1158299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4"/>
              </a:lnSpc>
              <a:spcBef>
                <a:spcPct val="0"/>
              </a:spcBef>
            </a:pP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সমাধানের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7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উপায</a:t>
            </a:r>
            <a:r>
              <a:rPr lang="en-US" sz="7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536560" y="8613498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5905500"/>
            <a:ext cx="6019800" cy="1184938"/>
          </a:xfrm>
          <a:prstGeom prst="rect">
            <a:avLst/>
          </a:prstGeom>
          <a:solidFill>
            <a:srgbClr val="00B050"/>
          </a:solidFill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7100" dirty="0">
                <a:latin typeface="Nikosh" pitchFamily="2" charset="0"/>
                <a:cs typeface="Nikosh" pitchFamily="2" charset="0"/>
              </a:rPr>
              <a:t>		</a:t>
            </a:r>
            <a:r>
              <a:rPr lang="en-US" sz="7100" dirty="0" err="1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71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04900"/>
            <a:ext cx="7879398" cy="455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4213D-946E-4A18-8EA2-8DA1276B4105}" type="datetime1">
              <a:rPr lang="en-US"/>
              <a:pPr>
                <a:defRPr/>
              </a:pPr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bn-BD" dirty="0"/>
              <a:t>আব্দুল আলিম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6522092-0327-4BFD-B083-046621F1687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3467100"/>
            <a:ext cx="8268086" cy="7027005"/>
          </a:xfrm>
          <a:prstGeom prst="rect">
            <a:avLst/>
          </a:prstGeom>
          <a:noFill/>
        </p:spPr>
        <p:txBody>
          <a:bodyPr lIns="177249" tIns="88623" rIns="177249" bIns="8862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7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8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 (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ট্রাবলশূটিং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44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5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5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40582"/>
            <a:ext cx="18288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1485900"/>
            <a:ext cx="5822950" cy="17948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77249" tIns="88623" rIns="177249" bIns="88623">
            <a:spAutoFit/>
          </a:bodyPr>
          <a:lstStyle/>
          <a:p>
            <a:pPr algn="ctr">
              <a:defRPr/>
            </a:pPr>
            <a:r>
              <a:rPr lang="bn-BD" sz="10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631168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2060"/>
                </a:solidFill>
              </a:rPr>
              <a:t>জান্নাতুন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ফেরদৌসী</a:t>
            </a:r>
            <a:endParaRPr lang="en-GB" sz="4400" b="1" dirty="0" smtClean="0">
              <a:solidFill>
                <a:srgbClr val="002060"/>
              </a:solidFill>
            </a:endParaRPr>
          </a:p>
          <a:p>
            <a:r>
              <a:rPr lang="en-GB" sz="4400" b="1" dirty="0" err="1" smtClean="0">
                <a:solidFill>
                  <a:srgbClr val="002060"/>
                </a:solidFill>
              </a:rPr>
              <a:t>সহকারী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শিক্ষক</a:t>
            </a:r>
            <a:r>
              <a:rPr lang="en-GB" sz="4400" b="1" dirty="0" smtClean="0">
                <a:solidFill>
                  <a:srgbClr val="002060"/>
                </a:solidFill>
              </a:rPr>
              <a:t> (</a:t>
            </a:r>
            <a:r>
              <a:rPr lang="en-GB" sz="4400" b="1" dirty="0" err="1" smtClean="0">
                <a:solidFill>
                  <a:srgbClr val="002060"/>
                </a:solidFill>
              </a:rPr>
              <a:t>আইসিটি</a:t>
            </a:r>
            <a:r>
              <a:rPr lang="en-GB" sz="4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sz="4400" b="1" dirty="0" err="1" smtClean="0">
                <a:solidFill>
                  <a:srgbClr val="002060"/>
                </a:solidFill>
              </a:rPr>
              <a:t>খাদিজা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খাতুন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ইসলামিয়া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আলিম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মাদ্রাসা</a:t>
            </a:r>
            <a:endParaRPr lang="en-GB" sz="4400" b="1" dirty="0" smtClean="0">
              <a:solidFill>
                <a:srgbClr val="002060"/>
              </a:solidFill>
            </a:endParaRPr>
          </a:p>
          <a:p>
            <a:r>
              <a:rPr lang="en-GB" sz="4400" b="1" dirty="0" smtClean="0">
                <a:solidFill>
                  <a:srgbClr val="002060"/>
                </a:solidFill>
              </a:rPr>
              <a:t>মোবাইল:01710636776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1737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3190573" y="0"/>
            <a:ext cx="2169694" cy="10287000"/>
          </a:xfrm>
          <a:custGeom>
            <a:avLst/>
            <a:gdLst/>
            <a:ahLst/>
            <a:cxnLst/>
            <a:rect l="l" t="t" r="r" b="b"/>
            <a:pathLst>
              <a:path w="2169693" h="10287000">
                <a:moveTo>
                  <a:pt x="2169692" y="0"/>
                </a:moveTo>
                <a:lnTo>
                  <a:pt x="0" y="0"/>
                </a:lnTo>
                <a:lnTo>
                  <a:pt x="0" y="10287000"/>
                </a:lnTo>
                <a:lnTo>
                  <a:pt x="2169692" y="10287000"/>
                </a:lnTo>
                <a:lnTo>
                  <a:pt x="2169692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8706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732595" y="1095408"/>
            <a:ext cx="252051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30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আইসিটি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544" y="1095408"/>
            <a:ext cx="1190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০২ (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38500"/>
            <a:ext cx="7231193" cy="481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59" y="-141616"/>
            <a:ext cx="3899874" cy="10428617"/>
            <a:chOff x="0" y="0"/>
            <a:chExt cx="1027127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7127" cy="2746631"/>
            </a:xfrm>
            <a:custGeom>
              <a:avLst/>
              <a:gdLst/>
              <a:ahLst/>
              <a:cxnLst/>
              <a:rect l="l" t="t" r="r" b="b"/>
              <a:pathLst>
                <a:path w="1027127" h="2746631">
                  <a:moveTo>
                    <a:pt x="152858" y="0"/>
                  </a:moveTo>
                  <a:lnTo>
                    <a:pt x="874269" y="0"/>
                  </a:lnTo>
                  <a:cubicBezTo>
                    <a:pt x="958690" y="0"/>
                    <a:pt x="1027127" y="68437"/>
                    <a:pt x="1027127" y="152858"/>
                  </a:cubicBezTo>
                  <a:lnTo>
                    <a:pt x="1027127" y="2593773"/>
                  </a:lnTo>
                  <a:cubicBezTo>
                    <a:pt x="1027127" y="2634314"/>
                    <a:pt x="1011022" y="2673194"/>
                    <a:pt x="982356" y="2701860"/>
                  </a:cubicBezTo>
                  <a:cubicBezTo>
                    <a:pt x="953689" y="2730527"/>
                    <a:pt x="914809" y="2746631"/>
                    <a:pt x="874269" y="2746631"/>
                  </a:cubicBezTo>
                  <a:lnTo>
                    <a:pt x="152858" y="2746631"/>
                  </a:lnTo>
                  <a:cubicBezTo>
                    <a:pt x="68437" y="2746631"/>
                    <a:pt x="0" y="2678194"/>
                    <a:pt x="0" y="2593773"/>
                  </a:cubicBezTo>
                  <a:lnTo>
                    <a:pt x="0" y="152858"/>
                  </a:lnTo>
                  <a:cubicBezTo>
                    <a:pt x="0" y="68437"/>
                    <a:pt x="68437" y="0"/>
                    <a:pt x="152858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027127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191000" y="1665059"/>
            <a:ext cx="10591800" cy="2862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200" b="1" dirty="0" smtClean="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সিস্টেম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চলছে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কিন্তু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মনিটরে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কিছু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দেখা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যাচ্ছেনা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তাহলে</a:t>
            </a:r>
            <a:r>
              <a:rPr lang="en-US" sz="6200" b="1" dirty="0" smtClean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তুমি</a:t>
            </a:r>
            <a:r>
              <a:rPr lang="en-US" sz="6200" b="1" dirty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কী</a:t>
            </a:r>
            <a:r>
              <a:rPr lang="en-US" sz="6200" b="1" dirty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6200" b="1" dirty="0" err="1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করবে</a:t>
            </a:r>
            <a:r>
              <a:rPr lang="en-US" sz="6200" b="1" dirty="0">
                <a:solidFill>
                  <a:srgbClr val="000000"/>
                </a:solidFill>
                <a:latin typeface="NikoshBAN"/>
                <a:ea typeface="Helvetica World Bold"/>
                <a:cs typeface="Helvetica World Bold"/>
                <a:sym typeface="Helvetica World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6400" y="4914900"/>
            <a:ext cx="947166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তোমাদের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ধারণা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শুনি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চালু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হলে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সমস্যার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করতে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তোমরা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কী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করবে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হাত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তোলো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এবং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তোমাদের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উত্তর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শেয়ার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করো</a:t>
            </a:r>
            <a:r>
              <a:rPr lang="en-US" sz="40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68098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ট্রাবল শ্যুটিং - নবম শ্রেণি আইসিটি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65500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056927" y="1411448"/>
            <a:ext cx="8950006" cy="1804073"/>
            <a:chOff x="0" y="66675"/>
            <a:chExt cx="11933340" cy="2405430"/>
          </a:xfrm>
        </p:grpSpPr>
        <p:sp>
          <p:nvSpPr>
            <p:cNvPr id="8" name="TextBox 8"/>
            <p:cNvSpPr txBox="1"/>
            <p:nvPr/>
          </p:nvSpPr>
          <p:spPr>
            <a:xfrm>
              <a:off x="0" y="1617171"/>
              <a:ext cx="1193334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সংজ্ঞা ও উদাহরণ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1933340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14"/>
                </a:lnSpc>
              </a:pPr>
              <a:r>
                <a:rPr lang="en-US" sz="710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ট্রাবল শ্যুটিং কী?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6" y="1254284"/>
            <a:ext cx="440386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9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সমস্যার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কারণ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খুঁজে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বের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করে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সমাধান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করা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99886" y="2159050"/>
            <a:ext cx="5376376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8"/>
              </a:lnSpc>
            </a:pP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শ্যুটিং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হলো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কোনো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যন্ত্র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সিস্টেমে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হলে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তার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কারণ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চিহ্নিত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সঠিক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বের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করার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প্রক্রিয়া</a:t>
            </a:r>
            <a:r>
              <a:rPr lang="en-US" sz="28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03409" y="4576835"/>
            <a:ext cx="556933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8"/>
              </a:lnSpc>
            </a:pPr>
            <a:endParaRPr lang="en-US" sz="21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098"/>
              </a:lnSpc>
            </a:pP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ফ্যান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ঘোরা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সুইচ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বিদ্যু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ৎ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সংযোগ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পরীক্ষা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করা</a:t>
            </a:r>
            <a:endParaRPr lang="en-US" sz="24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098"/>
              </a:lnSpc>
            </a:pP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•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মোবাইল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হ্যাং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হওয়া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রিস্টার্ট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4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দেখা</a:t>
            </a:r>
            <a:endParaRPr lang="en-US" sz="24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56926" y="8960370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9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 শিক্ষা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99886" y="7209290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8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প্রতিদিনের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ছোট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ছোট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করতে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পারলে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তুমিও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একজন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দক্ষ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শ্যুটার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হতে</a:t>
            </a:r>
            <a:endParaRPr lang="en-US" sz="2100" dirty="0">
              <a:solidFill>
                <a:srgbClr val="5E5E5E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>
              <a:lnSpc>
                <a:spcPts val="3098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পারবে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!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11199886" y="4139792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9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দৈনন্দিন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জীবনের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উদাহরণ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87596" y="1005744"/>
            <a:ext cx="8742203" cy="3554602"/>
            <a:chOff x="0" y="66675"/>
            <a:chExt cx="11933340" cy="2496408"/>
          </a:xfrm>
        </p:grpSpPr>
        <p:sp>
          <p:nvSpPr>
            <p:cNvPr id="8" name="TextBox 8"/>
            <p:cNvSpPr txBox="1"/>
            <p:nvPr/>
          </p:nvSpPr>
          <p:spPr>
            <a:xfrm>
              <a:off x="0" y="1505998"/>
              <a:ext cx="1193334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গুরুত্ব ও সুবিধা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1933340" cy="2496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93"/>
                </a:lnSpc>
              </a:pP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কেন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ট্রাবল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শ্যুটিং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দরকার</a:t>
              </a:r>
              <a:r>
                <a:rPr lang="en-US" sz="6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6" y="1490846"/>
            <a:ext cx="518311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518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</a:t>
            </a:r>
            <a:r>
              <a:rPr lang="en-US" sz="28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দ্রুত</a:t>
            </a:r>
            <a:r>
              <a:rPr lang="en-US" sz="28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সমাধান</a:t>
            </a:r>
            <a:r>
              <a:rPr lang="en-US" sz="28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যায</a:t>
            </a:r>
            <a:r>
              <a:rPr lang="en-US" sz="28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9886" y="4130267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518"/>
              </a:lnSpc>
              <a:buFont typeface="Arial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সময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় ও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টাকা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বাঁচানো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হয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99886" y="1920925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146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শ্যুটিং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জানলে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যেকোনো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প্রযুক্তিগত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দ্রুত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চিহ্নিত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সম্ভব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হয</a:t>
            </a:r>
            <a:r>
              <a:rPr lang="en-US" sz="28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়।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9886" y="4560346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146"/>
              </a:lnSpc>
              <a:buFont typeface="Arial" pitchFamily="34" charset="0"/>
              <a:buChar char="•"/>
            </a:pP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নিজে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করলে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মেরামতের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জন্য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বাইরে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যেতে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হয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়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ফলে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সময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় ও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অর্থ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সাশ্রয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়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হয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়।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6926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99886" y="7199765"/>
            <a:ext cx="5376376" cy="76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146"/>
              </a:lnSpc>
              <a:buFont typeface="Arial" pitchFamily="34" charset="0"/>
              <a:buChar char="•"/>
            </a:pP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ট্রাবল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শ্যুটিং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অনুশীলনে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তুমি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প্রযুক্তিতে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আত্মনির্ভরশীল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ও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দক্ষ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হয়ে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উঠবে</a:t>
            </a:r>
            <a:r>
              <a:rPr lang="en-US" sz="2100" dirty="0">
                <a:solidFill>
                  <a:srgbClr val="002060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"/>
            <a:ext cx="8028682" cy="4711121"/>
            <a:chOff x="0" y="0"/>
            <a:chExt cx="2114550" cy="1240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4550" cy="1240789"/>
            </a:xfrm>
            <a:custGeom>
              <a:avLst/>
              <a:gdLst/>
              <a:ahLst/>
              <a:cxnLst/>
              <a:rect l="l" t="t" r="r" b="b"/>
              <a:pathLst>
                <a:path w="2114550" h="1240789">
                  <a:moveTo>
                    <a:pt x="0" y="0"/>
                  </a:moveTo>
                  <a:lnTo>
                    <a:pt x="2114550" y="0"/>
                  </a:lnTo>
                  <a:lnTo>
                    <a:pt x="2114550" y="1240789"/>
                  </a:lnTo>
                  <a:lnTo>
                    <a:pt x="0" y="1240789"/>
                  </a:lnTo>
                  <a:close/>
                </a:path>
              </a:pathLst>
            </a:custGeom>
            <a:solidFill>
              <a:srgbClr val="066CF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14550" cy="129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043785" y="1667013"/>
            <a:ext cx="690079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 চিহ্নিত করা</a:t>
            </a:r>
          </a:p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প্রথমে সমস্যাটি কী তা স্পষ্টভাবে বুঝতে হবে। কম্পিউটার কি চালু হচ্ছে না? নাকি স্ক্রিনে কিছু দেখা যাচ্ছে না?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3785" y="4682545"/>
            <a:ext cx="690079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কারণ খুঁজে বের করা</a:t>
            </a:r>
          </a:p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সমস্যার পেছনে কী কারণ থাকতে পারে তা চিন্তা করো। বিদ্যুৎ আছে কি? কেবল ঠিকমতো লাগানো আছে কি?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43785" y="7698080"/>
            <a:ext cx="690079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সমাধান চেষ্টা করা ও ফলাফল যাচাই করা</a:t>
            </a:r>
          </a:p>
          <a:p>
            <a:pPr>
              <a:lnSpc>
                <a:spcPts val="3118"/>
              </a:lnSpc>
              <a:spcBef>
                <a:spcPct val="0"/>
              </a:spcBef>
            </a:pPr>
            <a:r>
              <a:rPr lang="en-US" sz="2300" spc="-11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সম্ভাব্য সমাধান প্রয়োগ করো এবং দেখো সমস্যার সমাধান হয়েছে কিনা। না হলে আবার চেষ্টা করো।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1916" y="1674455"/>
            <a:ext cx="402130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7"/>
              </a:lnSpc>
            </a:pPr>
            <a:r>
              <a:rPr lang="en-US" sz="500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ট্রাবল শ্যুটিং এর ধাপ</a:t>
            </a:r>
          </a:p>
        </p:txBody>
      </p:sp>
      <p:sp>
        <p:nvSpPr>
          <p:cNvPr id="9" name="AutoShape 9"/>
          <p:cNvSpPr/>
          <p:nvPr/>
        </p:nvSpPr>
        <p:spPr>
          <a:xfrm>
            <a:off x="9317972" y="1979789"/>
            <a:ext cx="0" cy="72785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 rot="-5400000">
            <a:off x="8607404" y="1565300"/>
            <a:ext cx="1411613" cy="338418"/>
            <a:chOff x="0" y="0"/>
            <a:chExt cx="465702" cy="1116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607404" y="4601930"/>
            <a:ext cx="1411613" cy="338418"/>
            <a:chOff x="0" y="0"/>
            <a:chExt cx="465702" cy="11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8607404" y="7642319"/>
            <a:ext cx="1411613" cy="338418"/>
            <a:chOff x="0" y="0"/>
            <a:chExt cx="465702" cy="1116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5702" cy="111647"/>
            </a:xfrm>
            <a:custGeom>
              <a:avLst/>
              <a:gdLst/>
              <a:ahLst/>
              <a:cxnLst/>
              <a:rect l="l" t="t" r="r" b="b"/>
              <a:pathLst>
                <a:path w="465702" h="111647">
                  <a:moveTo>
                    <a:pt x="55823" y="0"/>
                  </a:moveTo>
                  <a:lnTo>
                    <a:pt x="409879" y="0"/>
                  </a:lnTo>
                  <a:cubicBezTo>
                    <a:pt x="440709" y="0"/>
                    <a:pt x="465702" y="24993"/>
                    <a:pt x="465702" y="55823"/>
                  </a:cubicBezTo>
                  <a:lnTo>
                    <a:pt x="465702" y="55823"/>
                  </a:lnTo>
                  <a:cubicBezTo>
                    <a:pt x="465702" y="70629"/>
                    <a:pt x="459821" y="84828"/>
                    <a:pt x="449352" y="95296"/>
                  </a:cubicBezTo>
                  <a:cubicBezTo>
                    <a:pt x="438883" y="105765"/>
                    <a:pt x="424684" y="111647"/>
                    <a:pt x="409879" y="111647"/>
                  </a:cubicBezTo>
                  <a:lnTo>
                    <a:pt x="55823" y="111647"/>
                  </a:lnTo>
                  <a:cubicBezTo>
                    <a:pt x="24993" y="111647"/>
                    <a:pt x="0" y="86654"/>
                    <a:pt x="0" y="55823"/>
                  </a:cubicBezTo>
                  <a:lnTo>
                    <a:pt x="0" y="55823"/>
                  </a:lnTo>
                  <a:cubicBezTo>
                    <a:pt x="0" y="24993"/>
                    <a:pt x="24993" y="0"/>
                    <a:pt x="55823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65702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6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043784" y="1028700"/>
            <a:ext cx="407347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00" b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ধাপ ১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43784" y="4044233"/>
            <a:ext cx="407347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00" b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ধাপ ২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43784" y="7059767"/>
            <a:ext cx="407347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en-US" sz="2900" b="1">
                <a:solidFill>
                  <a:srgbClr val="000000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ধাপ ৩ ও ৪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" y="4711123"/>
            <a:ext cx="8028682" cy="5575880"/>
            <a:chOff x="0" y="0"/>
            <a:chExt cx="1243853" cy="8638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3853" cy="863850"/>
            </a:xfrm>
            <a:custGeom>
              <a:avLst/>
              <a:gdLst/>
              <a:ahLst/>
              <a:cxnLst/>
              <a:rect l="l" t="t" r="r" b="b"/>
              <a:pathLst>
                <a:path w="1243853" h="863850">
                  <a:moveTo>
                    <a:pt x="0" y="0"/>
                  </a:moveTo>
                  <a:lnTo>
                    <a:pt x="1243853" y="0"/>
                  </a:lnTo>
                  <a:lnTo>
                    <a:pt x="1243853" y="863850"/>
                  </a:lnTo>
                  <a:lnTo>
                    <a:pt x="0" y="863850"/>
                  </a:lnTo>
                  <a:close/>
                </a:path>
              </a:pathLst>
            </a:custGeom>
            <a:blipFill>
              <a:blip r:embed="rId2"/>
              <a:stretch>
                <a:fillRect l="-1539" r="-153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72991"/>
            <a:ext cx="9563100" cy="2338528"/>
            <a:chOff x="-152400" y="-683103"/>
            <a:chExt cx="12085740" cy="3893814"/>
          </a:xfrm>
        </p:grpSpPr>
        <p:sp>
          <p:nvSpPr>
            <p:cNvPr id="8" name="TextBox 8"/>
            <p:cNvSpPr txBox="1"/>
            <p:nvPr/>
          </p:nvSpPr>
          <p:spPr>
            <a:xfrm>
              <a:off x="-152400" y="2355777"/>
              <a:ext cx="11933340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Common Hardware Issues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83103"/>
              <a:ext cx="11933340" cy="2393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43"/>
                </a:lnSpc>
              </a:pPr>
              <a:r>
                <a:rPr lang="en-US" sz="64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সাধারণ</a:t>
              </a:r>
              <a:r>
                <a:rPr lang="en-US" sz="6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সমস্যা</a:t>
              </a:r>
              <a:r>
                <a:rPr lang="en-US" sz="6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(</a:t>
              </a:r>
              <a:r>
                <a:rPr lang="en-US" sz="64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হার্ডওয়্যার</a:t>
              </a:r>
              <a:r>
                <a:rPr lang="en-US" sz="6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6" y="1490846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কম্পিউটার চালু না হওয়া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9886" y="4130267"/>
            <a:ext cx="5376376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মনিটরে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কিছু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দেখা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যাওয়া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99886" y="1920924"/>
            <a:ext cx="537637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পাওয়ার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বাটন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চাপলেও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সাড়া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দিচ্ছে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বিদ্যু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ৎ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সংযোগ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ও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পাওয়ার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ক্যাবল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পরীক্ষা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9886" y="4560346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চালু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কিন্তু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স্ক্রিন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অন্ধকার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মনিটরের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পাওয়ার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ও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ভিডিও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ক্যাবল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চেক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6926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ট্রাবল শ্যুটিং - নবম শ্রেণি আইসিটি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99886" y="6769688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কেবল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ঢিলা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বা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ভুল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সংযোগ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99886" y="719976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সব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কেবল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সঠিকভাবে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লাগানো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আছে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কিনা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দেখো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-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ঢিলা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সংযোগ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অনেক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সমস্যার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কারণ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4960" y="-141616"/>
            <a:ext cx="1683660" cy="10428617"/>
            <a:chOff x="0" y="0"/>
            <a:chExt cx="443433" cy="2746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33" cy="2746631"/>
            </a:xfrm>
            <a:custGeom>
              <a:avLst/>
              <a:gdLst/>
              <a:ahLst/>
              <a:cxnLst/>
              <a:rect l="l" t="t" r="r" b="b"/>
              <a:pathLst>
                <a:path w="443433" h="2746631">
                  <a:moveTo>
                    <a:pt x="221716" y="0"/>
                  </a:moveTo>
                  <a:lnTo>
                    <a:pt x="221716" y="0"/>
                  </a:lnTo>
                  <a:cubicBezTo>
                    <a:pt x="344167" y="0"/>
                    <a:pt x="443433" y="99266"/>
                    <a:pt x="443433" y="221716"/>
                  </a:cubicBezTo>
                  <a:lnTo>
                    <a:pt x="443433" y="2524915"/>
                  </a:lnTo>
                  <a:cubicBezTo>
                    <a:pt x="443433" y="2583718"/>
                    <a:pt x="420074" y="2640112"/>
                    <a:pt x="378494" y="2681692"/>
                  </a:cubicBezTo>
                  <a:cubicBezTo>
                    <a:pt x="336914" y="2723272"/>
                    <a:pt x="280519" y="2746631"/>
                    <a:pt x="221716" y="2746631"/>
                  </a:cubicBezTo>
                  <a:lnTo>
                    <a:pt x="221716" y="2746631"/>
                  </a:lnTo>
                  <a:cubicBezTo>
                    <a:pt x="99266" y="2746631"/>
                    <a:pt x="0" y="2647366"/>
                    <a:pt x="0" y="2524915"/>
                  </a:cubicBezTo>
                  <a:lnTo>
                    <a:pt x="0" y="221716"/>
                  </a:lnTo>
                  <a:cubicBezTo>
                    <a:pt x="0" y="162914"/>
                    <a:pt x="23359" y="106519"/>
                    <a:pt x="64939" y="64939"/>
                  </a:cubicBezTo>
                  <a:cubicBezTo>
                    <a:pt x="106519" y="23359"/>
                    <a:pt x="162914" y="0"/>
                    <a:pt x="221716" y="0"/>
                  </a:cubicBezTo>
                  <a:close/>
                </a:path>
              </a:pathLst>
            </a:custGeom>
            <a:solidFill>
              <a:srgbClr val="066C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3433" cy="277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927" y="3750845"/>
            <a:ext cx="7543562" cy="4611258"/>
            <a:chOff x="0" y="0"/>
            <a:chExt cx="1168695" cy="7144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8695" cy="714405"/>
            </a:xfrm>
            <a:custGeom>
              <a:avLst/>
              <a:gdLst/>
              <a:ahLst/>
              <a:cxnLst/>
              <a:rect l="l" t="t" r="r" b="b"/>
              <a:pathLst>
                <a:path w="1168695" h="714405">
                  <a:moveTo>
                    <a:pt x="32841" y="0"/>
                  </a:moveTo>
                  <a:lnTo>
                    <a:pt x="1135854" y="0"/>
                  </a:lnTo>
                  <a:cubicBezTo>
                    <a:pt x="1144564" y="0"/>
                    <a:pt x="1152917" y="3460"/>
                    <a:pt x="1159076" y="9619"/>
                  </a:cubicBezTo>
                  <a:cubicBezTo>
                    <a:pt x="1165235" y="15778"/>
                    <a:pt x="1168695" y="24131"/>
                    <a:pt x="1168695" y="32841"/>
                  </a:cubicBezTo>
                  <a:lnTo>
                    <a:pt x="1168695" y="681563"/>
                  </a:lnTo>
                  <a:cubicBezTo>
                    <a:pt x="1168695" y="690273"/>
                    <a:pt x="1165235" y="698627"/>
                    <a:pt x="1159076" y="704786"/>
                  </a:cubicBezTo>
                  <a:cubicBezTo>
                    <a:pt x="1152917" y="710944"/>
                    <a:pt x="1144564" y="714405"/>
                    <a:pt x="1135854" y="714405"/>
                  </a:cubicBezTo>
                  <a:lnTo>
                    <a:pt x="32841" y="714405"/>
                  </a:lnTo>
                  <a:cubicBezTo>
                    <a:pt x="24131" y="714405"/>
                    <a:pt x="15778" y="710944"/>
                    <a:pt x="9619" y="704786"/>
                  </a:cubicBezTo>
                  <a:cubicBezTo>
                    <a:pt x="3460" y="698627"/>
                    <a:pt x="0" y="690273"/>
                    <a:pt x="0" y="681563"/>
                  </a:cubicBezTo>
                  <a:lnTo>
                    <a:pt x="0" y="32841"/>
                  </a:lnTo>
                  <a:cubicBezTo>
                    <a:pt x="0" y="24131"/>
                    <a:pt x="3460" y="15778"/>
                    <a:pt x="9619" y="9619"/>
                  </a:cubicBezTo>
                  <a:cubicBezTo>
                    <a:pt x="15778" y="3460"/>
                    <a:pt x="24131" y="0"/>
                    <a:pt x="32841" y="0"/>
                  </a:cubicBezTo>
                  <a:close/>
                </a:path>
              </a:pathLst>
            </a:custGeom>
            <a:blipFill>
              <a:blip r:embed="rId2"/>
              <a:stretch>
                <a:fillRect t="-5109" b="-510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056927" y="1404303"/>
            <a:ext cx="8950006" cy="1744067"/>
            <a:chOff x="0" y="57150"/>
            <a:chExt cx="11933340" cy="2325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1409441"/>
              <a:ext cx="1193334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6"/>
                </a:lnSpc>
              </a:pPr>
              <a:r>
                <a:rPr lang="en-US" sz="430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Common Software Problems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11933340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2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সাধারণ</a:t>
              </a:r>
              <a:r>
                <a:rPr lang="en-US" sz="62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62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সমস্যা</a:t>
              </a:r>
              <a:r>
                <a:rPr lang="en-US" sz="62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(</a:t>
              </a:r>
              <a:r>
                <a:rPr lang="en-US" sz="62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সফটওয়্যার</a:t>
              </a:r>
              <a:r>
                <a:rPr lang="en-US" sz="62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99887" y="1490847"/>
            <a:ext cx="6021314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প্রোগ্রাম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চালু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না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হওয়া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>
              <a:lnSpc>
                <a:spcPts val="2518"/>
              </a:lnSpc>
            </a:pP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99886" y="4130267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ভাইরাস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সমস্যা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99886" y="192092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কোনো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সফটওয়্যার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অ্যাপ্লিকেশন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ক্লিক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খুলছে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এরর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দেখাচ্ছে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9886" y="4560346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ভাইরাস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ঢুকলে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ফাইল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নষ্ট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হয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়,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পপ-আপ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আসে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সিস্টেম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অস্বাভাবিক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আচরণ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56926" y="8961089"/>
            <a:ext cx="4293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নবম শ্রেণি আইসিটি - মাদ্রাসা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99886" y="6769688"/>
            <a:ext cx="44038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8"/>
              </a:lnSpc>
            </a:pP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সিস্টেম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ধীরগতিতে</a:t>
            </a:r>
            <a:r>
              <a:rPr lang="en-US" sz="21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চলা</a:t>
            </a:r>
            <a:endParaRPr lang="en-US" sz="21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99886" y="7199765"/>
            <a:ext cx="53763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কম্পিউটার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খুব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ধীরে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কাজ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হ্যাং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বা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রেসপন্স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করতে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দেরি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00" dirty="0" err="1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হচ্ছে</a:t>
            </a:r>
            <a:r>
              <a:rPr lang="en-US" sz="2100" dirty="0">
                <a:solidFill>
                  <a:srgbClr val="5E5E5E"/>
                </a:solidFill>
                <a:latin typeface="Clear Sans"/>
                <a:ea typeface="Clear Sans"/>
                <a:cs typeface="Clear Sans"/>
                <a:sym typeface="Clear Sans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516</Words>
  <Application>Microsoft Office PowerPoint</Application>
  <PresentationFormat>Custom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Nikosh</vt:lpstr>
      <vt:lpstr>Vrinda</vt:lpstr>
      <vt:lpstr>Clear Sans Medium</vt:lpstr>
      <vt:lpstr>Calibri</vt:lpstr>
      <vt:lpstr>Helvetica World Bold</vt:lpstr>
      <vt:lpstr>Clear Sans</vt:lpstr>
      <vt:lpstr>NikoshBAN</vt:lpstr>
      <vt:lpstr>Hammersmith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ট্রাবল শ্যুটিং: নবম শ্রেণি ICT</dc:title>
  <dc:creator>HP</dc:creator>
  <cp:lastModifiedBy>HP</cp:lastModifiedBy>
  <cp:revision>38</cp:revision>
  <dcterms:created xsi:type="dcterms:W3CDTF">2006-08-16T00:00:00Z</dcterms:created>
  <dcterms:modified xsi:type="dcterms:W3CDTF">2026-05-20T10:34:42Z</dcterms:modified>
  <dc:identifier>DAHI3hjRSiQ</dc:identifier>
</cp:coreProperties>
</file>