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4" r:id="rId7"/>
    <p:sldId id="265" r:id="rId8"/>
    <p:sldId id="260" r:id="rId9"/>
    <p:sldId id="261" r:id="rId10"/>
    <p:sldId id="263" r:id="rId11"/>
    <p:sldId id="280" r:id="rId12"/>
    <p:sldId id="266" r:id="rId13"/>
    <p:sldId id="267" r:id="rId14"/>
    <p:sldId id="269" r:id="rId15"/>
    <p:sldId id="268" r:id="rId16"/>
    <p:sldId id="276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4" autoAdjust="0"/>
    <p:restoredTop sz="94660"/>
  </p:normalViewPr>
  <p:slideViewPr>
    <p:cSldViewPr snapToGrid="0">
      <p:cViewPr varScale="1">
        <p:scale>
          <a:sx n="69" d="100"/>
          <a:sy n="69" d="100"/>
        </p:scale>
        <p:origin x="3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97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B7A1-3B19-44D0-8053-AC4D1A54AFD1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14F60-D563-4925-9A73-0E13B9924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33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B7A1-3B19-44D0-8053-AC4D1A54AFD1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14F60-D563-4925-9A73-0E13B9924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0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B7A1-3B19-44D0-8053-AC4D1A54AFD1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14F60-D563-4925-9A73-0E13B9924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59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B7A1-3B19-44D0-8053-AC4D1A54AFD1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14F60-D563-4925-9A73-0E13B9924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42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B7A1-3B19-44D0-8053-AC4D1A54AFD1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14F60-D563-4925-9A73-0E13B9924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B7A1-3B19-44D0-8053-AC4D1A54AFD1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14F60-D563-4925-9A73-0E13B9924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02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B7A1-3B19-44D0-8053-AC4D1A54AFD1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14F60-D563-4925-9A73-0E13B9924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22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B7A1-3B19-44D0-8053-AC4D1A54AFD1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14F60-D563-4925-9A73-0E13B9924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27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B7A1-3B19-44D0-8053-AC4D1A54AFD1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14F60-D563-4925-9A73-0E13B9924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81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B7A1-3B19-44D0-8053-AC4D1A54AFD1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14F60-D563-4925-9A73-0E13B9924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47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B7A1-3B19-44D0-8053-AC4D1A54AFD1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14F60-D563-4925-9A73-0E13B9924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0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127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4B7A1-3B19-44D0-8053-AC4D1A54AFD1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14F60-D563-4925-9A73-0E13B9924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53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" name="TextBox 8"/>
          <p:cNvSpPr txBox="1"/>
          <p:nvPr/>
        </p:nvSpPr>
        <p:spPr>
          <a:xfrm>
            <a:off x="879763" y="1302334"/>
            <a:ext cx="10432473" cy="4821381"/>
          </a:xfrm>
          <a:prstGeom prst="rect">
            <a:avLst/>
          </a:prstGeom>
          <a:noFill/>
        </p:spPr>
        <p:txBody>
          <a:bodyPr wrap="square" rtlCol="0">
            <a:prstTxWarp prst="textWave1">
              <a:avLst>
                <a:gd name="adj1" fmla="val 12500"/>
                <a:gd name="adj2" fmla="val 10000"/>
              </a:avLst>
            </a:prstTxWarp>
            <a:spAutoFit/>
          </a:bodyPr>
          <a:lstStyle/>
          <a:p>
            <a:r>
              <a:rPr lang="en-US" sz="13800" dirty="0" err="1" smtClean="0">
                <a:ln w="28575">
                  <a:solidFill>
                    <a:schemeClr val="tx1"/>
                  </a:solidFill>
                  <a:prstDash val="sysDot"/>
                  <a:miter lim="800000"/>
                </a:ln>
                <a:gradFill flip="none" rotWithShape="1">
                  <a:gsLst>
                    <a:gs pos="0">
                      <a:srgbClr val="002060"/>
                    </a:gs>
                    <a:gs pos="21001">
                      <a:srgbClr val="C00000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002060"/>
                    </a:gs>
                  </a:gsLst>
                  <a:lin ang="5400000" scaled="0"/>
                  <a:tileRect/>
                </a:gra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13800" dirty="0" smtClean="0">
                <a:ln w="28575">
                  <a:solidFill>
                    <a:schemeClr val="tx1"/>
                  </a:solidFill>
                  <a:prstDash val="sysDot"/>
                  <a:miter lim="800000"/>
                </a:ln>
                <a:gradFill flip="none" rotWithShape="1">
                  <a:gsLst>
                    <a:gs pos="0">
                      <a:srgbClr val="002060"/>
                    </a:gs>
                    <a:gs pos="21001">
                      <a:srgbClr val="C00000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002060"/>
                    </a:gs>
                  </a:gsLst>
                  <a:lin ang="5400000" scaled="0"/>
                  <a:tileRect/>
                </a:gra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3800" dirty="0" err="1" smtClean="0">
                <a:ln w="28575">
                  <a:solidFill>
                    <a:schemeClr val="tx1"/>
                  </a:solidFill>
                  <a:prstDash val="sysDot"/>
                  <a:miter lim="800000"/>
                </a:ln>
                <a:gradFill flip="none" rotWithShape="1">
                  <a:gsLst>
                    <a:gs pos="0">
                      <a:srgbClr val="002060"/>
                    </a:gs>
                    <a:gs pos="21001">
                      <a:srgbClr val="C00000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002060"/>
                    </a:gs>
                  </a:gsLst>
                  <a:lin ang="5400000" scaled="0"/>
                  <a:tileRect/>
                </a:gradFill>
                <a:latin typeface="NikoshBAN" pitchFamily="2" charset="0"/>
                <a:cs typeface="NikoshBAN" pitchFamily="2" charset="0"/>
              </a:rPr>
              <a:t>ক্লাসে</a:t>
            </a:r>
            <a:r>
              <a:rPr lang="en-US" sz="13800" dirty="0" smtClean="0">
                <a:ln w="28575">
                  <a:solidFill>
                    <a:schemeClr val="tx1"/>
                  </a:solidFill>
                  <a:prstDash val="sysDot"/>
                  <a:miter lim="800000"/>
                </a:ln>
                <a:gradFill flip="none" rotWithShape="1">
                  <a:gsLst>
                    <a:gs pos="0">
                      <a:srgbClr val="002060"/>
                    </a:gs>
                    <a:gs pos="21001">
                      <a:srgbClr val="C00000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002060"/>
                    </a:gs>
                  </a:gsLst>
                  <a:lin ang="5400000" scaled="0"/>
                  <a:tileRect/>
                </a:gra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13800" dirty="0" smtClean="0">
                <a:ln w="28575">
                  <a:solidFill>
                    <a:schemeClr val="tx1"/>
                  </a:solidFill>
                  <a:prstDash val="sysDot"/>
                  <a:miter lim="800000"/>
                </a:ln>
                <a:gradFill flip="none" rotWithShape="1">
                  <a:gsLst>
                    <a:gs pos="0">
                      <a:srgbClr val="002060"/>
                    </a:gs>
                    <a:gs pos="21001">
                      <a:srgbClr val="C00000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002060"/>
                    </a:gs>
                  </a:gsLst>
                  <a:lin ang="5400000" scaled="0"/>
                  <a:tileRect/>
                </a:gra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ln w="28575">
                <a:solidFill>
                  <a:schemeClr val="tx1"/>
                </a:solidFill>
                <a:prstDash val="sysDot"/>
                <a:miter lim="800000"/>
              </a:ln>
              <a:gradFill flip="none" rotWithShape="1">
                <a:gsLst>
                  <a:gs pos="0">
                    <a:srgbClr val="002060"/>
                  </a:gs>
                  <a:gs pos="21001">
                    <a:srgbClr val="C00000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002060"/>
                  </a:gs>
                </a:gsLst>
                <a:lin ang="5400000" scaled="0"/>
                <a:tileRect/>
              </a:gra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4128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8026" y="1789745"/>
            <a:ext cx="98159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যন্ত্রপাতির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নিরাপদ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বোঝায়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-13853" y="0"/>
            <a:ext cx="12205853" cy="6858006"/>
            <a:chOff x="-13852" y="0"/>
            <a:chExt cx="12205853" cy="6858006"/>
          </a:xfrm>
        </p:grpSpPr>
        <p:sp>
          <p:nvSpPr>
            <p:cNvPr id="4" name="Frame 3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6" name="Half Frame 5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Half Frame 8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8231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4" name="Frame 3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6" name="Half Frame 5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Half Frame 8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11" name="Rectangle 10"/>
          <p:cNvSpPr/>
          <p:nvPr/>
        </p:nvSpPr>
        <p:spPr>
          <a:xfrm>
            <a:off x="1011382" y="1470697"/>
            <a:ext cx="10141527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হ্যাকিং বলতে সাধারণভাবে কম্পিউটার, নেটওয়ার্ক, সফটওয়্যার বা ডিজিটাল সিস্টেমে বিশেষ জ্ঞান ব্যবহার করে প্রবেশ করা, নিয়ন্ত্রণ </a:t>
            </a:r>
            <a:r>
              <a:rPr lang="as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নেও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বা দুর্বলতা খুঁজে বের করাকে </a:t>
            </a:r>
            <a:r>
              <a:rPr lang="as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বোঝা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সব হ্যাকিং খারাপ নয়—এটি বৈধ ও অবৈধ দুইভাবেই হতে পারে।</a:t>
            </a:r>
          </a:p>
          <a:p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মূলত তিন ধরনের হ্যাকিং বেশি পরিচিত:</a:t>
            </a:r>
          </a:p>
          <a:p>
            <a:pPr>
              <a:buFont typeface="+mj-lt"/>
              <a:buAutoNum type="arabicPeriod"/>
            </a:pPr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এথিক্যাল হ্যাকিং (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White Hat)</a:t>
            </a:r>
            <a:b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as-IN" sz="2000" dirty="0">
                <a:latin typeface="NikoshBAN" panose="02000000000000000000" pitchFamily="2" charset="0"/>
                <a:cs typeface="NikoshBAN" panose="02000000000000000000" pitchFamily="2" charset="0"/>
              </a:rPr>
              <a:t>অনুমতি </a:t>
            </a:r>
            <a:r>
              <a:rPr lang="as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য়ে</a:t>
            </a:r>
            <a:r>
              <a:rPr lang="as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000" dirty="0">
                <a:latin typeface="NikoshBAN" panose="02000000000000000000" pitchFamily="2" charset="0"/>
                <a:cs typeface="NikoshBAN" panose="02000000000000000000" pitchFamily="2" charset="0"/>
              </a:rPr>
              <a:t>সিস্টেমের নিরাপত্তা পরীক্ষা করা। অনেক কোম্পানি নিরাপত্তা </a:t>
            </a:r>
            <a:r>
              <a:rPr lang="as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ড়া</a:t>
            </a:r>
            <a:r>
              <a:rPr lang="as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তে </a:t>
            </a:r>
            <a:r>
              <a:rPr lang="as-IN" sz="2000" dirty="0">
                <a:latin typeface="NikoshBAN" panose="02000000000000000000" pitchFamily="2" charset="0"/>
                <a:cs typeface="NikoshBAN" panose="02000000000000000000" pitchFamily="2" charset="0"/>
              </a:rPr>
              <a:t>এথিক্যাল হ্যাকার </a:t>
            </a:r>
            <a:r>
              <a:rPr lang="as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য়ো</a:t>
            </a:r>
            <a:r>
              <a:rPr lang="as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 </a:t>
            </a:r>
            <a:r>
              <a:rPr lang="as-IN" sz="2000" dirty="0">
                <a:latin typeface="NikoshBAN" panose="02000000000000000000" pitchFamily="2" charset="0"/>
                <a:cs typeface="NikoshBAN" panose="02000000000000000000" pitchFamily="2" charset="0"/>
              </a:rPr>
              <a:t>করে। </a:t>
            </a:r>
          </a:p>
          <a:p>
            <a:pPr>
              <a:buFont typeface="+mj-lt"/>
              <a:buAutoNum type="arabicPeriod"/>
            </a:pPr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ম্যালিশাস হ্যাকিং (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Black Hat)</a:t>
            </a:r>
            <a:b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অনুমতি ছাড়া সিস্টেমে ঢুকে তথ্য চুরি, ক্ষতি করা বা প্রতারণা করা। এটি অবৈধ। </a:t>
            </a:r>
          </a:p>
          <a:p>
            <a:pPr>
              <a:buFont typeface="+mj-lt"/>
              <a:buAutoNum type="arabicPeriod"/>
            </a:pPr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গ্রে হ্যাট হ্যাকিং (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Gray Hat)</a:t>
            </a:r>
            <a:b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as-IN" sz="2000" dirty="0">
                <a:latin typeface="NikoshBAN" panose="02000000000000000000" pitchFamily="2" charset="0"/>
                <a:cs typeface="NikoshBAN" panose="02000000000000000000" pitchFamily="2" charset="0"/>
              </a:rPr>
              <a:t>অনুমতি ছাড়া দুর্বলতা খুঁজে পেলেও সবসময় ক্ষতি করার উদ্দেশ্য থাকে না। তবুও এটি আইনগত ঝুঁকিপূর্ণ হতে পারে।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92381" y="885915"/>
            <a:ext cx="821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হ্যাকিং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6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" name="Rectangle 8"/>
          <p:cNvSpPr/>
          <p:nvPr/>
        </p:nvSpPr>
        <p:spPr>
          <a:xfrm>
            <a:off x="886691" y="1058149"/>
            <a:ext cx="102662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হ্যাকিং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য়ে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সঙ্গে যেসব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জড়িত থাকে: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সাইবার সিকিউরিটি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নেটও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র্কিং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as-IN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প্রোগ্রামিং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এনক্রিপশন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পাসও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র্ড সিকিউরিটি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as-IN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22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" name="TextBox 8"/>
          <p:cNvSpPr txBox="1"/>
          <p:nvPr/>
        </p:nvSpPr>
        <p:spPr>
          <a:xfrm>
            <a:off x="2015836" y="900545"/>
            <a:ext cx="4447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ক্যাপচা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কাকে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25238" y="1546876"/>
            <a:ext cx="1037705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ক্যাপচা (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CAPTCHA) </a:t>
            </a:r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হলো এমন একটি নিরাপত্তা ব্যবস্থা, যা ওয়েবসাইটে ব্যবহার করা হয় মানুষ আর কম্পিউটার (বট) আলাদা করার জন্য।</a:t>
            </a:r>
          </a:p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CAPTCHA-</a:t>
            </a:r>
            <a:r>
              <a:rPr lang="as-IN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এর পূর্ণরূপ</a:t>
            </a:r>
            <a:r>
              <a:rPr lang="as-IN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i="1" dirty="0">
                <a:latin typeface="NikoshBAN" panose="02000000000000000000" pitchFamily="2" charset="0"/>
                <a:cs typeface="NikoshBAN" panose="02000000000000000000" pitchFamily="2" charset="0"/>
              </a:rPr>
              <a:t>Completely Automated Public Turing test to tell Computers and Humans Apart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সহজভাবে বোঝা:</a:t>
            </a:r>
          </a:p>
          <a:p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যখন আপনি কোনো ওয়েবসাইটে ফর্ম পূরণ করেন বা লগইন করেন, তখন মাঝে মাঝে আপনাকে কিছু কাজ করতে বলা হয়, যেমন—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ছবির মধ্যে ট্রাফিক লাইট বা বাস নির্বাচন করা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বিকৃত লেখা (অক্ষর/সংখ্যা) টাইপ করা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“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I am not a robot” </a:t>
            </a:r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চেকবক্সে ক্লিক করা </a:t>
            </a:r>
          </a:p>
          <a:p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এই কাজগুলো সাধারণত মানুষের জন্য সহজ, কিন্তু বট বা স্বয়ংক্রিয় প্রোগ্রামের জন্য কঠিন</a:t>
            </a:r>
            <a:r>
              <a:rPr lang="as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as-IN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76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" name="Rectangle 8"/>
          <p:cNvSpPr/>
          <p:nvPr/>
        </p:nvSpPr>
        <p:spPr>
          <a:xfrm>
            <a:off x="914404" y="1284103"/>
            <a:ext cx="1033549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কেন ক্যাপচা ব্যবহার করা হয়?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স্প্যাম রোধ করতে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ভুয়া অ্যাকাউন্ট তৈরি বন্ধ করতে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ওয়েবসাইটকে হ্যাকিং বা অপব্যবহার থেকে রক্ষা করতে </a:t>
            </a:r>
          </a:p>
          <a:p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সংক্ষেপে, ক্যাপচা হলো একটি পরীক্ষা যা নিশ্চিত করে আপনি মানুষ, কোনো রোবট নন।</a:t>
            </a:r>
            <a:endParaRPr lang="as-IN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24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" name="Rectangle 8"/>
          <p:cNvSpPr/>
          <p:nvPr/>
        </p:nvSpPr>
        <p:spPr>
          <a:xfrm>
            <a:off x="1149926" y="1692671"/>
            <a:ext cx="98782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জোড়ায়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কেন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8398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" name="TextBox 8"/>
          <p:cNvSpPr txBox="1"/>
          <p:nvPr/>
        </p:nvSpPr>
        <p:spPr>
          <a:xfrm>
            <a:off x="1406236" y="1039091"/>
            <a:ext cx="54586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ভান্ডার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কাকে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28255" y="1595540"/>
            <a:ext cx="103631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তথ্য ভান্ডার বলতে এমন একটি সংগঠিত স্থান বা ব্যবস্থাকে 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বোঝা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 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যেখানে বিভিন্ন ধরনের তথ্য সংরক্ষণ, সাজানো ও 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য়ো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জনে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ব্যবহার করা 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as-IN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সহজভাবে,</a:t>
            </a:r>
            <a:b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যেখানে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অনেক তথ্য জমা করে রাখা 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এবং 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য়ো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জনে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খুঁজে 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পাও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যা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 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তাকে তথ্য ভান্ডার বলে।</a:t>
            </a:r>
          </a:p>
          <a:p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উদাহরণ: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লাইব্রেরি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কম্পিউটারের ডাটাবেজ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বিদ্যাল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য়ে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শিক্ষার্থীদের তথ্য সংরক্ষণ ব্যবস্থা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as-IN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 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য়ে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তথ্য ভান্ডারকে সাধারণত 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Database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বা ডাটাবেজ বলা 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as-IN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35183"/>
      </p:ext>
    </p:extLst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10" name="TextBox 9"/>
          <p:cNvSpPr txBox="1"/>
          <p:nvPr/>
        </p:nvSpPr>
        <p:spPr>
          <a:xfrm>
            <a:off x="1205346" y="1801091"/>
            <a:ext cx="97258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ব্যবহারের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নৈতিকতার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গুরুত্ব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006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" name="TextBox 8"/>
          <p:cNvSpPr txBox="1"/>
          <p:nvPr/>
        </p:nvSpPr>
        <p:spPr>
          <a:xfrm>
            <a:off x="900545" y="1073537"/>
            <a:ext cx="1037705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………………..</a:t>
            </a: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হ্যাকার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প্রকার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 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নিরাপত্তার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অদৃশ্য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দেওয়াল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২০০০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সালে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কোম্পানি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ওয়েবসাইট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হ্যাক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হয়েছিল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 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৪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রোবট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৫।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নেওয়ার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উচি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ৎ?  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695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" name="TextBox 8"/>
          <p:cNvSpPr txBox="1"/>
          <p:nvPr/>
        </p:nvSpPr>
        <p:spPr>
          <a:xfrm>
            <a:off x="942109" y="2078182"/>
            <a:ext cx="103077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পৃথিবীতে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নেটওয়ার্ক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অচল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গেলে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ধরনে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বিপর্যায়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নেমে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আসবে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কল্পনা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লিখে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আনবে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। 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534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" name="Title 1"/>
          <p:cNvSpPr txBox="1">
            <a:spLocks/>
          </p:cNvSpPr>
          <p:nvPr/>
        </p:nvSpPr>
        <p:spPr>
          <a:xfrm>
            <a:off x="1401936" y="1011382"/>
            <a:ext cx="8229600" cy="834738"/>
          </a:xfrm>
          <a:prstGeom prst="rect">
            <a:avLst/>
          </a:prstGeom>
        </p:spPr>
        <p:txBody>
          <a:bodyPr vert="horz" lIns="91440" tIns="45720" rIns="91440" bIns="45720" numCol="1" rtlCol="0" anchor="ctr">
            <a:prstTxWarp prst="textPlain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শিক্ষক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পরিচিতি</a:t>
            </a:r>
            <a:endParaRPr kumimoji="0" lang="en-US" sz="4400" b="1" i="0" u="none" strike="noStrike" kern="1200" cap="none" spc="0" normalizeH="0" baseline="0" noProof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161" y="1813529"/>
            <a:ext cx="3706399" cy="4005380"/>
          </a:xfrm>
          <a:prstGeom prst="ellipse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293114" y="2151727"/>
            <a:ext cx="585979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pc="-150" dirty="0" err="1">
                <a:latin typeface="NikoshBAN" panose="02000000000000000000" pitchFamily="2" charset="0"/>
                <a:cs typeface="NikoshBAN" panose="02000000000000000000" pitchFamily="2" charset="0"/>
              </a:rPr>
              <a:t>দীপংকর</a:t>
            </a:r>
            <a:r>
              <a:rPr lang="en-US" sz="3200" spc="-15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spc="-15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বিশ্বাস</a:t>
            </a:r>
            <a:endParaRPr lang="en-US" sz="3200" spc="-15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spc="-150" dirty="0" err="1">
                <a:latin typeface="NikoshBAN" panose="02000000000000000000" pitchFamily="2" charset="0"/>
                <a:cs typeface="NikoshBAN" panose="02000000000000000000" pitchFamily="2" charset="0"/>
              </a:rPr>
              <a:t>সহঃ</a:t>
            </a:r>
            <a:r>
              <a:rPr lang="en-US" sz="3200" spc="-15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spc="-15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3200" spc="-150" dirty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3200" spc="-150" dirty="0" err="1"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3200" spc="-150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r>
              <a:rPr lang="en-US" sz="2800" spc="-150" dirty="0" err="1">
                <a:latin typeface="NikoshBAN" panose="02000000000000000000" pitchFamily="2" charset="0"/>
                <a:cs typeface="NikoshBAN" panose="02000000000000000000" pitchFamily="2" charset="0"/>
              </a:rPr>
              <a:t>মির্জাপুর</a:t>
            </a:r>
            <a:r>
              <a:rPr lang="en-US" sz="2800" spc="-15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spc="-15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মাধ্যমিক</a:t>
            </a:r>
            <a:r>
              <a:rPr lang="en-US" sz="2800" spc="-15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spc="-150" dirty="0" err="1">
                <a:latin typeface="NikoshBAN" panose="02000000000000000000" pitchFamily="2" charset="0"/>
                <a:cs typeface="NikoshBAN" panose="02000000000000000000" pitchFamily="2" charset="0"/>
              </a:rPr>
              <a:t>বালিকা</a:t>
            </a:r>
            <a:r>
              <a:rPr lang="en-US" sz="2800" spc="-15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বিদ্যালয়</a:t>
            </a:r>
            <a:r>
              <a:rPr lang="en-US" sz="2800" spc="-15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28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মাগুরা</a:t>
            </a:r>
            <a:r>
              <a:rPr lang="en-US" sz="3200" spc="-15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মোবাইলঃ</a:t>
            </a:r>
            <a:r>
              <a:rPr lang="en-US" sz="32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spc="-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01885703862</a:t>
            </a:r>
          </a:p>
          <a:p>
            <a:r>
              <a:rPr lang="en-US" sz="32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ই-</a:t>
            </a:r>
            <a:r>
              <a:rPr lang="en-US" sz="32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মেইল</a:t>
            </a:r>
            <a:r>
              <a:rPr lang="en-US" sz="32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24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dipangkar</a:t>
            </a:r>
            <a:r>
              <a:rPr lang="en-US" sz="2400" spc="-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88</a:t>
            </a:r>
            <a:r>
              <a:rPr lang="en-US" sz="24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biswas@gmail.com</a:t>
            </a:r>
            <a:r>
              <a:rPr lang="en-US" sz="2400" u="sng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400" u="sng" spc="-15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00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" name="Rectangle 8"/>
          <p:cNvSpPr/>
          <p:nvPr/>
        </p:nvSpPr>
        <p:spPr>
          <a:xfrm rot="19804595">
            <a:off x="-2480909" y="3040916"/>
            <a:ext cx="1485058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সকলকে</a:t>
            </a:r>
            <a:r>
              <a:rPr lang="en-US" sz="6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213536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388 0.30579 L 0.40782 -0.415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31" y="-3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4" name="Frame 3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6" name="Half Frame 5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Half Frame 8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10" name="Rectangle 9"/>
          <p:cNvSpPr/>
          <p:nvPr/>
        </p:nvSpPr>
        <p:spPr>
          <a:xfrm>
            <a:off x="1039091" y="1078671"/>
            <a:ext cx="1030778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6600" dirty="0" err="1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199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8ম </a:t>
            </a:r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শ্রেনি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৩য়  </a:t>
            </a:r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প্রযুক্তির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নিরাপদ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নৈতিক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600" spc="-150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US" sz="3600" spc="-15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পাঠঃ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১৫ 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spc="-15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৪০ </a:t>
            </a:r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6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তারিখঃ</a:t>
            </a:r>
            <a:r>
              <a:rPr lang="en-US" sz="36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………………  </a:t>
            </a:r>
            <a:endParaRPr lang="en-US" sz="3600" spc="-15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492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r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025237" y="1476805"/>
            <a:ext cx="102800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…………………..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যন্ত্র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পাতির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নিরাপদ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গুরুত্ব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   </a:t>
            </a:r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নৈতিকতার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গুরুত্ব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40662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4" name="Frame 3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6" name="Half Frame 5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Half Frame 8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09" y="886691"/>
            <a:ext cx="10307782" cy="5084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19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10" name="Rectangle 9"/>
          <p:cNvSpPr/>
          <p:nvPr/>
        </p:nvSpPr>
        <p:spPr>
          <a:xfrm>
            <a:off x="1427018" y="1370296"/>
            <a:ext cx="817418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40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spc="-15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0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…………………. </a:t>
            </a:r>
          </a:p>
          <a:p>
            <a:r>
              <a:rPr lang="en-US" sz="4000" spc="-15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নিরাপত্তাবিষয়ক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ধারণা</a:t>
            </a:r>
            <a:endParaRPr lang="en-US" sz="4000" spc="-15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89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11" name="Rectangle 10"/>
          <p:cNvSpPr/>
          <p:nvPr/>
        </p:nvSpPr>
        <p:spPr>
          <a:xfrm>
            <a:off x="900545" y="982176"/>
            <a:ext cx="1039091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আইসিটির নিরাপত্তাবিষয়ক ধারণা বলতে তথ্য ও যোগাযোগ প্রযুক্তি (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ICT) </a:t>
            </a:r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ব্যবহারের 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 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তথ্য, ডিভাইস, নেটওয়ার্ক এবং সফটওয়্যারকে অননুমোদিত প্রবেশ, চুরি, ক্ষতি, ভাইরাস, হ্যাকিং বা অপব্যবহার 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সুরক্ষিত </a:t>
            </a:r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রাখার পদ্ধতি ও ব্যবস্থা বোঝায়।</a:t>
            </a:r>
          </a:p>
          <a:p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এর মূল উদ্দেশ্য হলো—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তথ্যের গোপনীয়তা রক্ষা করা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তথ্যের সঠিকতা বজায় রাখা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প্রয়োজনের সময় তথ্য সহজলভ্য রাখা </a:t>
            </a:r>
          </a:p>
        </p:txBody>
      </p:sp>
    </p:spTree>
    <p:extLst>
      <p:ext uri="{BB962C8B-B14F-4D97-AF65-F5344CB8AC3E}">
        <p14:creationId xmlns:p14="http://schemas.microsoft.com/office/powerpoint/2010/main" val="1516657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" name="Rectangle 8"/>
          <p:cNvSpPr/>
          <p:nvPr/>
        </p:nvSpPr>
        <p:spPr>
          <a:xfrm>
            <a:off x="803564" y="1039091"/>
            <a:ext cx="103493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উদাহরণ: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শক্তিশালী পাসওয়ার্ড ব্যবহার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অ্যান্টিভাইরাস সফটওয়্যার ব্যবহার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ব্যক্তিগত তথ্য গোপন রাখা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নিরাপদ ইন্টারনেট ও নেটওয়ার্ক ব্যবহার করা </a:t>
            </a:r>
          </a:p>
          <a:p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সংক্ষেপে, আইসিটির নিরাপত্তা হলো ডিজিটাল তথ্য ও প্রযুক্তিকে নিরাপদ রাখার ব্যবস্থা।</a:t>
            </a:r>
            <a:endParaRPr lang="as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1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852" y="0"/>
            <a:ext cx="12205853" cy="6858006"/>
            <a:chOff x="-13852" y="0"/>
            <a:chExt cx="12205853" cy="6858006"/>
          </a:xfrm>
        </p:grpSpPr>
        <p:sp>
          <p:nvSpPr>
            <p:cNvPr id="3" name="Frame 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-13852" y="0"/>
              <a:ext cx="12205853" cy="6858006"/>
              <a:chOff x="-13852" y="0"/>
              <a:chExt cx="12205853" cy="6858006"/>
            </a:xfrm>
          </p:grpSpPr>
          <p:sp>
            <p:nvSpPr>
              <p:cNvPr id="5" name="Half Frame 4"/>
              <p:cNvSpPr/>
              <p:nvPr/>
            </p:nvSpPr>
            <p:spPr>
              <a:xfrm>
                <a:off x="0" y="0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Half Frame 5"/>
              <p:cNvSpPr/>
              <p:nvPr/>
            </p:nvSpPr>
            <p:spPr>
              <a:xfrm rot="10800000">
                <a:off x="9379527" y="4779818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Half Frame 6"/>
              <p:cNvSpPr/>
              <p:nvPr/>
            </p:nvSpPr>
            <p:spPr>
              <a:xfrm rot="5400000">
                <a:off x="9746673" y="367146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Half Frame 7"/>
              <p:cNvSpPr/>
              <p:nvPr/>
            </p:nvSpPr>
            <p:spPr>
              <a:xfrm rot="16200000">
                <a:off x="-380998" y="4412679"/>
                <a:ext cx="2812473" cy="2078182"/>
              </a:xfrm>
              <a:prstGeom prst="halfFram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12" name="Rectangle 11"/>
          <p:cNvSpPr/>
          <p:nvPr/>
        </p:nvSpPr>
        <p:spPr>
          <a:xfrm>
            <a:off x="907472" y="1039091"/>
            <a:ext cx="1037705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ফা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রও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Firewall)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হলো কম্পিউটার বা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নেটও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র্কের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নিরাপত্তা ব্যবস্থা,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অননুমোদিত প্রবেশ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ঠেকা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এবং নিরাপদ ডেটা আদান-প্রদান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ন্ত্রণ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করে।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এটি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 থেকে আসা বা বাইরে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যাও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ডেটা পরীক্ষা করে এবং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 অনুযা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য়ী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অনুমতি দে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বা ব্লক করে।</a:t>
            </a:r>
          </a:p>
          <a:p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সহজভাবে: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এটি কম্পিউটারের “নিরাপত্তা প্রহরী” হিসেবে কাজ করে।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ভাইরাস, হ্যাকার বা ক্ষতিকর ট্রাফিক আটকাতে সাহায্য করে। </a:t>
            </a:r>
          </a:p>
          <a:p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ফা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রও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লের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ধরন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as-IN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+mj-lt"/>
              <a:buAutoNum type="arabicPeriod"/>
            </a:pP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সফটও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য়্যা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ফা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রও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— কম্পিউটার বা মোবাইলে ইনস্টল থাকে।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as-IN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+mj-lt"/>
              <a:buAutoNum type="arabicPeriod"/>
            </a:pP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হার্ডও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য়্যা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ফা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রও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— রাউটার বা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নেটও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য়্যার্ক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ডিভাইসে থাকে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as-IN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88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</TotalTime>
  <Words>648</Words>
  <Application>Microsoft Office PowerPoint</Application>
  <PresentationFormat>Widescreen</PresentationFormat>
  <Paragraphs>87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NikoshBAN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106</cp:revision>
  <dcterms:created xsi:type="dcterms:W3CDTF">2026-05-02T05:40:20Z</dcterms:created>
  <dcterms:modified xsi:type="dcterms:W3CDTF">2026-05-19T13:04:13Z</dcterms:modified>
</cp:coreProperties>
</file>