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6" r:id="rId2"/>
    <p:sldId id="278" r:id="rId3"/>
    <p:sldId id="280" r:id="rId4"/>
    <p:sldId id="271" r:id="rId5"/>
    <p:sldId id="275" r:id="rId6"/>
    <p:sldId id="266" r:id="rId7"/>
    <p:sldId id="281" r:id="rId8"/>
    <p:sldId id="285" r:id="rId9"/>
    <p:sldId id="257" r:id="rId10"/>
    <p:sldId id="258" r:id="rId11"/>
    <p:sldId id="259" r:id="rId12"/>
    <p:sldId id="287" r:id="rId13"/>
    <p:sldId id="289" r:id="rId14"/>
    <p:sldId id="290" r:id="rId15"/>
    <p:sldId id="291" r:id="rId16"/>
    <p:sldId id="292" r:id="rId17"/>
    <p:sldId id="263" r:id="rId18"/>
    <p:sldId id="270" r:id="rId19"/>
    <p:sldId id="2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93F1A-0D31-4DFE-A222-8A42A88ABDB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D1285-E061-4413-B7FB-DE0D13EB3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4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D1285-E061-4413-B7FB-DE0D13EB33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71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9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2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2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5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4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7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1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35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14FA6-E9BD-4722-938C-23938E623956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45E18-F497-4D4C-8D8D-A1D11468B7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8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95751" y="1088385"/>
            <a:ext cx="769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</a:t>
            </a:r>
            <a:r>
              <a:rPr lang="en-US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72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…..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85769" y="3396709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…</a:t>
            </a:r>
            <a:r>
              <a:rPr lang="en-US" sz="7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885" y="718547"/>
            <a:ext cx="3048000" cy="304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8842" y="348709"/>
            <a:ext cx="3048000" cy="304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9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C 0.06901 -3.33333E-6 0.125 0.05602 0.125 0.125 C 0.125 0.19398 0.06901 0.25 -1.25E-6 0.25 C -0.06901 0.25 -0.125 0.19398 -0.125 0.125 C -0.125 0.05602 -0.06901 -3.33333E-6 -1.25E-6 -3.33333E-6 Z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291" y="2493817"/>
            <a:ext cx="2064328" cy="429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98619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76803" y="2493815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27275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590311" y="1687367"/>
            <a:ext cx="1828800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87783" y="1927577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8147" y="1941074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66161" y="1941073"/>
            <a:ext cx="110836" cy="5527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872839" y="2272144"/>
            <a:ext cx="1814944" cy="221671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2826331" y="2272144"/>
            <a:ext cx="6054436" cy="221669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72839" y="1670991"/>
            <a:ext cx="1828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34497" y="369027"/>
            <a:ext cx="768927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যেহেতু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৪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4291" y="2944362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07109" y="2923306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334493" y="3435559"/>
            <a:ext cx="562494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৬০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872839" y="3084353"/>
            <a:ext cx="8118764" cy="102175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349174" y="3454094"/>
            <a:ext cx="5624946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= ৬০÷৪=১৫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31729" y="1245849"/>
            <a:ext cx="1787232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45585" y="1221368"/>
            <a:ext cx="1787232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১৫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60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31" grpId="0" animBg="1"/>
      <p:bldP spid="32" grpId="0" animBg="1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4291" y="2493817"/>
            <a:ext cx="2064328" cy="429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798619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76803" y="2493815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27275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01639" y="1941073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8147" y="1941074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93459" y="1941073"/>
            <a:ext cx="110836" cy="5527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872839" y="2272144"/>
            <a:ext cx="1814944" cy="221671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2826331" y="2272144"/>
            <a:ext cx="6165272" cy="208908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907473" y="1256479"/>
            <a:ext cx="1745676" cy="101566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১৫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72995" y="1589660"/>
            <a:ext cx="245225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62750" y="491102"/>
            <a:ext cx="5292434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যেহেতু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77051" y="3729476"/>
            <a:ext cx="439188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=১৫×৩=৪৫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05746" y="1576897"/>
            <a:ext cx="3020288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৪৫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24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3BAE53-F799-4CD6-BBED-659A31DC2CD9}"/>
              </a:ext>
            </a:extLst>
          </p:cNvPr>
          <p:cNvSpPr txBox="1"/>
          <p:nvPr/>
        </p:nvSpPr>
        <p:spPr>
          <a:xfrm>
            <a:off x="2781273" y="549299"/>
            <a:ext cx="5920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বয়সের সমষ্টি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50CC3D-E2A2-4FC7-BE03-2B4202C6631E}"/>
              </a:ext>
            </a:extLst>
          </p:cNvPr>
          <p:cNvSpPr txBox="1"/>
          <p:nvPr/>
        </p:nvSpPr>
        <p:spPr>
          <a:xfrm>
            <a:off x="2695050" y="493438"/>
            <a:ext cx="6330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3674A8-7611-4ED9-AFA5-0A2A3788B02C}"/>
              </a:ext>
            </a:extLst>
          </p:cNvPr>
          <p:cNvSpPr txBox="1"/>
          <p:nvPr/>
        </p:nvSpPr>
        <p:spPr>
          <a:xfrm>
            <a:off x="2375006" y="2000321"/>
            <a:ext cx="9371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বয়সের সমষ্টি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ত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ণ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E4C381-64E7-48D3-A37E-E1BFACC4D1CC}"/>
              </a:ext>
            </a:extLst>
          </p:cNvPr>
          <p:cNvSpPr txBox="1"/>
          <p:nvPr/>
        </p:nvSpPr>
        <p:spPr>
          <a:xfrm>
            <a:off x="1725252" y="1177865"/>
            <a:ext cx="59204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বয়সের সমষ্টি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৬০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FBCA86-9CB3-448B-952A-AA7FB8A88442}"/>
              </a:ext>
            </a:extLst>
          </p:cNvPr>
          <p:cNvSpPr txBox="1"/>
          <p:nvPr/>
        </p:nvSpPr>
        <p:spPr>
          <a:xfrm>
            <a:off x="1842955" y="1585318"/>
            <a:ext cx="6330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0E3F3-90ED-4016-877C-B1DBBA5A661C}"/>
              </a:ext>
            </a:extLst>
          </p:cNvPr>
          <p:cNvSpPr txBox="1"/>
          <p:nvPr/>
        </p:nvSpPr>
        <p:spPr>
          <a:xfrm>
            <a:off x="1725252" y="2419120"/>
            <a:ext cx="93717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বয়সের সমষ্টি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(৩+১) =৪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89BB2A-AFD5-427F-A4EB-888DA05F08AD}"/>
              </a:ext>
            </a:extLst>
          </p:cNvPr>
          <p:cNvSpPr txBox="1"/>
          <p:nvPr/>
        </p:nvSpPr>
        <p:spPr>
          <a:xfrm>
            <a:off x="914959" y="4626207"/>
            <a:ext cx="6330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৪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০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ছর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9CB6E9-4B4E-45EC-B791-E88E0ABD0CDA}"/>
              </a:ext>
            </a:extLst>
          </p:cNvPr>
          <p:cNvSpPr txBox="1"/>
          <p:nvPr/>
        </p:nvSpPr>
        <p:spPr>
          <a:xfrm>
            <a:off x="899512" y="5212738"/>
            <a:ext cx="6330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০ ÷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৪ = ১৫ বছর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92CDE8-48AE-44AF-8874-8C88577560C4}"/>
              </a:ext>
            </a:extLst>
          </p:cNvPr>
          <p:cNvSpPr txBox="1"/>
          <p:nvPr/>
        </p:nvSpPr>
        <p:spPr>
          <a:xfrm>
            <a:off x="1023599" y="5812890"/>
            <a:ext cx="63307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= ১৫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×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৩ = ৪৫ বছর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6DD202-ECD1-4F6B-A2A9-0B09C929B599}"/>
              </a:ext>
            </a:extLst>
          </p:cNvPr>
          <p:cNvSpPr txBox="1"/>
          <p:nvPr/>
        </p:nvSpPr>
        <p:spPr>
          <a:xfrm>
            <a:off x="164621" y="851926"/>
            <a:ext cx="1701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সমাধানঃ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D6177F7-A538-435D-9B5B-07D123FEEE9B}"/>
              </a:ext>
            </a:extLst>
          </p:cNvPr>
          <p:cNvSpPr/>
          <p:nvPr/>
        </p:nvSpPr>
        <p:spPr>
          <a:xfrm>
            <a:off x="2013679" y="3512738"/>
            <a:ext cx="2156978" cy="41688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8C1F59A-03EC-4879-BBAD-1FC8D0C43727}"/>
              </a:ext>
            </a:extLst>
          </p:cNvPr>
          <p:cNvSpPr/>
          <p:nvPr/>
        </p:nvSpPr>
        <p:spPr>
          <a:xfrm>
            <a:off x="8472540" y="3506936"/>
            <a:ext cx="2153046" cy="4200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82EEA4-2B47-4056-A1E0-C1EBE4453284}"/>
              </a:ext>
            </a:extLst>
          </p:cNvPr>
          <p:cNvSpPr txBox="1"/>
          <p:nvPr/>
        </p:nvSpPr>
        <p:spPr>
          <a:xfrm>
            <a:off x="1810304" y="3986314"/>
            <a:ext cx="23603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247F09-D071-4A1C-B5EC-21536AAB31B9}"/>
              </a:ext>
            </a:extLst>
          </p:cNvPr>
          <p:cNvSpPr txBox="1"/>
          <p:nvPr/>
        </p:nvSpPr>
        <p:spPr>
          <a:xfrm>
            <a:off x="6277843" y="3873152"/>
            <a:ext cx="2153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1" name="Arrow: Bent-Up 30">
            <a:extLst>
              <a:ext uri="{FF2B5EF4-FFF2-40B4-BE49-F238E27FC236}">
                <a16:creationId xmlns:a16="http://schemas.microsoft.com/office/drawing/2014/main" id="{1F041330-8932-4851-8A4F-955C776D1E1D}"/>
              </a:ext>
            </a:extLst>
          </p:cNvPr>
          <p:cNvSpPr/>
          <p:nvPr/>
        </p:nvSpPr>
        <p:spPr>
          <a:xfrm rot="5400000">
            <a:off x="4831789" y="3403091"/>
            <a:ext cx="414360" cy="1642929"/>
          </a:xfrm>
          <a:prstGeom prst="bentUpArrow">
            <a:avLst/>
          </a:prstGeom>
          <a:solidFill>
            <a:schemeClr val="accent3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Bent 32">
            <a:extLst>
              <a:ext uri="{FF2B5EF4-FFF2-40B4-BE49-F238E27FC236}">
                <a16:creationId xmlns:a16="http://schemas.microsoft.com/office/drawing/2014/main" id="{C22A8BC8-DDE2-497D-9002-B8B698AB3518}"/>
              </a:ext>
            </a:extLst>
          </p:cNvPr>
          <p:cNvSpPr/>
          <p:nvPr/>
        </p:nvSpPr>
        <p:spPr>
          <a:xfrm rot="10800000">
            <a:off x="8763108" y="4042003"/>
            <a:ext cx="1835742" cy="420010"/>
          </a:xfrm>
          <a:prstGeom prst="ben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C1CFBB1-5DAD-4F97-82D4-0D5821464DC5}"/>
              </a:ext>
            </a:extLst>
          </p:cNvPr>
          <p:cNvGrpSpPr/>
          <p:nvPr/>
        </p:nvGrpSpPr>
        <p:grpSpPr>
          <a:xfrm>
            <a:off x="4170657" y="3512738"/>
            <a:ext cx="6474866" cy="414695"/>
            <a:chOff x="4170657" y="3512738"/>
            <a:chExt cx="6474866" cy="41469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770443A-C22E-463A-AC8F-F89CB48E768E}"/>
                </a:ext>
              </a:extLst>
            </p:cNvPr>
            <p:cNvSpPr/>
            <p:nvPr/>
          </p:nvSpPr>
          <p:spPr>
            <a:xfrm>
              <a:off x="4170657" y="3513075"/>
              <a:ext cx="6474866" cy="4143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E864D71-0C48-4166-A97C-137F505CAA09}"/>
                </a:ext>
              </a:extLst>
            </p:cNvPr>
            <p:cNvCxnSpPr/>
            <p:nvPr/>
          </p:nvCxnSpPr>
          <p:spPr>
            <a:xfrm>
              <a:off x="6323703" y="3512738"/>
              <a:ext cx="0" cy="4146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4022508-FB9C-435E-B96E-BF9FCD4CB152}"/>
                </a:ext>
              </a:extLst>
            </p:cNvPr>
            <p:cNvCxnSpPr/>
            <p:nvPr/>
          </p:nvCxnSpPr>
          <p:spPr>
            <a:xfrm>
              <a:off x="8492477" y="3512738"/>
              <a:ext cx="0" cy="41469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7F4ABD5-5BC1-4BF6-99CA-0B4D23F90CC3}"/>
              </a:ext>
            </a:extLst>
          </p:cNvPr>
          <p:cNvSpPr/>
          <p:nvPr/>
        </p:nvSpPr>
        <p:spPr>
          <a:xfrm>
            <a:off x="6331567" y="3506936"/>
            <a:ext cx="2153046" cy="4200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EA0E019-D560-4336-926C-8FA2605BD332}"/>
              </a:ext>
            </a:extLst>
          </p:cNvPr>
          <p:cNvSpPr/>
          <p:nvPr/>
        </p:nvSpPr>
        <p:spPr>
          <a:xfrm>
            <a:off x="4174589" y="3512942"/>
            <a:ext cx="2153046" cy="4200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72ED08-6580-4A88-81DF-A26613C4E52D}"/>
              </a:ext>
            </a:extLst>
          </p:cNvPr>
          <p:cNvSpPr txBox="1"/>
          <p:nvPr/>
        </p:nvSpPr>
        <p:spPr>
          <a:xfrm>
            <a:off x="10707111" y="3611542"/>
            <a:ext cx="1189544" cy="52322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৬০ বছর  </a:t>
            </a:r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5" name="Arrow: Bent 44">
            <a:extLst>
              <a:ext uri="{FF2B5EF4-FFF2-40B4-BE49-F238E27FC236}">
                <a16:creationId xmlns:a16="http://schemas.microsoft.com/office/drawing/2014/main" id="{DAE7C7F5-8858-4F60-BEF0-732747B10AFF}"/>
              </a:ext>
            </a:extLst>
          </p:cNvPr>
          <p:cNvSpPr/>
          <p:nvPr/>
        </p:nvSpPr>
        <p:spPr>
          <a:xfrm rot="5400000">
            <a:off x="6519016" y="-1270810"/>
            <a:ext cx="361059" cy="9371735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44" y="-53558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43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5" grpId="0"/>
      <p:bldP spid="6" grpId="0"/>
      <p:bldP spid="7" grpId="0"/>
      <p:bldP spid="8" grpId="0"/>
      <p:bldP spid="9" grpId="0"/>
      <p:bldP spid="10" grpId="0"/>
      <p:bldP spid="13" grpId="0" animBg="1"/>
      <p:bldP spid="13" grpId="1" animBg="1"/>
      <p:bldP spid="15" grpId="0" animBg="1"/>
      <p:bldP spid="17" grpId="0"/>
      <p:bldP spid="18" grpId="0"/>
      <p:bldP spid="31" grpId="0" animBg="1"/>
      <p:bldP spid="33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9513DBA-D212-48B9-B928-C83FBEE391C5}"/>
              </a:ext>
            </a:extLst>
          </p:cNvPr>
          <p:cNvSpPr/>
          <p:nvPr/>
        </p:nvSpPr>
        <p:spPr>
          <a:xfrm>
            <a:off x="764498" y="2998033"/>
            <a:ext cx="10702977" cy="289310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AB8C68-4914-4E4A-9110-AA3D816DE3B2}"/>
              </a:ext>
            </a:extLst>
          </p:cNvPr>
          <p:cNvSpPr txBox="1"/>
          <p:nvPr/>
        </p:nvSpPr>
        <p:spPr>
          <a:xfrm>
            <a:off x="4357618" y="362505"/>
            <a:ext cx="3162298" cy="92333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5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5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5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64901-8E1C-40E9-BC35-7F6F515D22B0}"/>
              </a:ext>
            </a:extLst>
          </p:cNvPr>
          <p:cNvSpPr txBox="1"/>
          <p:nvPr/>
        </p:nvSpPr>
        <p:spPr>
          <a:xfrm>
            <a:off x="1319060" y="3721308"/>
            <a:ext cx="96537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পিতা ও পুত্রের বয়সের সমষ্টি 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৬০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ছর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পিতার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ু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4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য়সের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৪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প্রত্যেকের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502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707270" y="1852063"/>
            <a:ext cx="71175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পিতার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র্তমান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৪৮ ব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ছ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হ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ল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ছর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হবে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4C2F82-617D-4B58-9533-F06A301AB769}"/>
              </a:ext>
            </a:extLst>
          </p:cNvPr>
          <p:cNvSpPr txBox="1"/>
          <p:nvPr/>
        </p:nvSpPr>
        <p:spPr>
          <a:xfrm>
            <a:off x="679552" y="3483538"/>
            <a:ext cx="7541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৫ বছর পর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পিতার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 হবে ৪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৮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+৫=৫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বছর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2505D2-B410-4325-945A-361C97B4B56D}"/>
              </a:ext>
            </a:extLst>
          </p:cNvPr>
          <p:cNvSpPr txBox="1"/>
          <p:nvPr/>
        </p:nvSpPr>
        <p:spPr>
          <a:xfrm>
            <a:off x="4640606" y="217811"/>
            <a:ext cx="2674594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একটু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26A1D0-DCEA-42CD-81E7-8411D992513D}"/>
              </a:ext>
            </a:extLst>
          </p:cNvPr>
          <p:cNvCxnSpPr>
            <a:cxnSpLocks/>
          </p:cNvCxnSpPr>
          <p:nvPr/>
        </p:nvCxnSpPr>
        <p:spPr>
          <a:xfrm>
            <a:off x="8866110" y="3837481"/>
            <a:ext cx="2646337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7EF9894-10E7-4B4E-8F8E-F66A90D5144A}"/>
              </a:ext>
            </a:extLst>
          </p:cNvPr>
          <p:cNvCxnSpPr>
            <a:cxnSpLocks/>
          </p:cNvCxnSpPr>
          <p:nvPr/>
        </p:nvCxnSpPr>
        <p:spPr>
          <a:xfrm flipV="1">
            <a:off x="8866110" y="1169233"/>
            <a:ext cx="0" cy="26682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970A17C-48C0-4235-80F3-B543A3677948}"/>
              </a:ext>
            </a:extLst>
          </p:cNvPr>
          <p:cNvCxnSpPr/>
          <p:nvPr/>
        </p:nvCxnSpPr>
        <p:spPr>
          <a:xfrm flipV="1">
            <a:off x="8866110" y="1852062"/>
            <a:ext cx="2001759" cy="1985419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DB96CD7-01E0-49D1-AFC8-E3343D2DC6FB}"/>
              </a:ext>
            </a:extLst>
          </p:cNvPr>
          <p:cNvSpPr txBox="1"/>
          <p:nvPr/>
        </p:nvSpPr>
        <p:spPr>
          <a:xfrm>
            <a:off x="9262767" y="3812424"/>
            <a:ext cx="1982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৫ বছর পর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772301-9684-4179-A9B7-C36860B06188}"/>
              </a:ext>
            </a:extLst>
          </p:cNvPr>
          <p:cNvSpPr txBox="1"/>
          <p:nvPr/>
        </p:nvSpPr>
        <p:spPr>
          <a:xfrm>
            <a:off x="554462" y="4333220"/>
            <a:ext cx="77921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একই ভাবে, 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পুত্রের বর্তমান বয়স 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১২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বছর হলে ৫ বছর পর পুত্রের বয়স হবে ১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+৫=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১৭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বছর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0806692-D343-4A51-9024-26270B27D832}"/>
              </a:ext>
            </a:extLst>
          </p:cNvPr>
          <p:cNvSpPr txBox="1"/>
          <p:nvPr/>
        </p:nvSpPr>
        <p:spPr>
          <a:xfrm>
            <a:off x="9639356" y="1872039"/>
            <a:ext cx="763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৮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E69BF7-432A-424B-BFC5-FEAB9A77FF51}"/>
              </a:ext>
            </a:extLst>
          </p:cNvPr>
          <p:cNvSpPr txBox="1"/>
          <p:nvPr/>
        </p:nvSpPr>
        <p:spPr>
          <a:xfrm>
            <a:off x="10068322" y="2159839"/>
            <a:ext cx="533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3195A2-257F-486D-AD31-E4510A683815}"/>
              </a:ext>
            </a:extLst>
          </p:cNvPr>
          <p:cNvSpPr txBox="1"/>
          <p:nvPr/>
        </p:nvSpPr>
        <p:spPr>
          <a:xfrm>
            <a:off x="10351679" y="1872039"/>
            <a:ext cx="6044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F346F1-174B-4502-B2C9-D8FA07D6EDB9}"/>
              </a:ext>
            </a:extLst>
          </p:cNvPr>
          <p:cNvSpPr txBox="1"/>
          <p:nvPr/>
        </p:nvSpPr>
        <p:spPr>
          <a:xfrm>
            <a:off x="10256876" y="1376785"/>
            <a:ext cx="7184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42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4" grpId="0"/>
      <p:bldP spid="16" grpId="0"/>
      <p:bldP spid="17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4857610" y="384167"/>
            <a:ext cx="2009701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725388" y="1709015"/>
            <a:ext cx="99097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পিতা ও পুত্রের বয়সের সমষ্টি ১০০ বছর । পিতার বয়স পুত্রের বয়সের ৩ গুণ।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866066" y="3434448"/>
            <a:ext cx="8172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.    পুত্রের বয়স কত?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866066" y="4227677"/>
            <a:ext cx="4288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.   পিতার বয়স কত?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809F30D-F9EF-450F-9D0B-4D9384398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049" y="177525"/>
            <a:ext cx="2019582" cy="1829055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075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03088-32E0-4292-9E41-BA718A3D77BA}"/>
              </a:ext>
            </a:extLst>
          </p:cNvPr>
          <p:cNvSpPr/>
          <p:nvPr/>
        </p:nvSpPr>
        <p:spPr>
          <a:xfrm>
            <a:off x="839449" y="1470898"/>
            <a:ext cx="10553076" cy="472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4767506" y="313119"/>
            <a:ext cx="1543353" cy="70788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E9CD12CB-13BD-4F2B-A481-81468D5B2E76}"/>
              </a:ext>
            </a:extLst>
          </p:cNvPr>
          <p:cNvSpPr txBox="1"/>
          <p:nvPr/>
        </p:nvSpPr>
        <p:spPr>
          <a:xfrm>
            <a:off x="1199116" y="1470898"/>
            <a:ext cx="87393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মা ও পুত্রের বয়সের সমষ্টি ৬৮  বছর । মায়ের বয়স পুত্রের বয়সের ৩ গুণ।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A40F2C4-66A7-4F85-847A-E270031CD7A4}"/>
              </a:ext>
            </a:extLst>
          </p:cNvPr>
          <p:cNvSpPr txBox="1"/>
          <p:nvPr/>
        </p:nvSpPr>
        <p:spPr>
          <a:xfrm>
            <a:off x="1364009" y="2863893"/>
            <a:ext cx="7049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q"/>
            </a:pP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মা ও পুত্রের প্র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ত্যেকে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 বয়স কত ?  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F3803ED9-22B7-4FC3-B242-3DBF50F446C2}"/>
              </a:ext>
            </a:extLst>
          </p:cNvPr>
          <p:cNvSpPr txBox="1"/>
          <p:nvPr/>
        </p:nvSpPr>
        <p:spPr>
          <a:xfrm>
            <a:off x="1364008" y="4072031"/>
            <a:ext cx="70493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q"/>
            </a:pP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৬ বছর পর মা ও পুত্রের বয়সের সমষ্টি কত হবে ?    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81D3A5CB-06D1-437B-B2AC-9F648A5B8E23}"/>
              </a:ext>
            </a:extLst>
          </p:cNvPr>
          <p:cNvSpPr/>
          <p:nvPr/>
        </p:nvSpPr>
        <p:spPr>
          <a:xfrm>
            <a:off x="3271467" y="451637"/>
            <a:ext cx="614596" cy="519009"/>
          </a:xfrm>
          <a:prstGeom prst="star5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816EA4F3-7C3C-430F-99E5-2A230B9B1404}"/>
              </a:ext>
            </a:extLst>
          </p:cNvPr>
          <p:cNvSpPr/>
          <p:nvPr/>
        </p:nvSpPr>
        <p:spPr>
          <a:xfrm>
            <a:off x="2252433" y="456726"/>
            <a:ext cx="614596" cy="519009"/>
          </a:xfrm>
          <a:prstGeom prst="star5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D4F3D15B-4897-439C-A356-4CE4AC6705AF}"/>
              </a:ext>
            </a:extLst>
          </p:cNvPr>
          <p:cNvSpPr/>
          <p:nvPr/>
        </p:nvSpPr>
        <p:spPr>
          <a:xfrm>
            <a:off x="7903583" y="462343"/>
            <a:ext cx="614596" cy="519009"/>
          </a:xfrm>
          <a:prstGeom prst="star5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2E9317C8-C29D-414C-8A33-1DCC103D6552}"/>
              </a:ext>
            </a:extLst>
          </p:cNvPr>
          <p:cNvSpPr/>
          <p:nvPr/>
        </p:nvSpPr>
        <p:spPr>
          <a:xfrm>
            <a:off x="6860815" y="456726"/>
            <a:ext cx="614596" cy="519009"/>
          </a:xfrm>
          <a:prstGeom prst="star5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2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ame Side Corner Rectangle 3"/>
          <p:cNvSpPr/>
          <p:nvPr/>
        </p:nvSpPr>
        <p:spPr>
          <a:xfrm>
            <a:off x="3144980" y="554181"/>
            <a:ext cx="5237020" cy="1759527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মিলিয়ে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নেই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6" name="Flowchart: Punched Tape 5"/>
          <p:cNvSpPr/>
          <p:nvPr/>
        </p:nvSpPr>
        <p:spPr>
          <a:xfrm>
            <a:off x="471054" y="2920621"/>
            <a:ext cx="11129543" cy="3425588"/>
          </a:xfrm>
          <a:prstGeom prst="flowChartPunched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পুত্রের</a:t>
            </a:r>
            <a:r>
              <a:rPr lang="en-US" sz="5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5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= ৬৮÷৪= ১৭ </a:t>
            </a:r>
            <a:r>
              <a:rPr lang="en-US" sz="5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5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5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5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১৭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× ৩=  ৫১ </a:t>
            </a:r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endParaRPr lang="en-US" sz="5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8200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ame Side Corner Rectangle 3"/>
          <p:cNvSpPr/>
          <p:nvPr/>
        </p:nvSpPr>
        <p:spPr>
          <a:xfrm>
            <a:off x="3034144" y="152399"/>
            <a:ext cx="5237020" cy="1759527"/>
          </a:xfrm>
          <a:prstGeom prst="snip2Same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  <p:sp>
        <p:nvSpPr>
          <p:cNvPr id="3" name="Flowchart: Alternate Process 2"/>
          <p:cNvSpPr/>
          <p:nvPr/>
        </p:nvSpPr>
        <p:spPr>
          <a:xfrm>
            <a:off x="1228298" y="3289110"/>
            <a:ext cx="9253182" cy="203351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পুত্রের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৬০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বছর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পুত্রের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প্রত্যেকের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56139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429" y="2710785"/>
            <a:ext cx="5181672" cy="29114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83612" y="450377"/>
            <a:ext cx="5131558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7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85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70400" y="304801"/>
            <a:ext cx="254000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6400" y="2667001"/>
            <a:ext cx="51846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dirty="0"/>
              <a:t>লায়লা নূর</a:t>
            </a:r>
            <a:endParaRPr lang="en-US" dirty="0"/>
          </a:p>
          <a:p>
            <a:r>
              <a:rPr lang="bn-IN" dirty="0"/>
              <a:t>সহকারী শিক্ষক</a:t>
            </a:r>
            <a:endParaRPr lang="en-US" dirty="0"/>
          </a:p>
          <a:p>
            <a:r>
              <a:rPr lang="bn-IN" dirty="0"/>
              <a:t>শ্রী শ্রী রাধাকৃষ্ণ মনিপুরী রেজিঃ বেঃ প্রাঃ বি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1200" y="1447800"/>
            <a:ext cx="3048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70125" y="1447800"/>
            <a:ext cx="30480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725057" y="3694774"/>
            <a:ext cx="3733006" cy="1059"/>
          </a:xfrm>
          <a:prstGeom prst="line">
            <a:avLst/>
          </a:prstGeom>
          <a:ln w="57150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045958" y="2590800"/>
            <a:ext cx="58412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শ্রেণি-পঞ্চম</a:t>
            </a:r>
            <a:r>
              <a:rPr lang="bn-IN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bn-IN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বিষয়-প্রাথমিক </a:t>
            </a:r>
            <a:r>
              <a:rPr lang="en-US" sz="360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bn-IN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bn-IN" sz="28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অধ্যায়-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bn-IN" sz="2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শিরোনাম-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চার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প্রক্রিয়া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সম্পর্কীত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সমস্যাবলী</a:t>
            </a:r>
            <a:endParaRPr lang="bn-IN" sz="28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সময়ঃ ৪০ মিনিট।</a:t>
            </a:r>
            <a:endParaRPr lang="bn-IN" sz="14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09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FA6E52-B4B8-4ACD-9038-3DD50D042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39" y="767884"/>
            <a:ext cx="3805751" cy="31924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19E44C-A21A-4FB0-B451-F19D22F38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00" y="1713556"/>
            <a:ext cx="1589192" cy="111480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D1FC5B-8469-46F4-9A75-D21369AD8DDA}"/>
              </a:ext>
            </a:extLst>
          </p:cNvPr>
          <p:cNvSpPr txBox="1"/>
          <p:nvPr/>
        </p:nvSpPr>
        <p:spPr>
          <a:xfrm>
            <a:off x="4400493" y="278773"/>
            <a:ext cx="3249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পূর্ব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যাচাই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1C7B32-FFBA-45C7-949A-4F609939C765}"/>
              </a:ext>
            </a:extLst>
          </p:cNvPr>
          <p:cNvSpPr txBox="1"/>
          <p:nvPr/>
        </p:nvSpPr>
        <p:spPr>
          <a:xfrm>
            <a:off x="1266134" y="4836484"/>
            <a:ext cx="84101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একটি তরমু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জের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৪টি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আমের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দামের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21FA7A-C1F5-47A0-8F72-33D963A7244D}"/>
              </a:ext>
            </a:extLst>
          </p:cNvPr>
          <p:cNvSpPr txBox="1"/>
          <p:nvPr/>
        </p:nvSpPr>
        <p:spPr>
          <a:xfrm>
            <a:off x="702388" y="5758961"/>
            <a:ext cx="10787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তরমুজের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দাম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৩০০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ট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ি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ক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ত?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0D59C3-B208-4EB2-938D-3B5872C1DA05}"/>
              </a:ext>
            </a:extLst>
          </p:cNvPr>
          <p:cNvSpPr txBox="1"/>
          <p:nvPr/>
        </p:nvSpPr>
        <p:spPr>
          <a:xfrm>
            <a:off x="1223277" y="3853320"/>
            <a:ext cx="20975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৩০০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E607C1-B59C-465D-8462-2FE9F9032476}"/>
              </a:ext>
            </a:extLst>
          </p:cNvPr>
          <p:cNvSpPr txBox="1"/>
          <p:nvPr/>
        </p:nvSpPr>
        <p:spPr>
          <a:xfrm>
            <a:off x="5329774" y="3581513"/>
            <a:ext cx="19418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৩০০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AD504D-CF27-47C8-8DA4-D30A327DA725}"/>
              </a:ext>
            </a:extLst>
          </p:cNvPr>
          <p:cNvSpPr txBox="1"/>
          <p:nvPr/>
        </p:nvSpPr>
        <p:spPr>
          <a:xfrm>
            <a:off x="8402177" y="2898492"/>
            <a:ext cx="17568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৭৫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2E4E36-BD54-4AAF-9AB0-BF692DDC7CDA}"/>
              </a:ext>
            </a:extLst>
          </p:cNvPr>
          <p:cNvSpPr txBox="1"/>
          <p:nvPr/>
        </p:nvSpPr>
        <p:spPr>
          <a:xfrm>
            <a:off x="4541872" y="4285927"/>
            <a:ext cx="235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৩০০÷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৪=৭৫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618BDBC-B81E-4461-9E55-0D4EAAF1F6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208" y="1079354"/>
            <a:ext cx="2019582" cy="1829055"/>
          </a:xfrm>
          <a:prstGeom prst="ellipse">
            <a:avLst/>
          </a:prstGeom>
          <a:ln w="12700" cap="rnd">
            <a:solidFill>
              <a:schemeClr val="tx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293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2" grpId="1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60" y="3479311"/>
            <a:ext cx="10307782" cy="32024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89937" y="1821605"/>
            <a:ext cx="4627418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পেলে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89937" y="1806216"/>
            <a:ext cx="4627418" cy="156966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+,-,×,÷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2860" y="1806216"/>
            <a:ext cx="10598727" cy="156966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এগুলোকে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একত্রে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2861" y="1806216"/>
            <a:ext cx="10598727" cy="156966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NikoshBAN" panose="02000000000000000000" pitchFamily="2" charset="0"/>
                <a:cs typeface="NikoshBAN" panose="02000000000000000000" pitchFamily="2" charset="0"/>
              </a:rPr>
              <a:t>চার </a:t>
            </a:r>
            <a:r>
              <a:rPr lang="en-US" sz="96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প্রক্রিয়া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4682" y="113445"/>
            <a:ext cx="419792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ঘোষনা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9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86000" y="228600"/>
            <a:ext cx="7391400" cy="21336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9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endParaRPr lang="en-US" sz="9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2391" y="2796717"/>
            <a:ext cx="10418618" cy="110799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চার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প্রক্রিয়া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সম্পর্কীত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সমস্যার</a:t>
            </a:r>
            <a:r>
              <a:rPr lang="en-US" sz="6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6753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5908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24001" y="457201"/>
          <a:ext cx="14287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518" imgH="126835" progId="Equation.3">
                  <p:embed/>
                </p:oleObj>
              </mc:Choice>
              <mc:Fallback>
                <p:oleObj name="Equation" r:id="rId2" imgW="139518" imgH="126835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457201"/>
                        <a:ext cx="142875" cy="12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079952" y="317828"/>
            <a:ext cx="4019660" cy="2062301"/>
            <a:chOff x="3362775" y="721240"/>
            <a:chExt cx="4019660" cy="2062301"/>
          </a:xfrm>
        </p:grpSpPr>
        <p:sp>
          <p:nvSpPr>
            <p:cNvPr id="7" name="Down Arrow Callout 6"/>
            <p:cNvSpPr/>
            <p:nvPr/>
          </p:nvSpPr>
          <p:spPr>
            <a:xfrm>
              <a:off x="3362775" y="820270"/>
              <a:ext cx="4019660" cy="1963271"/>
            </a:xfrm>
            <a:prstGeom prst="downArrowCallout">
              <a:avLst>
                <a:gd name="adj1" fmla="val 25000"/>
                <a:gd name="adj2" fmla="val 32194"/>
                <a:gd name="adj3" fmla="val 25000"/>
                <a:gd name="adj4" fmla="val 5922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551891" y="721240"/>
              <a:ext cx="3830543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bn-BD" sz="96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শিখনফল</a:t>
              </a:r>
              <a:endParaRPr lang="en-US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81128" y="2572425"/>
            <a:ext cx="3898824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4673" y="3506371"/>
            <a:ext cx="11790218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১4.৪.১ যোগ/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বিয়োগ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গুণ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সংক্রান্ত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স্তরবিশিষ্ট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১৪.৪.২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যোগ,বিয়োগ,গুণ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অনূর্ধ্ব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তিনস্তরবিশিষ্ট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1327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EDE7B7-2A65-46CE-9DEC-7E126D3D0B8B}"/>
              </a:ext>
            </a:extLst>
          </p:cNvPr>
          <p:cNvSpPr txBox="1"/>
          <p:nvPr/>
        </p:nvSpPr>
        <p:spPr>
          <a:xfrm>
            <a:off x="3010870" y="233407"/>
            <a:ext cx="5259673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5400" dirty="0">
                <a:latin typeface="NikoshBAN" panose="02000000000000000000" pitchFamily="2" charset="0"/>
                <a:cs typeface="NikoshBAN" panose="02000000000000000000" pitchFamily="2" charset="0"/>
              </a:rPr>
              <a:t>আজকের সমস্যা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FCCBF7-1EB4-44BD-A6E5-190F691D2834}"/>
              </a:ext>
            </a:extLst>
          </p:cNvPr>
          <p:cNvSpPr txBox="1"/>
          <p:nvPr/>
        </p:nvSpPr>
        <p:spPr>
          <a:xfrm>
            <a:off x="1433017" y="2645482"/>
            <a:ext cx="94973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বয়সের সমষ্টি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৬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০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ছর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া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ে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প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্</a:t>
            </a:r>
            <a:r>
              <a:rPr lang="as-IN" sz="4000" dirty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ত্যেকের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77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30581" y="2493817"/>
            <a:ext cx="2064328" cy="429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94909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859445" y="2493815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923565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10691" y="1739906"/>
            <a:ext cx="18288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83000" y="1632668"/>
            <a:ext cx="1828800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97929" y="1941073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744437" y="1941074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flipH="1">
            <a:off x="9918003" y="1941072"/>
            <a:ext cx="152396" cy="5527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-Right Arrow 21"/>
          <p:cNvSpPr/>
          <p:nvPr/>
        </p:nvSpPr>
        <p:spPr>
          <a:xfrm>
            <a:off x="1869129" y="2272144"/>
            <a:ext cx="1814944" cy="221671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3902335" y="2268215"/>
            <a:ext cx="5990131" cy="204577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983183" y="440458"/>
            <a:ext cx="428798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চিত্রে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পেলাম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71458" y="3713732"/>
            <a:ext cx="4518211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9E57FF-965A-42A9-B74B-341C41F12954}"/>
              </a:ext>
            </a:extLst>
          </p:cNvPr>
          <p:cNvSpPr txBox="1"/>
          <p:nvPr/>
        </p:nvSpPr>
        <p:spPr>
          <a:xfrm>
            <a:off x="3185497" y="409679"/>
            <a:ext cx="534747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৬০ ব</a:t>
            </a:r>
            <a:r>
              <a:rPr lang="as-IN" sz="3600" dirty="0">
                <a:latin typeface="NikoshBAN" panose="02000000000000000000" pitchFamily="2" charset="0"/>
                <a:cs typeface="NikoshBAN" panose="02000000000000000000" pitchFamily="2" charset="0"/>
              </a:rPr>
              <a:t>ছ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0CDD34-0967-46F7-92FD-9C6A16756FDA}"/>
              </a:ext>
            </a:extLst>
          </p:cNvPr>
          <p:cNvSpPr txBox="1"/>
          <p:nvPr/>
        </p:nvSpPr>
        <p:spPr>
          <a:xfrm>
            <a:off x="3411447" y="5216281"/>
            <a:ext cx="482189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৪ </a:t>
            </a:r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গুণ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= ৬০ বছর 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13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4" grpId="0" animBg="1"/>
      <p:bldP spid="26" grpId="0" animBg="1"/>
      <p:bldP spid="27" grpId="0" animBg="1"/>
      <p:bldP spid="20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2717" y="2493817"/>
            <a:ext cx="2064328" cy="429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77045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55229" y="2493815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05701" y="2493817"/>
            <a:ext cx="2064328" cy="42949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68737" y="1687367"/>
            <a:ext cx="1828800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মাতার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80065" y="1941073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26573" y="1941074"/>
            <a:ext cx="110836" cy="55274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4589" y="1941073"/>
            <a:ext cx="110836" cy="55274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-Right Arrow 12"/>
          <p:cNvSpPr/>
          <p:nvPr/>
        </p:nvSpPr>
        <p:spPr>
          <a:xfrm>
            <a:off x="2251265" y="2272144"/>
            <a:ext cx="1814944" cy="221671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4204757" y="2272144"/>
            <a:ext cx="6153480" cy="221669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65531" y="1739906"/>
            <a:ext cx="1828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87783" y="544086"/>
            <a:ext cx="7107382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মাতা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01639" y="4288262"/>
            <a:ext cx="6553197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=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কন্যার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৪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গুন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551" y="0"/>
            <a:ext cx="754380" cy="76070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3" y="0"/>
            <a:ext cx="1544908" cy="81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9730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591</Words>
  <Application>Microsoft Office PowerPoint</Application>
  <PresentationFormat>Widescreen</PresentationFormat>
  <Paragraphs>95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AHSAN HABIB</dc:creator>
  <cp:lastModifiedBy>Fayjunnahar Jabin Kanak</cp:lastModifiedBy>
  <cp:revision>71</cp:revision>
  <dcterms:created xsi:type="dcterms:W3CDTF">2019-10-31T12:47:31Z</dcterms:created>
  <dcterms:modified xsi:type="dcterms:W3CDTF">2026-05-17T16:09:43Z</dcterms:modified>
</cp:coreProperties>
</file>