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57" r:id="rId2"/>
    <p:sldId id="274" r:id="rId3"/>
    <p:sldId id="275" r:id="rId4"/>
    <p:sldId id="277" r:id="rId5"/>
    <p:sldId id="259" r:id="rId6"/>
    <p:sldId id="262" r:id="rId7"/>
    <p:sldId id="261" r:id="rId8"/>
    <p:sldId id="278" r:id="rId9"/>
    <p:sldId id="279" r:id="rId10"/>
    <p:sldId id="280" r:id="rId11"/>
    <p:sldId id="281" r:id="rId12"/>
    <p:sldId id="282" r:id="rId13"/>
    <p:sldId id="283" r:id="rId14"/>
    <p:sldId id="285" r:id="rId15"/>
    <p:sldId id="286" r:id="rId16"/>
    <p:sldId id="287" r:id="rId17"/>
    <p:sldId id="288" r:id="rId18"/>
    <p:sldId id="290" r:id="rId19"/>
    <p:sldId id="291" r:id="rId20"/>
    <p:sldId id="293" r:id="rId21"/>
    <p:sldId id="294" r:id="rId22"/>
    <p:sldId id="295" r:id="rId23"/>
    <p:sldId id="296" r:id="rId24"/>
    <p:sldId id="284" r:id="rId25"/>
    <p:sldId id="297" r:id="rId26"/>
    <p:sldId id="298" r:id="rId27"/>
    <p:sldId id="301" r:id="rId28"/>
    <p:sldId id="302" r:id="rId29"/>
    <p:sldId id="303" r:id="rId30"/>
    <p:sldId id="308" r:id="rId31"/>
    <p:sldId id="299" r:id="rId32"/>
    <p:sldId id="306" r:id="rId33"/>
    <p:sldId id="305" r:id="rId34"/>
    <p:sldId id="307" r:id="rId35"/>
    <p:sldId id="304" r:id="rId36"/>
    <p:sldId id="27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304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D3C80-61FB-4CAF-BD77-1952289747F7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EF7AE-A30E-4EC7-9B6A-87A58B6652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9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EF7AE-A30E-4EC7-9B6A-87A58B6652B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EF7AE-A30E-4EC7-9B6A-87A58B6652B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59-1D3D-451D-BC21-428396EB9FBF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62FB-AE5A-4C38-9143-8A896970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8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59-1D3D-451D-BC21-428396EB9FBF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62FB-AE5A-4C38-9143-8A896970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2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59-1D3D-451D-BC21-428396EB9FBF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62FB-AE5A-4C38-9143-8A896970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7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59-1D3D-451D-BC21-428396EB9FBF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62FB-AE5A-4C38-9143-8A896970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2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59-1D3D-451D-BC21-428396EB9FBF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62FB-AE5A-4C38-9143-8A896970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4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59-1D3D-451D-BC21-428396EB9FBF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62FB-AE5A-4C38-9143-8A896970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3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59-1D3D-451D-BC21-428396EB9FBF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62FB-AE5A-4C38-9143-8A896970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59-1D3D-451D-BC21-428396EB9FBF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62FB-AE5A-4C38-9143-8A896970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2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59-1D3D-451D-BC21-428396EB9FBF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62FB-AE5A-4C38-9143-8A896970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4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59-1D3D-451D-BC21-428396EB9FBF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62FB-AE5A-4C38-9143-8A896970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7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E59-1D3D-451D-BC21-428396EB9FBF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62FB-AE5A-4C38-9143-8A896970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9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39E59-1D3D-451D-BC21-428396EB9FBF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62FB-AE5A-4C38-9143-8A896970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9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400" y="754158"/>
            <a:ext cx="6541729" cy="546100"/>
          </a:xfrm>
          <a:solidFill>
            <a:schemeClr val="accent6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home-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5925" y="1525753"/>
            <a:ext cx="578092" cy="542431"/>
          </a:xfrm>
        </p:spPr>
      </p:pic>
      <p:pic>
        <p:nvPicPr>
          <p:cNvPr id="6" name="Content Placeholder 3" descr="home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6184" y="2593564"/>
            <a:ext cx="578092" cy="542431"/>
          </a:xfrm>
          <a:prstGeom prst="rect">
            <a:avLst/>
          </a:prstGeom>
        </p:spPr>
      </p:pic>
      <p:pic>
        <p:nvPicPr>
          <p:cNvPr id="7" name="Content Placeholder 3" descr="home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5925" y="3866349"/>
            <a:ext cx="578092" cy="542431"/>
          </a:xfrm>
          <a:prstGeom prst="rect">
            <a:avLst/>
          </a:prstGeom>
        </p:spPr>
      </p:pic>
      <p:pic>
        <p:nvPicPr>
          <p:cNvPr id="8" name="Content Placeholder 3" descr="home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713025" y="1752415"/>
            <a:ext cx="730492" cy="685430"/>
          </a:xfrm>
          <a:prstGeom prst="rect">
            <a:avLst/>
          </a:prstGeom>
        </p:spPr>
      </p:pic>
      <p:pic>
        <p:nvPicPr>
          <p:cNvPr id="9" name="Content Placeholder 3" descr="home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637748" y="3110595"/>
            <a:ext cx="730492" cy="685430"/>
          </a:xfrm>
          <a:prstGeom prst="rect">
            <a:avLst/>
          </a:prstGeom>
        </p:spPr>
      </p:pic>
      <p:pic>
        <p:nvPicPr>
          <p:cNvPr id="10" name="Content Placeholder 3" descr="home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2057400" y="5325332"/>
            <a:ext cx="730492" cy="685430"/>
          </a:xfrm>
          <a:prstGeom prst="rect">
            <a:avLst/>
          </a:prstGeom>
        </p:spPr>
      </p:pic>
      <p:pic>
        <p:nvPicPr>
          <p:cNvPr id="12" name="Content Placeholder 3" descr="home-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28445">
            <a:off x="7133944" y="5078523"/>
            <a:ext cx="675541" cy="633868"/>
          </a:xfrm>
          <a:prstGeom prst="rect">
            <a:avLst/>
          </a:prstGeom>
        </p:spPr>
      </p:pic>
      <p:pic>
        <p:nvPicPr>
          <p:cNvPr id="13" name="Content Placeholder 3" descr="home-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28445">
            <a:off x="5455067" y="5482534"/>
            <a:ext cx="709242" cy="665491"/>
          </a:xfrm>
          <a:prstGeom prst="rect">
            <a:avLst/>
          </a:prstGeom>
        </p:spPr>
      </p:pic>
      <p:pic>
        <p:nvPicPr>
          <p:cNvPr id="14" name="Content Placeholder 3" descr="home-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28445">
            <a:off x="3971342" y="5598693"/>
            <a:ext cx="648115" cy="608134"/>
          </a:xfrm>
          <a:prstGeom prst="rect">
            <a:avLst/>
          </a:prstGeom>
        </p:spPr>
      </p:pic>
      <p:pic>
        <p:nvPicPr>
          <p:cNvPr id="15" name="Content Placeholder 3" descr="home-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28445">
            <a:off x="954619" y="4326425"/>
            <a:ext cx="682013" cy="6399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" t="1703" r="9039" b="3810"/>
          <a:stretch/>
        </p:blipFill>
        <p:spPr>
          <a:xfrm>
            <a:off x="2683619" y="1525753"/>
            <a:ext cx="3838941" cy="347787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grpSp>
          <p:nvGrpSpPr>
            <p:cNvPr id="16" name="Group 15"/>
            <p:cNvGrpSpPr/>
            <p:nvPr/>
          </p:nvGrpSpPr>
          <p:grpSpPr>
            <a:xfrm>
              <a:off x="-660377" y="-210296"/>
              <a:ext cx="9956777" cy="7677896"/>
              <a:chOff x="-660377" y="-210296"/>
              <a:chExt cx="9956777" cy="7677896"/>
            </a:xfrm>
          </p:grpSpPr>
          <p:sp>
            <p:nvSpPr>
              <p:cNvPr id="18" name="Minus 17"/>
              <p:cNvSpPr/>
              <p:nvPr/>
            </p:nvSpPr>
            <p:spPr>
              <a:xfrm rot="5400000">
                <a:off x="-2998653" y="3395500"/>
                <a:ext cx="6477000" cy="762000"/>
              </a:xfrm>
              <a:prstGeom prst="mathMinus">
                <a:avLst/>
              </a:prstGeom>
              <a:solidFill>
                <a:schemeClr val="accent6">
                  <a:lumMod val="75000"/>
                </a:schemeClr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986842">
                <a:off x="184675" y="5975749"/>
                <a:ext cx="906146" cy="956191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p:spPr>
          </p:pic>
          <p:sp>
            <p:nvSpPr>
              <p:cNvPr id="20" name="Minus 19"/>
              <p:cNvSpPr/>
              <p:nvPr/>
            </p:nvSpPr>
            <p:spPr>
              <a:xfrm rot="5400000">
                <a:off x="5143500" y="3314700"/>
                <a:ext cx="7543800" cy="762000"/>
              </a:xfrm>
              <a:prstGeom prst="mathMinus">
                <a:avLst/>
              </a:prstGeom>
              <a:solidFill>
                <a:schemeClr val="accent6">
                  <a:lumMod val="75000"/>
                </a:schemeClr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204017" y="6000950"/>
                <a:ext cx="876483" cy="896224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p:spPr>
          </p:pic>
          <p:sp>
            <p:nvSpPr>
              <p:cNvPr id="22" name="Minus 21"/>
              <p:cNvSpPr/>
              <p:nvPr/>
            </p:nvSpPr>
            <p:spPr>
              <a:xfrm>
                <a:off x="0" y="6283584"/>
                <a:ext cx="9296400" cy="762000"/>
              </a:xfrm>
              <a:prstGeom prst="mathMinus">
                <a:avLst/>
              </a:prstGeom>
              <a:solidFill>
                <a:schemeClr val="accent6">
                  <a:lumMod val="75000"/>
                </a:schemeClr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Minus 22"/>
              <p:cNvSpPr/>
              <p:nvPr/>
            </p:nvSpPr>
            <p:spPr>
              <a:xfrm>
                <a:off x="-660377" y="-210296"/>
                <a:ext cx="9544904" cy="762000"/>
              </a:xfrm>
              <a:prstGeom prst="mathMinus">
                <a:avLst/>
              </a:prstGeom>
              <a:solidFill>
                <a:schemeClr val="accent6">
                  <a:lumMod val="75000"/>
                </a:schemeClr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935510" y="65491"/>
                <a:ext cx="951007" cy="97242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11187">
                <a:off x="-27733" y="453513"/>
                <a:ext cx="1068974" cy="814658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p:spPr>
          </p:pic>
        </p:grpSp>
        <p:pic>
          <p:nvPicPr>
            <p:cNvPr id="26" name="Picture 25" descr="imagesCA0CKWKX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14971" y="5289388"/>
              <a:ext cx="1000430" cy="994196"/>
            </a:xfrm>
            <a:prstGeom prst="rect">
              <a:avLst/>
            </a:prstGeom>
          </p:spPr>
        </p:pic>
        <p:pic>
          <p:nvPicPr>
            <p:cNvPr id="27" name="Picture 26" descr="imagesCA0CKWKX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2785" y="5503852"/>
              <a:ext cx="1000430" cy="994196"/>
            </a:xfrm>
            <a:prstGeom prst="rect">
              <a:avLst/>
            </a:prstGeom>
          </p:spPr>
        </p:pic>
        <p:pic>
          <p:nvPicPr>
            <p:cNvPr id="28" name="Picture 27" descr="imagesCA0CKWKX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3400" y="70282"/>
              <a:ext cx="705630" cy="701232"/>
            </a:xfrm>
            <a:prstGeom prst="rect">
              <a:avLst/>
            </a:prstGeom>
          </p:spPr>
        </p:pic>
        <p:pic>
          <p:nvPicPr>
            <p:cNvPr id="29" name="Picture 28" descr="imagesCA0CKWKX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07781" y="363744"/>
              <a:ext cx="1000430" cy="7792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9600"/>
            <a:ext cx="51816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hoshBan"/>
              </a:rPr>
              <a:t>অভাবজনিত</a:t>
            </a:r>
            <a:r>
              <a:rPr lang="en-US" sz="4400" dirty="0">
                <a:latin typeface="NikhoshBan"/>
              </a:rPr>
              <a:t> </a:t>
            </a:r>
            <a:r>
              <a:rPr lang="en-US" sz="4400" dirty="0" err="1">
                <a:latin typeface="NikhoshBan"/>
              </a:rPr>
              <a:t>রোগ</a:t>
            </a:r>
            <a:endParaRPr lang="en-US" sz="4400" dirty="0">
              <a:latin typeface="NikhoshBan"/>
            </a:endParaRPr>
          </a:p>
        </p:txBody>
      </p:sp>
      <p:pic>
        <p:nvPicPr>
          <p:cNvPr id="3" name="Content Placeholder 3" descr="Types-Of-Night-Blindn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524000"/>
            <a:ext cx="4596128" cy="358140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514600" y="5325070"/>
            <a:ext cx="38862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রাতকানা</a:t>
            </a:r>
            <a:r>
              <a:rPr lang="bn-BD" sz="5400" dirty="0"/>
              <a:t> </a:t>
            </a:r>
            <a:endParaRPr lang="en-US" sz="5400" dirty="0"/>
          </a:p>
        </p:txBody>
      </p:sp>
      <p:grpSp>
        <p:nvGrpSpPr>
          <p:cNvPr id="5" name="Group 4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sp>
          <p:nvSpPr>
            <p:cNvPr id="6" name="Minus 5"/>
            <p:cNvSpPr/>
            <p:nvPr/>
          </p:nvSpPr>
          <p:spPr>
            <a:xfrm rot="5400000">
              <a:off x="-2998653" y="3395500"/>
              <a:ext cx="64770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6842">
              <a:off x="184675" y="5975749"/>
              <a:ext cx="906146" cy="956191"/>
            </a:xfrm>
            <a:prstGeom prst="rect">
              <a:avLst/>
            </a:prstGeom>
          </p:spPr>
        </p:pic>
        <p:sp>
          <p:nvSpPr>
            <p:cNvPr id="8" name="Minus 7"/>
            <p:cNvSpPr/>
            <p:nvPr/>
          </p:nvSpPr>
          <p:spPr>
            <a:xfrm rot="5400000">
              <a:off x="5143500" y="3314700"/>
              <a:ext cx="75438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4017" y="6000950"/>
              <a:ext cx="876483" cy="896224"/>
            </a:xfrm>
            <a:prstGeom prst="rect">
              <a:avLst/>
            </a:prstGeom>
          </p:spPr>
        </p:pic>
        <p:sp>
          <p:nvSpPr>
            <p:cNvPr id="10" name="Minus 9"/>
            <p:cNvSpPr/>
            <p:nvPr/>
          </p:nvSpPr>
          <p:spPr>
            <a:xfrm>
              <a:off x="0" y="6283584"/>
              <a:ext cx="92964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Minus 10"/>
            <p:cNvSpPr/>
            <p:nvPr/>
          </p:nvSpPr>
          <p:spPr>
            <a:xfrm>
              <a:off x="-660377" y="-210296"/>
              <a:ext cx="9544904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35510" y="65491"/>
              <a:ext cx="951007" cy="97242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11187">
              <a:off x="-27733" y="453513"/>
              <a:ext cx="1068974" cy="8146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09600"/>
            <a:ext cx="5181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hoshBan"/>
              </a:rPr>
              <a:t>ভিটামিন</a:t>
            </a:r>
            <a:r>
              <a:rPr lang="en-US" sz="3600" dirty="0">
                <a:latin typeface="NikhoshBan"/>
              </a:rPr>
              <a:t> ‘</a:t>
            </a:r>
            <a:r>
              <a:rPr lang="en-US" sz="3600" dirty="0" err="1">
                <a:latin typeface="NikhoshBan"/>
              </a:rPr>
              <a:t>বি</a:t>
            </a:r>
            <a:r>
              <a:rPr lang="en-US" sz="3600" dirty="0">
                <a:latin typeface="NikhoshBan"/>
              </a:rPr>
              <a:t>’ </a:t>
            </a:r>
            <a:r>
              <a:rPr lang="en-US" sz="3600" dirty="0" err="1">
                <a:latin typeface="NikhoshBan"/>
              </a:rPr>
              <a:t>কমপ্লেক্স</a:t>
            </a:r>
            <a:endParaRPr lang="en-US" sz="3600" dirty="0">
              <a:latin typeface="NikhoshBan"/>
            </a:endParaRPr>
          </a:p>
        </p:txBody>
      </p:sp>
      <p:pic>
        <p:nvPicPr>
          <p:cNvPr id="2050" name="Picture 2" descr="C:\Users\intel\Desktop\Picture\GrainStrip1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2118513" cy="1348144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051" name="Picture 3" descr="C:\Users\intel\Desktop\Picture\dairy-industry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600200"/>
            <a:ext cx="2139910" cy="134814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052" name="Picture 4" descr="C:\Users\intel\Desktop\Picture\734828c4fdc62b75662c014d95bc243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799" y="1524000"/>
            <a:ext cx="2022217" cy="1348144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Picture 6" descr="3082081989_28745c2e67_z.jpg"/>
          <p:cNvPicPr>
            <a:picLocks noChangeAspect="1"/>
          </p:cNvPicPr>
          <p:nvPr/>
        </p:nvPicPr>
        <p:blipFill>
          <a:blip r:embed="rId5" cstate="print"/>
          <a:srcRect l="40749" t="27480" r="18503" b="20610"/>
          <a:stretch>
            <a:fillRect/>
          </a:stretch>
        </p:blipFill>
        <p:spPr>
          <a:xfrm>
            <a:off x="762000" y="3918162"/>
            <a:ext cx="1886268" cy="1644438"/>
          </a:xfrm>
          <a:prstGeom prst="ellipse">
            <a:avLst/>
          </a:prstGeom>
          <a:ln w="762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fish-amblypharyngodon-mola.jpg"/>
          <p:cNvPicPr>
            <a:picLocks noChangeAspect="1"/>
          </p:cNvPicPr>
          <p:nvPr/>
        </p:nvPicPr>
        <p:blipFill>
          <a:blip r:embed="rId6" cstate="print"/>
          <a:srcRect r="13095" b="26640"/>
          <a:stretch>
            <a:fillRect/>
          </a:stretch>
        </p:blipFill>
        <p:spPr>
          <a:xfrm>
            <a:off x="3581400" y="4226169"/>
            <a:ext cx="2182706" cy="898761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053" name="Picture 5" descr="C:\Users\intel\Desktop\Picture\15172015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599" y="3872507"/>
            <a:ext cx="2086413" cy="1390942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14400" y="3195935"/>
            <a:ext cx="13559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শস্যদানা</a:t>
            </a:r>
            <a:r>
              <a:rPr lang="bn-BD" sz="2400" dirty="0"/>
              <a:t>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3124200"/>
            <a:ext cx="182710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দুগ্ধজাত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BD" sz="2400" dirty="0"/>
              <a:t>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21230" y="3093391"/>
            <a:ext cx="13559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মটরশুটি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58630" y="5715000"/>
            <a:ext cx="13559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কলিজা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37000" y="5638800"/>
            <a:ext cx="13559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মাছ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721230" y="5481935"/>
            <a:ext cx="13559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sp>
          <p:nvSpPr>
            <p:cNvPr id="17" name="Minus 16"/>
            <p:cNvSpPr/>
            <p:nvPr/>
          </p:nvSpPr>
          <p:spPr>
            <a:xfrm rot="5400000">
              <a:off x="-2998653" y="3395500"/>
              <a:ext cx="64770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6842">
              <a:off x="184675" y="5975749"/>
              <a:ext cx="906146" cy="956191"/>
            </a:xfrm>
            <a:prstGeom prst="rect">
              <a:avLst/>
            </a:prstGeom>
          </p:spPr>
        </p:pic>
        <p:sp>
          <p:nvSpPr>
            <p:cNvPr id="19" name="Minus 18"/>
            <p:cNvSpPr/>
            <p:nvPr/>
          </p:nvSpPr>
          <p:spPr>
            <a:xfrm rot="5400000">
              <a:off x="5143500" y="3314700"/>
              <a:ext cx="75438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4017" y="6000950"/>
              <a:ext cx="876483" cy="896224"/>
            </a:xfrm>
            <a:prstGeom prst="rect">
              <a:avLst/>
            </a:prstGeom>
          </p:spPr>
        </p:pic>
        <p:sp>
          <p:nvSpPr>
            <p:cNvPr id="21" name="Minus 20"/>
            <p:cNvSpPr/>
            <p:nvPr/>
          </p:nvSpPr>
          <p:spPr>
            <a:xfrm>
              <a:off x="0" y="6283584"/>
              <a:ext cx="92964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Minus 21"/>
            <p:cNvSpPr/>
            <p:nvPr/>
          </p:nvSpPr>
          <p:spPr>
            <a:xfrm>
              <a:off x="-660377" y="-210296"/>
              <a:ext cx="9544904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35510" y="65491"/>
              <a:ext cx="951007" cy="97242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11187">
              <a:off x="-27733" y="453513"/>
              <a:ext cx="1068974" cy="8146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340386"/>
            <a:ext cx="67818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hoshBan"/>
              </a:rPr>
              <a:t>দেহে</a:t>
            </a:r>
            <a:r>
              <a:rPr lang="en-US" sz="3200" dirty="0">
                <a:latin typeface="NikhoshBan"/>
              </a:rPr>
              <a:t> </a:t>
            </a:r>
            <a:r>
              <a:rPr lang="en-US" sz="3200" dirty="0" err="1">
                <a:latin typeface="NikhoshBan"/>
              </a:rPr>
              <a:t>শক্তি</a:t>
            </a:r>
            <a:r>
              <a:rPr lang="en-US" sz="3200" dirty="0">
                <a:latin typeface="NikhoshBan"/>
              </a:rPr>
              <a:t> </a:t>
            </a:r>
            <a:r>
              <a:rPr lang="en-US" sz="3200" dirty="0" err="1">
                <a:latin typeface="NikhoshBan"/>
              </a:rPr>
              <a:t>উৎপাদনে</a:t>
            </a:r>
            <a:r>
              <a:rPr lang="en-US" sz="3200" dirty="0">
                <a:latin typeface="NikhoshBan"/>
              </a:rPr>
              <a:t> </a:t>
            </a:r>
            <a:r>
              <a:rPr lang="en-US" sz="3200" dirty="0" err="1">
                <a:latin typeface="NikhoshBan"/>
              </a:rPr>
              <a:t>সহায়তা</a:t>
            </a:r>
            <a:r>
              <a:rPr lang="en-US" sz="3200" dirty="0">
                <a:latin typeface="NikhoshBan"/>
              </a:rPr>
              <a:t> </a:t>
            </a:r>
            <a:r>
              <a:rPr lang="en-US" sz="3200" dirty="0" err="1">
                <a:latin typeface="NikhoshBan"/>
              </a:rPr>
              <a:t>করে</a:t>
            </a:r>
            <a:r>
              <a:rPr lang="en-US" sz="3200" dirty="0">
                <a:latin typeface="NikhoshBan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066800"/>
            <a:ext cx="7086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hoshBan"/>
              </a:rPr>
              <a:t>ভিটামিন</a:t>
            </a:r>
            <a:r>
              <a:rPr lang="en-US" sz="3600" dirty="0">
                <a:latin typeface="NikhoshBan"/>
              </a:rPr>
              <a:t> ‘‘</a:t>
            </a:r>
            <a:r>
              <a:rPr lang="en-US" sz="3600" dirty="0" err="1">
                <a:latin typeface="NikhoshBan"/>
              </a:rPr>
              <a:t>বি</a:t>
            </a:r>
            <a:r>
              <a:rPr lang="en-US" sz="3600" dirty="0">
                <a:latin typeface="NikhoshBan"/>
              </a:rPr>
              <a:t>’’ </a:t>
            </a:r>
            <a:r>
              <a:rPr lang="en-US" sz="3600" dirty="0" err="1">
                <a:latin typeface="NikhoshBan"/>
              </a:rPr>
              <a:t>জাতীয়</a:t>
            </a:r>
            <a:r>
              <a:rPr lang="en-US" sz="3600" dirty="0">
                <a:latin typeface="NikhoshBan"/>
              </a:rPr>
              <a:t> </a:t>
            </a:r>
            <a:r>
              <a:rPr lang="en-US" sz="3600" dirty="0" err="1">
                <a:latin typeface="NikhoshBan"/>
              </a:rPr>
              <a:t>খাদ্যের</a:t>
            </a:r>
            <a:r>
              <a:rPr lang="en-US" sz="3600" dirty="0">
                <a:latin typeface="NikhoshBan"/>
              </a:rPr>
              <a:t> </a:t>
            </a:r>
            <a:r>
              <a:rPr lang="en-US" sz="3600" dirty="0" err="1">
                <a:latin typeface="NikhoshBan"/>
              </a:rPr>
              <a:t>কাজ</a:t>
            </a:r>
            <a:endParaRPr lang="en-US" sz="3600" dirty="0">
              <a:latin typeface="NikhoshB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sp>
          <p:nvSpPr>
            <p:cNvPr id="5" name="Minus 4"/>
            <p:cNvSpPr/>
            <p:nvPr/>
          </p:nvSpPr>
          <p:spPr>
            <a:xfrm rot="5400000">
              <a:off x="-2998653" y="3395500"/>
              <a:ext cx="64770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6842">
              <a:off x="184675" y="5975749"/>
              <a:ext cx="906146" cy="956191"/>
            </a:xfrm>
            <a:prstGeom prst="rect">
              <a:avLst/>
            </a:prstGeom>
          </p:spPr>
        </p:pic>
        <p:sp>
          <p:nvSpPr>
            <p:cNvPr id="7" name="Minus 6"/>
            <p:cNvSpPr/>
            <p:nvPr/>
          </p:nvSpPr>
          <p:spPr>
            <a:xfrm rot="5400000">
              <a:off x="5143500" y="3314700"/>
              <a:ext cx="75438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4017" y="6000950"/>
              <a:ext cx="876483" cy="896224"/>
            </a:xfrm>
            <a:prstGeom prst="rect">
              <a:avLst/>
            </a:prstGeom>
          </p:spPr>
        </p:pic>
        <p:sp>
          <p:nvSpPr>
            <p:cNvPr id="9" name="Minus 8"/>
            <p:cNvSpPr/>
            <p:nvPr/>
          </p:nvSpPr>
          <p:spPr>
            <a:xfrm>
              <a:off x="0" y="6283584"/>
              <a:ext cx="92964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Minus 9"/>
            <p:cNvSpPr/>
            <p:nvPr/>
          </p:nvSpPr>
          <p:spPr>
            <a:xfrm>
              <a:off x="-660377" y="-210296"/>
              <a:ext cx="9544904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35510" y="65491"/>
              <a:ext cx="951007" cy="9724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11187">
              <a:off x="-27733" y="453513"/>
              <a:ext cx="1068974" cy="8146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29535"/>
            <a:ext cx="7543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hoshBan"/>
              </a:rPr>
              <a:t>বেরিবেরি</a:t>
            </a:r>
            <a:r>
              <a:rPr lang="en-US" sz="2400" dirty="0">
                <a:latin typeface="NikhoshBan"/>
              </a:rPr>
              <a:t>, </a:t>
            </a:r>
            <a:r>
              <a:rPr lang="en-US" sz="2400" dirty="0" err="1">
                <a:latin typeface="NikhoshBan"/>
              </a:rPr>
              <a:t>মুখে</a:t>
            </a:r>
            <a:r>
              <a:rPr lang="en-US" sz="2400" dirty="0">
                <a:latin typeface="NikhoshBan"/>
              </a:rPr>
              <a:t> ও </a:t>
            </a:r>
            <a:r>
              <a:rPr lang="en-US" sz="2400" dirty="0" err="1">
                <a:latin typeface="NikhoshBan"/>
              </a:rPr>
              <a:t>জিভে</a:t>
            </a:r>
            <a:r>
              <a:rPr lang="en-US" sz="2400" dirty="0">
                <a:latin typeface="NikhoshBan"/>
              </a:rPr>
              <a:t> </a:t>
            </a:r>
            <a:r>
              <a:rPr lang="en-US" sz="2400" dirty="0" err="1">
                <a:latin typeface="NikhoshBan"/>
              </a:rPr>
              <a:t>ঘা</a:t>
            </a:r>
            <a:r>
              <a:rPr lang="en-US" sz="2400" dirty="0">
                <a:latin typeface="NikhoshBan"/>
              </a:rPr>
              <a:t>, </a:t>
            </a:r>
            <a:r>
              <a:rPr lang="en-US" sz="2400" dirty="0" err="1">
                <a:latin typeface="NikhoshBan"/>
              </a:rPr>
              <a:t>অ্যানিমিয়া</a:t>
            </a:r>
            <a:r>
              <a:rPr lang="en-US" sz="2400" dirty="0">
                <a:latin typeface="NikhoshBan"/>
              </a:rPr>
              <a:t> </a:t>
            </a:r>
            <a:r>
              <a:rPr lang="en-US" sz="2400" dirty="0" err="1">
                <a:latin typeface="NikhoshBan"/>
              </a:rPr>
              <a:t>এবং</a:t>
            </a:r>
            <a:r>
              <a:rPr lang="en-US" sz="2400" dirty="0">
                <a:latin typeface="NikhoshBan"/>
              </a:rPr>
              <a:t> </a:t>
            </a:r>
            <a:r>
              <a:rPr lang="en-US" sz="2400" dirty="0" err="1">
                <a:latin typeface="NikhoshBan"/>
              </a:rPr>
              <a:t>রক্তশূন্যতা</a:t>
            </a:r>
            <a:endParaRPr lang="en-US" sz="2400" dirty="0">
              <a:latin typeface="NikhoshBan"/>
            </a:endParaRPr>
          </a:p>
        </p:txBody>
      </p:sp>
      <p:pic>
        <p:nvPicPr>
          <p:cNvPr id="3" name="Content Placeholder 7" descr="OM367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600200"/>
            <a:ext cx="5105399" cy="35131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819483"/>
            <a:ext cx="71628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hoshBan"/>
              </a:rPr>
              <a:t>ভিটামিন</a:t>
            </a:r>
            <a:r>
              <a:rPr lang="en-US" sz="3200" dirty="0">
                <a:latin typeface="NikhoshBan"/>
              </a:rPr>
              <a:t> ‘‘</a:t>
            </a:r>
            <a:r>
              <a:rPr lang="en-US" sz="3200" dirty="0" err="1">
                <a:latin typeface="NikhoshBan"/>
              </a:rPr>
              <a:t>বি</a:t>
            </a:r>
            <a:r>
              <a:rPr lang="en-US" sz="3200" dirty="0">
                <a:latin typeface="NikhoshBan"/>
              </a:rPr>
              <a:t>’’ </a:t>
            </a:r>
            <a:r>
              <a:rPr lang="en-US" sz="3200" dirty="0" err="1">
                <a:latin typeface="NikhoshBan"/>
              </a:rPr>
              <a:t>এর</a:t>
            </a:r>
            <a:r>
              <a:rPr lang="en-US" sz="3200" dirty="0">
                <a:latin typeface="NikhoshBan"/>
              </a:rPr>
              <a:t> </a:t>
            </a:r>
            <a:r>
              <a:rPr lang="en-US" sz="3200" dirty="0" err="1">
                <a:latin typeface="NikhoshBan"/>
              </a:rPr>
              <a:t>অভাবজনিত</a:t>
            </a:r>
            <a:r>
              <a:rPr lang="en-US" sz="3200" dirty="0">
                <a:latin typeface="NikhoshBan"/>
              </a:rPr>
              <a:t> </a:t>
            </a:r>
            <a:r>
              <a:rPr lang="en-US" sz="3200" dirty="0" err="1">
                <a:latin typeface="NikhoshBan"/>
              </a:rPr>
              <a:t>রোগ</a:t>
            </a:r>
            <a:r>
              <a:rPr lang="en-US" sz="3200" dirty="0">
                <a:latin typeface="NikhoshBan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124" y="191492"/>
            <a:ext cx="8305800" cy="6463308"/>
          </a:xfrm>
          <a:prstGeom prst="rect">
            <a:avLst/>
          </a:prstGeom>
          <a:noFill/>
          <a:ln w="3460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81000" y="191492"/>
            <a:ext cx="8305800" cy="6463308"/>
          </a:xfrm>
          <a:prstGeom prst="rect">
            <a:avLst/>
          </a:prstGeom>
          <a:noFill/>
          <a:ln w="3460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35084" y="528935"/>
            <a:ext cx="3581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hoshBan"/>
              </a:rPr>
              <a:t>ভিটমিন</a:t>
            </a:r>
            <a:r>
              <a:rPr lang="en-US" sz="2400" dirty="0">
                <a:latin typeface="NikhoshBan"/>
              </a:rPr>
              <a:t> ‘‘</a:t>
            </a:r>
            <a:r>
              <a:rPr lang="en-US" sz="2400" dirty="0" err="1">
                <a:latin typeface="NikhoshBan"/>
              </a:rPr>
              <a:t>সি</a:t>
            </a:r>
            <a:r>
              <a:rPr lang="en-US" sz="2400" dirty="0">
                <a:latin typeface="NikhoshBan"/>
              </a:rPr>
              <a:t>’’</a:t>
            </a:r>
          </a:p>
        </p:txBody>
      </p:sp>
      <p:pic>
        <p:nvPicPr>
          <p:cNvPr id="4" name="Picture 3" descr="guava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608" y="1203122"/>
            <a:ext cx="1619592" cy="16195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Content Placeholder 3" descr="GOOSEBEERY%20or%20Aamlo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1594" y="1121138"/>
            <a:ext cx="1974206" cy="1549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4572000" y="1183735"/>
            <a:ext cx="1921565" cy="1562778"/>
            <a:chOff x="4953000" y="1276350"/>
            <a:chExt cx="2362200" cy="2076450"/>
          </a:xfrm>
        </p:grpSpPr>
        <p:pic>
          <p:nvPicPr>
            <p:cNvPr id="1026" name="Picture 2" descr="C:\Users\intel\Desktop\Picture\LIMÓN.web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29200" y="1371600"/>
              <a:ext cx="2133600" cy="1905000"/>
            </a:xfrm>
            <a:prstGeom prst="ellipse">
              <a:avLst/>
            </a:prstGeom>
            <a:noFill/>
          </p:spPr>
        </p:pic>
        <p:sp>
          <p:nvSpPr>
            <p:cNvPr id="7" name="Oval 6"/>
            <p:cNvSpPr/>
            <p:nvPr/>
          </p:nvSpPr>
          <p:spPr>
            <a:xfrm>
              <a:off x="4953000" y="1276350"/>
              <a:ext cx="2362200" cy="207645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29400" y="1126585"/>
            <a:ext cx="1921565" cy="1562778"/>
            <a:chOff x="6781800" y="1295400"/>
            <a:chExt cx="2209800" cy="1771650"/>
          </a:xfrm>
        </p:grpSpPr>
        <p:sp>
          <p:nvSpPr>
            <p:cNvPr id="11" name="Oval 10"/>
            <p:cNvSpPr/>
            <p:nvPr/>
          </p:nvSpPr>
          <p:spPr>
            <a:xfrm>
              <a:off x="6781800" y="1295400"/>
              <a:ext cx="2209800" cy="177165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 descr="C:\Users\intel\Desktop\Picture\1455032256_p-1.jpg"/>
            <p:cNvPicPr>
              <a:picLocks noChangeAspect="1" noChangeArrowheads="1"/>
            </p:cNvPicPr>
            <p:nvPr/>
          </p:nvPicPr>
          <p:blipFill>
            <a:blip r:embed="rId5" cstate="print"/>
            <a:srcRect r="3433" b="2561"/>
            <a:stretch>
              <a:fillRect/>
            </a:stretch>
          </p:blipFill>
          <p:spPr bwMode="auto">
            <a:xfrm>
              <a:off x="7188200" y="1600200"/>
              <a:ext cx="1422400" cy="1219200"/>
            </a:xfrm>
            <a:prstGeom prst="rect">
              <a:avLst/>
            </a:prstGeom>
            <a:noFill/>
          </p:spPr>
        </p:pic>
      </p:grpSp>
      <p:pic>
        <p:nvPicPr>
          <p:cNvPr id="1028" name="Picture 4" descr="C:\Users\intel\Desktop\Picture\_________-________-___-_________.jpg"/>
          <p:cNvPicPr>
            <a:picLocks noChangeAspect="1" noChangeArrowheads="1"/>
          </p:cNvPicPr>
          <p:nvPr/>
        </p:nvPicPr>
        <p:blipFill>
          <a:blip r:embed="rId6" cstate="print"/>
          <a:srcRect l="42136" t="4297" r="9075"/>
          <a:stretch>
            <a:fillRect/>
          </a:stretch>
        </p:blipFill>
        <p:spPr bwMode="auto">
          <a:xfrm>
            <a:off x="1062167" y="3962400"/>
            <a:ext cx="1300033" cy="131603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1029" name="Picture 5" descr="C:\Users\intel\Desktop\Picture\Untitled-1-16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3962400"/>
            <a:ext cx="1391358" cy="1300033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972984" y="3026370"/>
            <a:ext cx="13716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bn-BD" sz="2400" dirty="0"/>
              <a:t>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822897" y="3005434"/>
            <a:ext cx="13716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আমলকি</a:t>
            </a:r>
            <a:r>
              <a:rPr lang="bn-BD" sz="2400" dirty="0"/>
              <a:t>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744884" y="3000969"/>
            <a:ext cx="13716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লেবু</a:t>
            </a:r>
            <a:r>
              <a:rPr lang="bn-BD" sz="2400" dirty="0"/>
              <a:t>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982791" y="3000968"/>
            <a:ext cx="13716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টমেটো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5562600"/>
            <a:ext cx="135398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বাধাকপি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895600" y="5558135"/>
            <a:ext cx="135398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ব্রোকলি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800600" y="5562600"/>
            <a:ext cx="135398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কমলা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0" y="5562600"/>
            <a:ext cx="139920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2400" dirty="0"/>
          </a:p>
        </p:txBody>
      </p:sp>
      <p:pic>
        <p:nvPicPr>
          <p:cNvPr id="1030" name="Picture 6" descr="C:\Users\intel\Desktop\Picture\bangladeshti-2018122008070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3962400"/>
            <a:ext cx="1498166" cy="1300033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3" name="Picture 2" descr="C:\Users\intel\Desktop\_____-________-___-_________.jpg"/>
          <p:cNvPicPr>
            <a:picLocks noChangeAspect="1" noChangeArrowheads="1"/>
          </p:cNvPicPr>
          <p:nvPr/>
        </p:nvPicPr>
        <p:blipFill>
          <a:blip r:embed="rId9" cstate="print"/>
          <a:srcRect l="11631" t="15325" r="12910"/>
          <a:stretch>
            <a:fillRect/>
          </a:stretch>
        </p:blipFill>
        <p:spPr bwMode="auto">
          <a:xfrm>
            <a:off x="4724400" y="3962400"/>
            <a:ext cx="1713681" cy="135912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0028" y="184236"/>
            <a:ext cx="8305800" cy="6463308"/>
          </a:xfrm>
          <a:prstGeom prst="rect">
            <a:avLst/>
          </a:prstGeom>
          <a:noFill/>
          <a:ln w="3460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19200" y="983286"/>
            <a:ext cx="6629400" cy="1000274"/>
            <a:chOff x="1600200" y="1066800"/>
            <a:chExt cx="5867400" cy="1000274"/>
          </a:xfrm>
        </p:grpSpPr>
        <p:sp>
          <p:nvSpPr>
            <p:cNvPr id="3" name="TextBox 2"/>
            <p:cNvSpPr txBox="1"/>
            <p:nvPr/>
          </p:nvSpPr>
          <p:spPr>
            <a:xfrm>
              <a:off x="1600200" y="1066800"/>
              <a:ext cx="5867400" cy="10002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NikhoshBan"/>
              </a:endParaRPr>
            </a:p>
            <a:p>
              <a:pPr algn="ctr"/>
              <a:r>
                <a:rPr lang="en-US" sz="3200" dirty="0" err="1">
                  <a:latin typeface="NikhoshBan"/>
                </a:rPr>
                <a:t>ভিটমিন</a:t>
              </a:r>
              <a:r>
                <a:rPr lang="en-US" sz="3200" dirty="0">
                  <a:latin typeface="NikhoshBan"/>
                </a:rPr>
                <a:t> ‘‘</a:t>
              </a:r>
              <a:r>
                <a:rPr lang="en-US" sz="3200" dirty="0" err="1">
                  <a:latin typeface="NikhoshBan"/>
                </a:rPr>
                <a:t>সি</a:t>
              </a:r>
              <a:r>
                <a:rPr lang="en-US" sz="3200" dirty="0">
                  <a:latin typeface="NikhoshBan"/>
                </a:rPr>
                <a:t>’’ </a:t>
              </a:r>
              <a:r>
                <a:rPr lang="en-US" sz="3200" dirty="0" err="1">
                  <a:latin typeface="NikhoshBan"/>
                </a:rPr>
                <a:t>এর</a:t>
              </a:r>
              <a:r>
                <a:rPr lang="en-US" sz="3200" dirty="0">
                  <a:latin typeface="NikhoshBan"/>
                </a:rPr>
                <a:t> </a:t>
              </a:r>
              <a:r>
                <a:rPr lang="en-US" sz="3200" dirty="0" err="1">
                  <a:latin typeface="NikhoshBan"/>
                </a:rPr>
                <a:t>কাজ</a:t>
              </a:r>
              <a:endParaRPr lang="en-US" sz="3200" dirty="0">
                <a:latin typeface="NikhoshBan"/>
              </a:endParaRPr>
            </a:p>
            <a:p>
              <a:pPr algn="ctr"/>
              <a:endParaRPr lang="en-US" sz="1100" dirty="0">
                <a:latin typeface="NikhoshBan"/>
              </a:endParaRPr>
            </a:p>
          </p:txBody>
        </p:sp>
        <p:sp>
          <p:nvSpPr>
            <p:cNvPr id="4" name="5-Point Star 3"/>
            <p:cNvSpPr/>
            <p:nvPr/>
          </p:nvSpPr>
          <p:spPr>
            <a:xfrm>
              <a:off x="1709058" y="1140523"/>
              <a:ext cx="805542" cy="6858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66800" y="3198898"/>
            <a:ext cx="6934200" cy="2554545"/>
            <a:chOff x="800100" y="3259181"/>
            <a:chExt cx="6934200" cy="2554545"/>
          </a:xfrm>
        </p:grpSpPr>
        <p:sp>
          <p:nvSpPr>
            <p:cNvPr id="2" name="TextBox 1"/>
            <p:cNvSpPr txBox="1"/>
            <p:nvPr/>
          </p:nvSpPr>
          <p:spPr>
            <a:xfrm>
              <a:off x="800100" y="3259181"/>
              <a:ext cx="6934200" cy="25545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latin typeface="NikhoshBan"/>
                </a:rPr>
                <a:t>        </a:t>
              </a:r>
            </a:p>
            <a:p>
              <a:pPr algn="just"/>
              <a:r>
                <a:rPr lang="en-US" sz="3200" dirty="0">
                  <a:latin typeface="NikhoshBan"/>
                </a:rPr>
                <a:t>       </a:t>
              </a:r>
              <a:r>
                <a:rPr lang="en-US" sz="3200" dirty="0" err="1">
                  <a:latin typeface="NikhoshBan"/>
                </a:rPr>
                <a:t>রোগ</a:t>
              </a:r>
              <a:r>
                <a:rPr lang="en-US" sz="3200" dirty="0">
                  <a:latin typeface="NikhoshBan"/>
                </a:rPr>
                <a:t> </a:t>
              </a:r>
              <a:r>
                <a:rPr lang="en-US" sz="3200" dirty="0" err="1">
                  <a:latin typeface="NikhoshBan"/>
                </a:rPr>
                <a:t>প্রতিরোধ</a:t>
              </a:r>
              <a:r>
                <a:rPr lang="en-US" sz="3200" dirty="0">
                  <a:latin typeface="NikhoshBan"/>
                </a:rPr>
                <a:t> </a:t>
              </a:r>
              <a:r>
                <a:rPr lang="en-US" sz="3200" dirty="0" err="1">
                  <a:latin typeface="NikhoshBan"/>
                </a:rPr>
                <a:t>ক্ষমতা</a:t>
              </a:r>
              <a:r>
                <a:rPr lang="en-US" sz="3200" dirty="0">
                  <a:latin typeface="NikhoshBan"/>
                </a:rPr>
                <a:t> </a:t>
              </a:r>
              <a:r>
                <a:rPr lang="en-US" sz="3200" dirty="0" err="1">
                  <a:latin typeface="NikhoshBan"/>
                </a:rPr>
                <a:t>বৃদ্ধি</a:t>
              </a:r>
              <a:r>
                <a:rPr lang="en-US" sz="3200" dirty="0">
                  <a:latin typeface="NikhoshBan"/>
                </a:rPr>
                <a:t> </a:t>
              </a:r>
              <a:r>
                <a:rPr lang="en-US" sz="3200" dirty="0" err="1">
                  <a:latin typeface="NikhoshBan"/>
                </a:rPr>
                <a:t>করে</a:t>
              </a:r>
              <a:r>
                <a:rPr lang="en-US" sz="3200" dirty="0">
                  <a:latin typeface="NikhoshBan"/>
                </a:rPr>
                <a:t>, </a:t>
              </a:r>
              <a:r>
                <a:rPr lang="en-US" sz="3200" dirty="0" err="1">
                  <a:latin typeface="NikhoshBan"/>
                </a:rPr>
                <a:t>দেহের</a:t>
              </a:r>
              <a:r>
                <a:rPr lang="en-US" sz="3200" dirty="0">
                  <a:latin typeface="NikhoshBan"/>
                </a:rPr>
                <a:t> </a:t>
              </a:r>
              <a:r>
                <a:rPr lang="en-US" sz="3200" dirty="0" err="1">
                  <a:latin typeface="NikhoshBan"/>
                </a:rPr>
                <a:t>বৃদ্ধি</a:t>
              </a:r>
              <a:r>
                <a:rPr lang="en-US" sz="3200" dirty="0">
                  <a:latin typeface="NikhoshBan"/>
                </a:rPr>
                <a:t> </a:t>
              </a:r>
              <a:r>
                <a:rPr lang="en-US" sz="3200" dirty="0" err="1">
                  <a:latin typeface="NikhoshBan"/>
                </a:rPr>
                <a:t>সাধন</a:t>
              </a:r>
              <a:r>
                <a:rPr lang="en-US" sz="3200" dirty="0">
                  <a:latin typeface="NikhoshBan"/>
                </a:rPr>
                <a:t> </a:t>
              </a:r>
              <a:r>
                <a:rPr lang="en-US" sz="3200" dirty="0" err="1">
                  <a:latin typeface="NikhoshBan"/>
                </a:rPr>
                <a:t>করে</a:t>
              </a:r>
              <a:r>
                <a:rPr lang="en-US" sz="3200" dirty="0">
                  <a:latin typeface="NikhoshBan"/>
                </a:rPr>
                <a:t> </a:t>
              </a:r>
              <a:r>
                <a:rPr lang="en-US" sz="3200" dirty="0" err="1">
                  <a:latin typeface="NikhoshBan"/>
                </a:rPr>
                <a:t>এবং</a:t>
              </a:r>
              <a:r>
                <a:rPr lang="en-US" sz="3200" dirty="0">
                  <a:latin typeface="NikhoshBan"/>
                </a:rPr>
                <a:t> </a:t>
              </a:r>
              <a:r>
                <a:rPr lang="en-US" sz="3200" dirty="0" err="1">
                  <a:latin typeface="NikhoshBan"/>
                </a:rPr>
                <a:t>দেহকে</a:t>
              </a:r>
              <a:r>
                <a:rPr lang="en-US" sz="3200" dirty="0">
                  <a:latin typeface="NikhoshBan"/>
                </a:rPr>
                <a:t> </a:t>
              </a:r>
              <a:r>
                <a:rPr lang="en-US" sz="3200" dirty="0" err="1">
                  <a:latin typeface="NikhoshBan"/>
                </a:rPr>
                <a:t>কর্মক্ষম</a:t>
              </a:r>
              <a:r>
                <a:rPr lang="en-US" sz="3200" dirty="0">
                  <a:latin typeface="NikhoshBan"/>
                </a:rPr>
                <a:t> </a:t>
              </a:r>
              <a:r>
                <a:rPr lang="en-US" sz="3200" dirty="0" err="1">
                  <a:latin typeface="NikhoshBan"/>
                </a:rPr>
                <a:t>রাখতে</a:t>
              </a:r>
              <a:r>
                <a:rPr lang="en-US" sz="3200" dirty="0">
                  <a:latin typeface="NikhoshBan"/>
                </a:rPr>
                <a:t> </a:t>
              </a:r>
              <a:r>
                <a:rPr lang="en-US" sz="3200" dirty="0" err="1">
                  <a:latin typeface="NikhoshBan"/>
                </a:rPr>
                <a:t>সহায়তা</a:t>
              </a:r>
              <a:r>
                <a:rPr lang="en-US" sz="3200" dirty="0">
                  <a:latin typeface="NikhoshBan"/>
                </a:rPr>
                <a:t> </a:t>
              </a:r>
              <a:r>
                <a:rPr lang="en-US" sz="3200" dirty="0" err="1">
                  <a:latin typeface="NikhoshBan"/>
                </a:rPr>
                <a:t>করে</a:t>
              </a:r>
              <a:r>
                <a:rPr lang="en-US" sz="3200" dirty="0">
                  <a:latin typeface="NikhoshBan"/>
                </a:rPr>
                <a:t>। </a:t>
              </a:r>
            </a:p>
            <a:p>
              <a:pPr algn="just"/>
              <a:endParaRPr lang="en-US" sz="3200" dirty="0">
                <a:latin typeface="NikhoshBan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952500" y="3677228"/>
              <a:ext cx="694872" cy="57405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65200"/>
            <a:ext cx="64008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hoshBan"/>
              </a:rPr>
              <a:t>ভিটমিন</a:t>
            </a:r>
            <a:r>
              <a:rPr lang="en-US" sz="3200" dirty="0">
                <a:latin typeface="NikhoshBan"/>
              </a:rPr>
              <a:t> ‘‘</a:t>
            </a:r>
            <a:r>
              <a:rPr lang="en-US" sz="3200" dirty="0" err="1">
                <a:latin typeface="NikhoshBan"/>
              </a:rPr>
              <a:t>সি</a:t>
            </a:r>
            <a:r>
              <a:rPr lang="en-US" sz="3200" dirty="0">
                <a:latin typeface="NikhoshBan"/>
              </a:rPr>
              <a:t>’’ </a:t>
            </a:r>
            <a:r>
              <a:rPr lang="en-US" sz="3200" dirty="0" err="1">
                <a:latin typeface="NikhoshBan"/>
              </a:rPr>
              <a:t>এর</a:t>
            </a:r>
            <a:r>
              <a:rPr lang="en-US" sz="3200" dirty="0">
                <a:latin typeface="NikhoshBan"/>
              </a:rPr>
              <a:t> </a:t>
            </a:r>
            <a:r>
              <a:rPr lang="en-US" sz="3200" dirty="0" err="1">
                <a:latin typeface="NikhoshBan"/>
              </a:rPr>
              <a:t>অভাবজনিত</a:t>
            </a:r>
            <a:r>
              <a:rPr lang="en-US" sz="3200" dirty="0">
                <a:latin typeface="NikhoshBan"/>
              </a:rPr>
              <a:t> </a:t>
            </a:r>
            <a:r>
              <a:rPr lang="en-US" sz="3200" dirty="0" err="1">
                <a:latin typeface="NikhoshBan"/>
              </a:rPr>
              <a:t>রোগ</a:t>
            </a:r>
            <a:endParaRPr lang="en-US" sz="3200" dirty="0">
              <a:latin typeface="NikhoshBan"/>
            </a:endParaRPr>
          </a:p>
        </p:txBody>
      </p:sp>
      <p:pic>
        <p:nvPicPr>
          <p:cNvPr id="4" name="Content Placeholder 5" descr="scurvy-picture-symptoms-150x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399" y="1752600"/>
            <a:ext cx="3481251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188424" y="5105400"/>
            <a:ext cx="27432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স্কার্ভি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24" y="356592"/>
            <a:ext cx="8305800" cy="6463308"/>
          </a:xfrm>
          <a:prstGeom prst="rect">
            <a:avLst/>
          </a:prstGeom>
          <a:noFill/>
          <a:ln w="3460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intel\Desktop\Picture\egg-yolk_291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1753012"/>
            <a:ext cx="2556933" cy="170462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3074" name="Picture 2" descr="C:\Users\intel\Desktop\Picture\eb36a2b5ebb226117f7b2dad917d2a2a-5c07b1b9dc9f6.jpg"/>
          <p:cNvPicPr>
            <a:picLocks noChangeAspect="1" noChangeArrowheads="1"/>
          </p:cNvPicPr>
          <p:nvPr/>
        </p:nvPicPr>
        <p:blipFill>
          <a:blip r:embed="rId3"/>
          <a:srcRect l="23000" t="5556" r="13000" b="5556"/>
          <a:stretch>
            <a:fillRect/>
          </a:stretch>
        </p:blipFill>
        <p:spPr bwMode="auto">
          <a:xfrm>
            <a:off x="4996237" y="1676400"/>
            <a:ext cx="2585663" cy="178123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47800" y="685800"/>
            <a:ext cx="5334000" cy="704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ভিটামিন “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ডি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” এর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খাদ্য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সমূহ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 descr="C:\Users\intel\Desktop\Picture\ozone-sm20120915202540-960x4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5933" y="3733800"/>
            <a:ext cx="1809964" cy="179919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29266" y="3733800"/>
            <a:ext cx="16002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ডিমের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কুসুম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1700" y="3733800"/>
            <a:ext cx="16002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2997" y="5715000"/>
            <a:ext cx="16002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sp>
          <p:nvSpPr>
            <p:cNvPr id="10" name="Minus 9"/>
            <p:cNvSpPr/>
            <p:nvPr/>
          </p:nvSpPr>
          <p:spPr>
            <a:xfrm rot="5400000">
              <a:off x="-2998653" y="3395500"/>
              <a:ext cx="64770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6842">
              <a:off x="184675" y="5975749"/>
              <a:ext cx="906146" cy="956191"/>
            </a:xfrm>
            <a:prstGeom prst="rect">
              <a:avLst/>
            </a:prstGeom>
          </p:spPr>
        </p:pic>
        <p:sp>
          <p:nvSpPr>
            <p:cNvPr id="12" name="Minus 11"/>
            <p:cNvSpPr/>
            <p:nvPr/>
          </p:nvSpPr>
          <p:spPr>
            <a:xfrm rot="5400000">
              <a:off x="5143500" y="3314700"/>
              <a:ext cx="75438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4017" y="6000950"/>
              <a:ext cx="876483" cy="896224"/>
            </a:xfrm>
            <a:prstGeom prst="rect">
              <a:avLst/>
            </a:prstGeom>
          </p:spPr>
        </p:pic>
        <p:sp>
          <p:nvSpPr>
            <p:cNvPr id="14" name="Minus 13"/>
            <p:cNvSpPr/>
            <p:nvPr/>
          </p:nvSpPr>
          <p:spPr>
            <a:xfrm>
              <a:off x="0" y="6283584"/>
              <a:ext cx="92964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Minus 14"/>
            <p:cNvSpPr/>
            <p:nvPr/>
          </p:nvSpPr>
          <p:spPr>
            <a:xfrm>
              <a:off x="-660377" y="-210296"/>
              <a:ext cx="9544904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35510" y="65491"/>
              <a:ext cx="951007" cy="97242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11187">
              <a:off x="-27733" y="453513"/>
              <a:ext cx="1068974" cy="8146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2659" y="3423334"/>
            <a:ext cx="581554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হাড়ের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26583" y="1066800"/>
            <a:ext cx="6148917" cy="9433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ভিটামিন “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ডি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”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sp>
          <p:nvSpPr>
            <p:cNvPr id="5" name="Minus 4"/>
            <p:cNvSpPr/>
            <p:nvPr/>
          </p:nvSpPr>
          <p:spPr>
            <a:xfrm rot="5400000">
              <a:off x="-2998653" y="3395500"/>
              <a:ext cx="64770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6842">
              <a:off x="184675" y="5975749"/>
              <a:ext cx="906146" cy="956191"/>
            </a:xfrm>
            <a:prstGeom prst="rect">
              <a:avLst/>
            </a:prstGeom>
          </p:spPr>
        </p:pic>
        <p:sp>
          <p:nvSpPr>
            <p:cNvPr id="8" name="Minus 7"/>
            <p:cNvSpPr/>
            <p:nvPr/>
          </p:nvSpPr>
          <p:spPr>
            <a:xfrm rot="5400000">
              <a:off x="5143500" y="3314700"/>
              <a:ext cx="75438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4017" y="6000950"/>
              <a:ext cx="876483" cy="896224"/>
            </a:xfrm>
            <a:prstGeom prst="rect">
              <a:avLst/>
            </a:prstGeom>
          </p:spPr>
        </p:pic>
        <p:sp>
          <p:nvSpPr>
            <p:cNvPr id="10" name="Minus 9"/>
            <p:cNvSpPr/>
            <p:nvPr/>
          </p:nvSpPr>
          <p:spPr>
            <a:xfrm>
              <a:off x="0" y="6283584"/>
              <a:ext cx="92964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Minus 10"/>
            <p:cNvSpPr/>
            <p:nvPr/>
          </p:nvSpPr>
          <p:spPr>
            <a:xfrm>
              <a:off x="-660377" y="-210296"/>
              <a:ext cx="9544904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859310" y="65491"/>
              <a:ext cx="951007" cy="97242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11187">
              <a:off x="-27733" y="377313"/>
              <a:ext cx="1068974" cy="8146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169408"/>
            <a:ext cx="60198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রিকেটস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বেঁকে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43000" y="914400"/>
            <a:ext cx="6324600" cy="704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ভিটামিন “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ডি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”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</a:endParaRPr>
          </a:p>
        </p:txBody>
      </p:sp>
      <p:pic>
        <p:nvPicPr>
          <p:cNvPr id="4" name="Picture 2" descr="Image result for রিকেটস রোগের ছবি"/>
          <p:cNvPicPr>
            <a:picLocks noChangeAspect="1" noChangeArrowheads="1"/>
          </p:cNvPicPr>
          <p:nvPr/>
        </p:nvPicPr>
        <p:blipFill>
          <a:blip r:embed="rId2"/>
          <a:srcRect l="8000" t="27475" r="8000"/>
          <a:stretch>
            <a:fillRect/>
          </a:stretch>
        </p:blipFill>
        <p:spPr bwMode="auto">
          <a:xfrm>
            <a:off x="3048000" y="1904999"/>
            <a:ext cx="2971800" cy="3175229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sp>
          <p:nvSpPr>
            <p:cNvPr id="6" name="Minus 5"/>
            <p:cNvSpPr/>
            <p:nvPr/>
          </p:nvSpPr>
          <p:spPr>
            <a:xfrm rot="5400000">
              <a:off x="-2998653" y="3395500"/>
              <a:ext cx="64770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6842">
              <a:off x="184675" y="5975749"/>
              <a:ext cx="906146" cy="956191"/>
            </a:xfrm>
            <a:prstGeom prst="rect">
              <a:avLst/>
            </a:prstGeom>
          </p:spPr>
        </p:pic>
        <p:sp>
          <p:nvSpPr>
            <p:cNvPr id="8" name="Minus 7"/>
            <p:cNvSpPr/>
            <p:nvPr/>
          </p:nvSpPr>
          <p:spPr>
            <a:xfrm rot="5400000">
              <a:off x="5143500" y="3314700"/>
              <a:ext cx="75438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4017" y="6000950"/>
              <a:ext cx="876483" cy="896224"/>
            </a:xfrm>
            <a:prstGeom prst="rect">
              <a:avLst/>
            </a:prstGeom>
          </p:spPr>
        </p:pic>
        <p:sp>
          <p:nvSpPr>
            <p:cNvPr id="10" name="Minus 9"/>
            <p:cNvSpPr/>
            <p:nvPr/>
          </p:nvSpPr>
          <p:spPr>
            <a:xfrm>
              <a:off x="0" y="6283584"/>
              <a:ext cx="92964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Minus 10"/>
            <p:cNvSpPr/>
            <p:nvPr/>
          </p:nvSpPr>
          <p:spPr>
            <a:xfrm>
              <a:off x="-660377" y="-210296"/>
              <a:ext cx="9544904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35510" y="65491"/>
              <a:ext cx="951007" cy="97242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11187">
              <a:off x="-27733" y="453513"/>
              <a:ext cx="1068974" cy="8146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/>
          <p:nvPr/>
        </p:nvGrpSpPr>
        <p:grpSpPr>
          <a:xfrm>
            <a:off x="1524000" y="1752600"/>
            <a:ext cx="6331686" cy="4296089"/>
            <a:chOff x="-2322560" y="-580993"/>
            <a:chExt cx="10865291" cy="6779380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-2322560" y="-580993"/>
              <a:ext cx="10865291" cy="6779380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1776428" y="2104659"/>
              <a:ext cx="10319159" cy="2719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dirty="0">
                <a:latin typeface="NikhoshBan"/>
              </a:endParaRPr>
            </a:p>
            <a:p>
              <a:pPr algn="ctr"/>
              <a:r>
                <a:rPr lang="bn-IN" b="1" dirty="0"/>
                <a:t>লায়লা নূর</a:t>
              </a:r>
            </a:p>
            <a:p>
              <a:pPr algn="ctr"/>
              <a:r>
                <a:rPr lang="bn-IN" dirty="0"/>
                <a:t>সহকারী শিক্ষক</a:t>
              </a:r>
              <a:endParaRPr lang="en-US" sz="2800" dirty="0">
                <a:latin typeface="NikhoshBan"/>
              </a:endParaRPr>
            </a:p>
            <a:p>
              <a:pPr algn="ctr"/>
              <a:r>
                <a:rPr lang="bn-IN" dirty="0"/>
                <a:t>শ্রী শ্রী রাধাকৃষ্ণ মনিপুরী রেজিঃ বেঃ প্রাঃ বিঃ</a:t>
              </a:r>
              <a:endParaRPr lang="en-US" dirty="0">
                <a:latin typeface="NikhoshBan"/>
              </a:endParaRPr>
            </a:p>
            <a:p>
              <a:pPr algn="ctr"/>
              <a:r>
                <a:rPr lang="en-US" dirty="0" err="1">
                  <a:latin typeface="NikhoshBan"/>
                </a:rPr>
                <a:t>মোবাইল</a:t>
              </a:r>
              <a:r>
                <a:rPr lang="en-US" dirty="0">
                  <a:latin typeface="NikhoshBan"/>
                </a:rPr>
                <a:t> : 01737263802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E-mail-lailanoordipa@gmail.com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sp>
          <p:nvSpPr>
            <p:cNvPr id="10" name="Minus 9"/>
            <p:cNvSpPr/>
            <p:nvPr/>
          </p:nvSpPr>
          <p:spPr>
            <a:xfrm rot="5400000">
              <a:off x="-2998653" y="3395500"/>
              <a:ext cx="64770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6842">
              <a:off x="184675" y="5975749"/>
              <a:ext cx="906146" cy="956191"/>
            </a:xfrm>
            <a:prstGeom prst="rect">
              <a:avLst/>
            </a:prstGeom>
          </p:spPr>
        </p:pic>
        <p:sp>
          <p:nvSpPr>
            <p:cNvPr id="12" name="Minus 11"/>
            <p:cNvSpPr/>
            <p:nvPr/>
          </p:nvSpPr>
          <p:spPr>
            <a:xfrm rot="5400000">
              <a:off x="5143500" y="3314700"/>
              <a:ext cx="75438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4017" y="6000950"/>
              <a:ext cx="876483" cy="896224"/>
            </a:xfrm>
            <a:prstGeom prst="rect">
              <a:avLst/>
            </a:prstGeom>
          </p:spPr>
        </p:pic>
        <p:sp>
          <p:nvSpPr>
            <p:cNvPr id="14" name="Minus 13"/>
            <p:cNvSpPr/>
            <p:nvPr/>
          </p:nvSpPr>
          <p:spPr>
            <a:xfrm>
              <a:off x="0" y="6283584"/>
              <a:ext cx="92964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Minus 15"/>
            <p:cNvSpPr/>
            <p:nvPr/>
          </p:nvSpPr>
          <p:spPr>
            <a:xfrm>
              <a:off x="-660377" y="-210296"/>
              <a:ext cx="9544904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35510" y="65491"/>
              <a:ext cx="951007" cy="97242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11187">
              <a:off x="-27733" y="453513"/>
              <a:ext cx="1068974" cy="81465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472910" y="765598"/>
            <a:ext cx="319586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  <a:endParaRPr 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D1B2C8-A34F-4F80-BE36-6C4FFB310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53600"/>
            <a:ext cx="1447800" cy="1261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ntel\Desktop\Picture\badam.jpg"/>
          <p:cNvPicPr>
            <a:picLocks noChangeAspect="1" noChangeArrowheads="1"/>
          </p:cNvPicPr>
          <p:nvPr/>
        </p:nvPicPr>
        <p:blipFill>
          <a:blip r:embed="rId2"/>
          <a:srcRect b="16154"/>
          <a:stretch>
            <a:fillRect/>
          </a:stretch>
        </p:blipFill>
        <p:spPr bwMode="auto">
          <a:xfrm>
            <a:off x="1211044" y="1600200"/>
            <a:ext cx="2548156" cy="1543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3429000"/>
            <a:ext cx="2362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বাদাম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3657600"/>
            <a:ext cx="2362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কলিজা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5638800"/>
            <a:ext cx="2362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762000"/>
            <a:ext cx="52578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‘‘ই’’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 descr="https://tereitory.ru/wp-content/uploads/2019/a1f-podsolnechnoe-maslo-574x676.jpg"/>
          <p:cNvPicPr>
            <a:picLocks noChangeAspect="1" noChangeArrowheads="1"/>
          </p:cNvPicPr>
          <p:nvPr/>
        </p:nvPicPr>
        <p:blipFill>
          <a:blip r:embed="rId3"/>
          <a:srcRect l="5000" t="6666" r="5000"/>
          <a:stretch>
            <a:fillRect/>
          </a:stretch>
        </p:blipFill>
        <p:spPr bwMode="auto">
          <a:xfrm>
            <a:off x="3586842" y="4114800"/>
            <a:ext cx="1741715" cy="1354667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21508" name="Picture 4" descr="https://www.bhorerkagoj.com/wp-content/uploads/2018/08/Untitled-1-295.jpg"/>
          <p:cNvPicPr>
            <a:picLocks noChangeAspect="1" noChangeArrowheads="1"/>
          </p:cNvPicPr>
          <p:nvPr/>
        </p:nvPicPr>
        <p:blipFill>
          <a:blip r:embed="rId4"/>
          <a:srcRect l="3429" r="4000"/>
          <a:stretch>
            <a:fillRect/>
          </a:stretch>
        </p:blipFill>
        <p:spPr bwMode="auto">
          <a:xfrm>
            <a:off x="4953000" y="1676400"/>
            <a:ext cx="2819400" cy="1740371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sp>
          <p:nvSpPr>
            <p:cNvPr id="11" name="Minus 10"/>
            <p:cNvSpPr/>
            <p:nvPr/>
          </p:nvSpPr>
          <p:spPr>
            <a:xfrm rot="5400000">
              <a:off x="-2998653" y="3395500"/>
              <a:ext cx="64770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6842">
              <a:off x="184675" y="5975749"/>
              <a:ext cx="906146" cy="956191"/>
            </a:xfrm>
            <a:prstGeom prst="rect">
              <a:avLst/>
            </a:prstGeom>
          </p:spPr>
        </p:pic>
        <p:sp>
          <p:nvSpPr>
            <p:cNvPr id="13" name="Minus 12"/>
            <p:cNvSpPr/>
            <p:nvPr/>
          </p:nvSpPr>
          <p:spPr>
            <a:xfrm rot="5400000">
              <a:off x="5143500" y="3314700"/>
              <a:ext cx="75438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4017" y="6000950"/>
              <a:ext cx="876483" cy="896224"/>
            </a:xfrm>
            <a:prstGeom prst="rect">
              <a:avLst/>
            </a:prstGeom>
          </p:spPr>
        </p:pic>
        <p:sp>
          <p:nvSpPr>
            <p:cNvPr id="15" name="Minus 14"/>
            <p:cNvSpPr/>
            <p:nvPr/>
          </p:nvSpPr>
          <p:spPr>
            <a:xfrm>
              <a:off x="0" y="6283584"/>
              <a:ext cx="92964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Minus 15"/>
            <p:cNvSpPr/>
            <p:nvPr/>
          </p:nvSpPr>
          <p:spPr>
            <a:xfrm>
              <a:off x="-660377" y="-210296"/>
              <a:ext cx="9544904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35510" y="65491"/>
              <a:ext cx="951007" cy="97242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11187">
              <a:off x="-27733" y="453513"/>
              <a:ext cx="1068974" cy="8146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0"/>
            <a:ext cx="6438900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ক্ষতিগ্রস্থ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5900" y="1066798"/>
            <a:ext cx="5651500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‘‘ই’’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sp>
          <p:nvSpPr>
            <p:cNvPr id="5" name="Minus 4"/>
            <p:cNvSpPr/>
            <p:nvPr/>
          </p:nvSpPr>
          <p:spPr>
            <a:xfrm rot="5400000">
              <a:off x="-2998653" y="3395500"/>
              <a:ext cx="64770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6842">
              <a:off x="184675" y="5975749"/>
              <a:ext cx="906146" cy="956191"/>
            </a:xfrm>
            <a:prstGeom prst="rect">
              <a:avLst/>
            </a:prstGeom>
          </p:spPr>
        </p:pic>
        <p:sp>
          <p:nvSpPr>
            <p:cNvPr id="7" name="Minus 6"/>
            <p:cNvSpPr/>
            <p:nvPr/>
          </p:nvSpPr>
          <p:spPr>
            <a:xfrm rot="5400000">
              <a:off x="5143500" y="3314700"/>
              <a:ext cx="75438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4017" y="6000950"/>
              <a:ext cx="876483" cy="896224"/>
            </a:xfrm>
            <a:prstGeom prst="rect">
              <a:avLst/>
            </a:prstGeom>
          </p:spPr>
        </p:pic>
        <p:sp>
          <p:nvSpPr>
            <p:cNvPr id="9" name="Minus 8"/>
            <p:cNvSpPr/>
            <p:nvPr/>
          </p:nvSpPr>
          <p:spPr>
            <a:xfrm>
              <a:off x="0" y="6283584"/>
              <a:ext cx="92964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Minus 9"/>
            <p:cNvSpPr/>
            <p:nvPr/>
          </p:nvSpPr>
          <p:spPr>
            <a:xfrm>
              <a:off x="-660377" y="-210296"/>
              <a:ext cx="9544904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35510" y="65491"/>
              <a:ext cx="951007" cy="9724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11187">
              <a:off x="-27733" y="453513"/>
              <a:ext cx="1068974" cy="8146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525" y="801827"/>
            <a:ext cx="63246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‘‘ই’’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অভাবজনিত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5452" y="5105400"/>
            <a:ext cx="588214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যাওয়া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40" name="AutoShape 4" descr="Image result for দুর্বল পেশি"/>
          <p:cNvSpPr>
            <a:spLocks noChangeAspect="1" noChangeArrowheads="1"/>
          </p:cNvSpPr>
          <p:nvPr/>
        </p:nvSpPr>
        <p:spPr bwMode="auto">
          <a:xfrm>
            <a:off x="155575" y="-1385888"/>
            <a:ext cx="4286250" cy="2895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Image result for দুর্বল পেশি"/>
          <p:cNvPicPr>
            <a:picLocks noChangeAspect="1" noChangeArrowheads="1"/>
          </p:cNvPicPr>
          <p:nvPr/>
        </p:nvPicPr>
        <p:blipFill rotWithShape="1">
          <a:blip r:embed="rId2"/>
          <a:srcRect r="28575" b="402"/>
          <a:stretch/>
        </p:blipFill>
        <p:spPr bwMode="auto">
          <a:xfrm>
            <a:off x="2514600" y="1676400"/>
            <a:ext cx="4241800" cy="327297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sp>
          <p:nvSpPr>
            <p:cNvPr id="7" name="Minus 6"/>
            <p:cNvSpPr/>
            <p:nvPr/>
          </p:nvSpPr>
          <p:spPr>
            <a:xfrm rot="5400000">
              <a:off x="-2998653" y="3395500"/>
              <a:ext cx="64770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6842">
              <a:off x="184675" y="5975749"/>
              <a:ext cx="906146" cy="956191"/>
            </a:xfrm>
            <a:prstGeom prst="rect">
              <a:avLst/>
            </a:prstGeom>
          </p:spPr>
        </p:pic>
        <p:sp>
          <p:nvSpPr>
            <p:cNvPr id="9" name="Minus 8"/>
            <p:cNvSpPr/>
            <p:nvPr/>
          </p:nvSpPr>
          <p:spPr>
            <a:xfrm rot="5400000">
              <a:off x="5143500" y="3314700"/>
              <a:ext cx="75438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4017" y="6000950"/>
              <a:ext cx="876483" cy="896224"/>
            </a:xfrm>
            <a:prstGeom prst="rect">
              <a:avLst/>
            </a:prstGeom>
          </p:spPr>
        </p:pic>
        <p:sp>
          <p:nvSpPr>
            <p:cNvPr id="11" name="Minus 10"/>
            <p:cNvSpPr/>
            <p:nvPr/>
          </p:nvSpPr>
          <p:spPr>
            <a:xfrm>
              <a:off x="0" y="6283584"/>
              <a:ext cx="92964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Minus 11"/>
            <p:cNvSpPr/>
            <p:nvPr/>
          </p:nvSpPr>
          <p:spPr>
            <a:xfrm>
              <a:off x="-660377" y="-210296"/>
              <a:ext cx="9544904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35510" y="65491"/>
              <a:ext cx="951007" cy="97242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11187">
              <a:off x="-27733" y="453513"/>
              <a:ext cx="1068974" cy="8146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85800"/>
            <a:ext cx="52959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‘‘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’’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intel\Desktop\Picture\Okra.jpg"/>
          <p:cNvPicPr>
            <a:picLocks noChangeAspect="1" noChangeArrowheads="1"/>
          </p:cNvPicPr>
          <p:nvPr/>
        </p:nvPicPr>
        <p:blipFill>
          <a:blip r:embed="rId2"/>
          <a:srcRect l="-1200" t="29200" b="11600"/>
          <a:stretch>
            <a:fillRect/>
          </a:stretch>
        </p:blipFill>
        <p:spPr bwMode="auto">
          <a:xfrm>
            <a:off x="2312360" y="1524000"/>
            <a:ext cx="1981200" cy="1604718"/>
          </a:xfrm>
          <a:prstGeom prst="rect">
            <a:avLst/>
          </a:prstGeom>
          <a:noFill/>
        </p:spPr>
      </p:pic>
      <p:pic>
        <p:nvPicPr>
          <p:cNvPr id="5123" name="Picture 3" descr="C:\Users\intel\Desktop\Picture\image-12249-1517217825.jpg"/>
          <p:cNvPicPr>
            <a:picLocks noChangeAspect="1" noChangeArrowheads="1"/>
          </p:cNvPicPr>
          <p:nvPr/>
        </p:nvPicPr>
        <p:blipFill>
          <a:blip r:embed="rId3"/>
          <a:srcRect t="3171"/>
          <a:stretch>
            <a:fillRect/>
          </a:stretch>
        </p:blipFill>
        <p:spPr bwMode="auto">
          <a:xfrm>
            <a:off x="5562600" y="1371600"/>
            <a:ext cx="2512679" cy="15273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7400" y="3124200"/>
            <a:ext cx="1981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ঢেঁড়শ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4079" y="3230318"/>
            <a:ext cx="1981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সয়াবিন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4" name="Picture 4" descr="C:\Users\intel\Desktop\Picture\Palong-1908030257.jpg"/>
          <p:cNvPicPr>
            <a:picLocks noChangeAspect="1" noChangeArrowheads="1"/>
          </p:cNvPicPr>
          <p:nvPr/>
        </p:nvPicPr>
        <p:blipFill>
          <a:blip r:embed="rId4"/>
          <a:srcRect l="2000" t="9391" r="6571"/>
          <a:stretch>
            <a:fillRect/>
          </a:stretch>
        </p:blipFill>
        <p:spPr bwMode="auto">
          <a:xfrm>
            <a:off x="3429000" y="3886200"/>
            <a:ext cx="2595496" cy="1447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62200" y="5647007"/>
            <a:ext cx="5408279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বিশিষ্ট্য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শাকসবিজ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sp>
          <p:nvSpPr>
            <p:cNvPr id="12" name="Minus 11"/>
            <p:cNvSpPr/>
            <p:nvPr/>
          </p:nvSpPr>
          <p:spPr>
            <a:xfrm rot="5400000">
              <a:off x="-2998653" y="3395500"/>
              <a:ext cx="64770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6842">
              <a:off x="184675" y="5975749"/>
              <a:ext cx="906146" cy="956191"/>
            </a:xfrm>
            <a:prstGeom prst="rect">
              <a:avLst/>
            </a:prstGeom>
          </p:spPr>
        </p:pic>
        <p:sp>
          <p:nvSpPr>
            <p:cNvPr id="14" name="Minus 13"/>
            <p:cNvSpPr/>
            <p:nvPr/>
          </p:nvSpPr>
          <p:spPr>
            <a:xfrm rot="5400000">
              <a:off x="5143500" y="3314700"/>
              <a:ext cx="75438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4017" y="6000950"/>
              <a:ext cx="876483" cy="896224"/>
            </a:xfrm>
            <a:prstGeom prst="rect">
              <a:avLst/>
            </a:prstGeom>
          </p:spPr>
        </p:pic>
        <p:sp>
          <p:nvSpPr>
            <p:cNvPr id="16" name="Minus 15"/>
            <p:cNvSpPr/>
            <p:nvPr/>
          </p:nvSpPr>
          <p:spPr>
            <a:xfrm>
              <a:off x="0" y="6283584"/>
              <a:ext cx="92964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Minus 16"/>
            <p:cNvSpPr/>
            <p:nvPr/>
          </p:nvSpPr>
          <p:spPr>
            <a:xfrm>
              <a:off x="-660377" y="-210296"/>
              <a:ext cx="9544904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35510" y="65491"/>
              <a:ext cx="951007" cy="97242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11187">
              <a:off x="-27733" y="453513"/>
              <a:ext cx="1068974" cy="8146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91492"/>
            <a:ext cx="8305800" cy="6463308"/>
          </a:xfrm>
          <a:prstGeom prst="rect">
            <a:avLst/>
          </a:prstGeom>
          <a:noFill/>
          <a:ln w="3460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95400" y="1157357"/>
            <a:ext cx="5715000" cy="707886"/>
            <a:chOff x="1295400" y="1157357"/>
            <a:chExt cx="5715000" cy="707886"/>
          </a:xfrm>
        </p:grpSpPr>
        <p:sp>
          <p:nvSpPr>
            <p:cNvPr id="5" name="TextBox 4"/>
            <p:cNvSpPr txBox="1"/>
            <p:nvPr/>
          </p:nvSpPr>
          <p:spPr>
            <a:xfrm>
              <a:off x="1295400" y="1157357"/>
              <a:ext cx="5715000" cy="70788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ভিটামিন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‘‘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’’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5-Point Star 1"/>
            <p:cNvSpPr/>
            <p:nvPr/>
          </p:nvSpPr>
          <p:spPr>
            <a:xfrm>
              <a:off x="1371600" y="1193802"/>
              <a:ext cx="685800" cy="500742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0" y="3416300"/>
            <a:ext cx="7696200" cy="646331"/>
            <a:chOff x="762000" y="3416300"/>
            <a:chExt cx="7696200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3416300"/>
              <a:ext cx="76962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6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কেটে</a:t>
              </a:r>
              <a:r>
                <a:rPr lang="en-US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যাওয়া</a:t>
              </a:r>
              <a:r>
                <a:rPr lang="en-US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স্থানে</a:t>
              </a:r>
              <a:r>
                <a:rPr lang="en-US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রক্ত</a:t>
              </a:r>
              <a:r>
                <a:rPr lang="en-US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জমাট</a:t>
              </a:r>
              <a:r>
                <a:rPr lang="en-US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বাঁধতে</a:t>
              </a:r>
              <a:r>
                <a:rPr lang="en-US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সাহায্য</a:t>
              </a:r>
              <a:r>
                <a:rPr lang="en-US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763815" y="3431038"/>
              <a:ext cx="685800" cy="500742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42292"/>
            <a:ext cx="8305800" cy="6463308"/>
          </a:xfrm>
          <a:prstGeom prst="rect">
            <a:avLst/>
          </a:prstGeom>
          <a:noFill/>
          <a:ln w="3460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838200"/>
            <a:ext cx="6248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‘‘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’’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অভাবজনিত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376837"/>
            <a:ext cx="70104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যকৃতের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বাঁধার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1" descr="C:\Users\intel\Desktop\1414157835.jpg"/>
          <p:cNvPicPr>
            <a:picLocks noChangeAspect="1" noChangeArrowheads="1"/>
          </p:cNvPicPr>
          <p:nvPr/>
        </p:nvPicPr>
        <p:blipFill>
          <a:blip r:embed="rId2"/>
          <a:srcRect b="6000"/>
          <a:stretch>
            <a:fillRect/>
          </a:stretch>
        </p:blipFill>
        <p:spPr bwMode="auto">
          <a:xfrm>
            <a:off x="877711" y="2165131"/>
            <a:ext cx="3237089" cy="259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1266" name="Picture 2" descr="Image result for রক্তের জমাট বাধ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09800"/>
            <a:ext cx="3429000" cy="250146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533400"/>
            <a:ext cx="52578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৬টি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371600"/>
            <a:ext cx="27432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পদ্মা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2209800"/>
            <a:ext cx="27432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মেঘনা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3048000"/>
            <a:ext cx="27432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যমুনা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3886200"/>
            <a:ext cx="27432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সুরমা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4724400"/>
            <a:ext cx="27432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ধলেশ্বরী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562600"/>
            <a:ext cx="27432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কর্ণফুলি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2667000" y="1447800"/>
            <a:ext cx="628650" cy="5627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667000" y="2209800"/>
            <a:ext cx="628650" cy="5627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590800" y="3124200"/>
            <a:ext cx="628650" cy="5627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588986" y="3886200"/>
            <a:ext cx="628650" cy="5627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676071" y="4724400"/>
            <a:ext cx="628650" cy="5627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588986" y="5562600"/>
            <a:ext cx="628650" cy="5627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sp>
          <p:nvSpPr>
            <p:cNvPr id="18" name="Minus 17"/>
            <p:cNvSpPr/>
            <p:nvPr/>
          </p:nvSpPr>
          <p:spPr>
            <a:xfrm rot="5400000">
              <a:off x="-2998653" y="3395500"/>
              <a:ext cx="64770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6842">
              <a:off x="184675" y="5975749"/>
              <a:ext cx="906146" cy="956191"/>
            </a:xfrm>
            <a:prstGeom prst="rect">
              <a:avLst/>
            </a:prstGeom>
          </p:spPr>
        </p:pic>
        <p:sp>
          <p:nvSpPr>
            <p:cNvPr id="20" name="Minus 19"/>
            <p:cNvSpPr/>
            <p:nvPr/>
          </p:nvSpPr>
          <p:spPr>
            <a:xfrm rot="5400000">
              <a:off x="5143500" y="3314700"/>
              <a:ext cx="75438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4017" y="6000950"/>
              <a:ext cx="876483" cy="896224"/>
            </a:xfrm>
            <a:prstGeom prst="rect">
              <a:avLst/>
            </a:prstGeom>
          </p:spPr>
        </p:pic>
        <p:sp>
          <p:nvSpPr>
            <p:cNvPr id="22" name="Minus 21"/>
            <p:cNvSpPr/>
            <p:nvPr/>
          </p:nvSpPr>
          <p:spPr>
            <a:xfrm>
              <a:off x="0" y="6283584"/>
              <a:ext cx="92964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Minus 22"/>
            <p:cNvSpPr/>
            <p:nvPr/>
          </p:nvSpPr>
          <p:spPr>
            <a:xfrm>
              <a:off x="-660377" y="-210296"/>
              <a:ext cx="9544904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35510" y="65491"/>
              <a:ext cx="951007" cy="9724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11187">
              <a:off x="-27733" y="453513"/>
              <a:ext cx="1068974" cy="8146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676400"/>
            <a:ext cx="75438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‘‘এ’’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315361"/>
            <a:ext cx="73914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‘‘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’’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67207" y="708998"/>
            <a:ext cx="4114800" cy="707886"/>
            <a:chOff x="1981200" y="838200"/>
            <a:chExt cx="3810000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1981200" y="838200"/>
              <a:ext cx="3810000" cy="70788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পদ্মা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দলের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5-Point Star 1"/>
            <p:cNvSpPr/>
            <p:nvPr/>
          </p:nvSpPr>
          <p:spPr>
            <a:xfrm>
              <a:off x="2131584" y="943428"/>
              <a:ext cx="555171" cy="44465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67206" y="3400961"/>
            <a:ext cx="4104784" cy="707886"/>
            <a:chOff x="2310955" y="3477161"/>
            <a:chExt cx="3918858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2310955" y="3477161"/>
              <a:ext cx="3918858" cy="70788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মেঘনা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দলের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2378924" y="3581400"/>
              <a:ext cx="555171" cy="44465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sp>
          <p:nvSpPr>
            <p:cNvPr id="11" name="Minus 10"/>
            <p:cNvSpPr/>
            <p:nvPr/>
          </p:nvSpPr>
          <p:spPr>
            <a:xfrm rot="5400000">
              <a:off x="-2998653" y="3395500"/>
              <a:ext cx="64770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6842">
              <a:off x="184675" y="5975749"/>
              <a:ext cx="906146" cy="956191"/>
            </a:xfrm>
            <a:prstGeom prst="rect">
              <a:avLst/>
            </a:prstGeom>
          </p:spPr>
        </p:pic>
        <p:sp>
          <p:nvSpPr>
            <p:cNvPr id="13" name="Minus 12"/>
            <p:cNvSpPr/>
            <p:nvPr/>
          </p:nvSpPr>
          <p:spPr>
            <a:xfrm rot="5400000">
              <a:off x="5143500" y="3314700"/>
              <a:ext cx="75438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4017" y="6000950"/>
              <a:ext cx="876483" cy="896224"/>
            </a:xfrm>
            <a:prstGeom prst="rect">
              <a:avLst/>
            </a:prstGeom>
          </p:spPr>
        </p:pic>
        <p:sp>
          <p:nvSpPr>
            <p:cNvPr id="15" name="Minus 14"/>
            <p:cNvSpPr/>
            <p:nvPr/>
          </p:nvSpPr>
          <p:spPr>
            <a:xfrm>
              <a:off x="0" y="6283584"/>
              <a:ext cx="92964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Minus 15"/>
            <p:cNvSpPr/>
            <p:nvPr/>
          </p:nvSpPr>
          <p:spPr>
            <a:xfrm>
              <a:off x="-660377" y="-210296"/>
              <a:ext cx="9544904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35510" y="65491"/>
              <a:ext cx="951007" cy="97242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11187">
              <a:off x="-27733" y="453513"/>
              <a:ext cx="1068974" cy="8146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828800"/>
            <a:ext cx="71628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‘‘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’’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33600" y="685800"/>
            <a:ext cx="4038600" cy="707886"/>
            <a:chOff x="1828800" y="1143000"/>
            <a:chExt cx="4038600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1828800" y="1143000"/>
              <a:ext cx="4038600" cy="70788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যমুনা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দলের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5-Point Star 1"/>
            <p:cNvSpPr/>
            <p:nvPr/>
          </p:nvSpPr>
          <p:spPr>
            <a:xfrm>
              <a:off x="1981200" y="1251858"/>
              <a:ext cx="457200" cy="381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000" y="4572000"/>
            <a:ext cx="7315200" cy="1323439"/>
            <a:chOff x="609600" y="4848761"/>
            <a:chExt cx="8305800" cy="1323439"/>
          </a:xfrm>
        </p:grpSpPr>
        <p:sp>
          <p:nvSpPr>
            <p:cNvPr id="7" name="TextBox 6"/>
            <p:cNvSpPr txBox="1"/>
            <p:nvPr/>
          </p:nvSpPr>
          <p:spPr>
            <a:xfrm>
              <a:off x="609600" y="4848761"/>
              <a:ext cx="8305800" cy="132343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ভিটামিন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‘‘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ডি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’’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যুক্ত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খাবার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অভাব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জনিত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রোগ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বলবে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762000" y="4948052"/>
              <a:ext cx="533400" cy="43312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09800" y="3505200"/>
            <a:ext cx="4114800" cy="707886"/>
            <a:chOff x="1828800" y="3934361"/>
            <a:chExt cx="4114800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1828800" y="3934361"/>
              <a:ext cx="4114800" cy="70788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সুরমা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দলের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1981200" y="4004624"/>
              <a:ext cx="457200" cy="45124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sp>
          <p:nvSpPr>
            <p:cNvPr id="15" name="Minus 14"/>
            <p:cNvSpPr/>
            <p:nvPr/>
          </p:nvSpPr>
          <p:spPr>
            <a:xfrm rot="5400000">
              <a:off x="-2998653" y="3395500"/>
              <a:ext cx="64770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6842">
              <a:off x="184675" y="5975749"/>
              <a:ext cx="906146" cy="956191"/>
            </a:xfrm>
            <a:prstGeom prst="rect">
              <a:avLst/>
            </a:prstGeom>
          </p:spPr>
        </p:pic>
        <p:sp>
          <p:nvSpPr>
            <p:cNvPr id="17" name="Minus 16"/>
            <p:cNvSpPr/>
            <p:nvPr/>
          </p:nvSpPr>
          <p:spPr>
            <a:xfrm rot="5400000">
              <a:off x="5143500" y="3314700"/>
              <a:ext cx="75438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4017" y="6000950"/>
              <a:ext cx="876483" cy="896224"/>
            </a:xfrm>
            <a:prstGeom prst="rect">
              <a:avLst/>
            </a:prstGeom>
          </p:spPr>
        </p:pic>
        <p:sp>
          <p:nvSpPr>
            <p:cNvPr id="19" name="Minus 18"/>
            <p:cNvSpPr/>
            <p:nvPr/>
          </p:nvSpPr>
          <p:spPr>
            <a:xfrm>
              <a:off x="0" y="6283584"/>
              <a:ext cx="92964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Minus 19"/>
            <p:cNvSpPr/>
            <p:nvPr/>
          </p:nvSpPr>
          <p:spPr>
            <a:xfrm>
              <a:off x="-660377" y="-210296"/>
              <a:ext cx="9544904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35510" y="65491"/>
              <a:ext cx="951007" cy="97242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11187">
              <a:off x="-27733" y="453513"/>
              <a:ext cx="1068974" cy="8146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752600"/>
            <a:ext cx="67056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‘‘ই’’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4391561"/>
            <a:ext cx="70866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‘‘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’’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09800" y="685800"/>
            <a:ext cx="4038600" cy="707886"/>
            <a:chOff x="1905000" y="914400"/>
            <a:chExt cx="4038600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1905000" y="914400"/>
              <a:ext cx="4038600" cy="70788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ধলেশ্বরী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দলের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5-Point Star 1"/>
            <p:cNvSpPr/>
            <p:nvPr/>
          </p:nvSpPr>
          <p:spPr>
            <a:xfrm>
              <a:off x="2057400" y="950688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05000" y="3352800"/>
            <a:ext cx="4343400" cy="707886"/>
            <a:chOff x="1752600" y="3477161"/>
            <a:chExt cx="4191000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1752600" y="3477161"/>
              <a:ext cx="4191000" cy="70788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কর্ণফুলী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দলের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1905000" y="3581400"/>
              <a:ext cx="5334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sp>
          <p:nvSpPr>
            <p:cNvPr id="11" name="Minus 10"/>
            <p:cNvSpPr/>
            <p:nvPr/>
          </p:nvSpPr>
          <p:spPr>
            <a:xfrm rot="5400000">
              <a:off x="-2998653" y="3395500"/>
              <a:ext cx="64770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6842">
              <a:off x="184675" y="5975749"/>
              <a:ext cx="906146" cy="956191"/>
            </a:xfrm>
            <a:prstGeom prst="rect">
              <a:avLst/>
            </a:prstGeom>
          </p:spPr>
        </p:pic>
        <p:sp>
          <p:nvSpPr>
            <p:cNvPr id="13" name="Minus 12"/>
            <p:cNvSpPr/>
            <p:nvPr/>
          </p:nvSpPr>
          <p:spPr>
            <a:xfrm rot="5400000">
              <a:off x="5143500" y="3314700"/>
              <a:ext cx="75438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4017" y="6000950"/>
              <a:ext cx="876483" cy="896224"/>
            </a:xfrm>
            <a:prstGeom prst="rect">
              <a:avLst/>
            </a:prstGeom>
          </p:spPr>
        </p:pic>
        <p:sp>
          <p:nvSpPr>
            <p:cNvPr id="15" name="Minus 14"/>
            <p:cNvSpPr/>
            <p:nvPr/>
          </p:nvSpPr>
          <p:spPr>
            <a:xfrm>
              <a:off x="0" y="6283584"/>
              <a:ext cx="92964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Minus 15"/>
            <p:cNvSpPr/>
            <p:nvPr/>
          </p:nvSpPr>
          <p:spPr>
            <a:xfrm>
              <a:off x="-660377" y="-210296"/>
              <a:ext cx="9544904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35510" y="65491"/>
              <a:ext cx="951007" cy="97242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11187">
              <a:off x="-27733" y="453513"/>
              <a:ext cx="1068974" cy="8146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717" y="2362200"/>
            <a:ext cx="7480300" cy="33547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৪, 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solidFill>
                  <a:srgbClr val="0070C0"/>
                </a:solidFill>
                <a:latin typeface="NikhoshBan"/>
              </a:rPr>
              <a:t>খাদ্য</a:t>
            </a:r>
            <a:r>
              <a:rPr lang="en-US" sz="2800" dirty="0">
                <a:solidFill>
                  <a:srgbClr val="0070C0"/>
                </a:solidFill>
                <a:latin typeface="NikhoshBan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hoshBan"/>
              </a:rPr>
              <a:t>থেকে</a:t>
            </a:r>
            <a:r>
              <a:rPr lang="en-US" sz="2800" dirty="0">
                <a:solidFill>
                  <a:srgbClr val="0070C0"/>
                </a:solidFill>
                <a:latin typeface="NikhoshBan"/>
              </a:rPr>
              <a:t>………</a:t>
            </a:r>
            <a:r>
              <a:rPr lang="en-US" sz="2800" dirty="0" err="1">
                <a:solidFill>
                  <a:srgbClr val="0070C0"/>
                </a:solidFill>
                <a:latin typeface="NikhoshBan"/>
              </a:rPr>
              <a:t>যকৃত</a:t>
            </a:r>
            <a:r>
              <a:rPr lang="en-US" sz="2800" dirty="0">
                <a:solidFill>
                  <a:srgbClr val="0070C0"/>
                </a:solidFill>
                <a:latin typeface="NikhoshBan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hoshBan"/>
              </a:rPr>
              <a:t>রোগ</a:t>
            </a:r>
            <a:r>
              <a:rPr lang="en-US" sz="2800" dirty="0">
                <a:solidFill>
                  <a:srgbClr val="0070C0"/>
                </a:solidFill>
                <a:latin typeface="NikhoshBan"/>
              </a:rPr>
              <a:t>,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NikhoshBan"/>
              </a:rPr>
              <a:t>রক্ত</a:t>
            </a:r>
            <a:r>
              <a:rPr lang="en-US" sz="2800" dirty="0">
                <a:solidFill>
                  <a:srgbClr val="0070C0"/>
                </a:solidFill>
                <a:latin typeface="NikhoshBan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hoshBan"/>
              </a:rPr>
              <a:t>জমাট</a:t>
            </a:r>
            <a:r>
              <a:rPr lang="en-US" sz="2800" dirty="0">
                <a:solidFill>
                  <a:srgbClr val="0070C0"/>
                </a:solidFill>
                <a:latin typeface="NikhoshBan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hoshBan"/>
              </a:rPr>
              <a:t>বাঁধার</a:t>
            </a:r>
            <a:r>
              <a:rPr lang="en-US" sz="2800" dirty="0">
                <a:solidFill>
                  <a:srgbClr val="0070C0"/>
                </a:solidFill>
                <a:latin typeface="NikhoshBan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hoshBan"/>
              </a:rPr>
              <a:t>ক্ষমতা</a:t>
            </a:r>
            <a:r>
              <a:rPr lang="en-US" sz="2800" dirty="0">
                <a:solidFill>
                  <a:srgbClr val="0070C0"/>
                </a:solidFill>
                <a:latin typeface="NikhoshBan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hoshBan"/>
              </a:rPr>
              <a:t>কমে</a:t>
            </a:r>
            <a:r>
              <a:rPr lang="en-US" sz="2800" dirty="0">
                <a:solidFill>
                  <a:srgbClr val="0070C0"/>
                </a:solidFill>
                <a:latin typeface="NikhoshBan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hoshBan"/>
              </a:rPr>
              <a:t>যাওয়া</a:t>
            </a:r>
            <a:endParaRPr lang="en-US" sz="2800" dirty="0">
              <a:solidFill>
                <a:srgbClr val="0070C0"/>
              </a:solidFill>
              <a:latin typeface="NikhoshBan"/>
            </a:endParaRPr>
          </a:p>
          <a:p>
            <a:pPr algn="ctr"/>
            <a:endParaRPr lang="en-US" sz="2800" dirty="0">
              <a:solidFill>
                <a:srgbClr val="0070C0"/>
              </a:solidFill>
              <a:latin typeface="NikhoshBan"/>
            </a:endParaRPr>
          </a:p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4৫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……./…/…….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860842"/>
            <a:ext cx="32766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sp>
          <p:nvSpPr>
            <p:cNvPr id="6" name="Minus 5"/>
            <p:cNvSpPr/>
            <p:nvPr/>
          </p:nvSpPr>
          <p:spPr>
            <a:xfrm rot="5400000">
              <a:off x="-2998653" y="3395500"/>
              <a:ext cx="64770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6842">
              <a:off x="184675" y="5975749"/>
              <a:ext cx="906146" cy="956191"/>
            </a:xfrm>
            <a:prstGeom prst="rect">
              <a:avLst/>
            </a:prstGeom>
          </p:spPr>
        </p:pic>
        <p:sp>
          <p:nvSpPr>
            <p:cNvPr id="8" name="Minus 7"/>
            <p:cNvSpPr/>
            <p:nvPr/>
          </p:nvSpPr>
          <p:spPr>
            <a:xfrm rot="5400000">
              <a:off x="5143500" y="3314700"/>
              <a:ext cx="75438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4017" y="6000950"/>
              <a:ext cx="876483" cy="896224"/>
            </a:xfrm>
            <a:prstGeom prst="rect">
              <a:avLst/>
            </a:prstGeom>
          </p:spPr>
        </p:pic>
        <p:sp>
          <p:nvSpPr>
            <p:cNvPr id="10" name="Minus 9"/>
            <p:cNvSpPr/>
            <p:nvPr/>
          </p:nvSpPr>
          <p:spPr>
            <a:xfrm>
              <a:off x="0" y="6283584"/>
              <a:ext cx="92964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Minus 10"/>
            <p:cNvSpPr/>
            <p:nvPr/>
          </p:nvSpPr>
          <p:spPr>
            <a:xfrm>
              <a:off x="-660377" y="-210296"/>
              <a:ext cx="9544904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35510" y="65491"/>
              <a:ext cx="951007" cy="97242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11187">
              <a:off x="-27733" y="453513"/>
              <a:ext cx="1068974" cy="8146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140694"/>
            <a:ext cx="8305800" cy="6463308"/>
          </a:xfrm>
          <a:prstGeom prst="rect">
            <a:avLst/>
          </a:prstGeom>
          <a:noFill/>
          <a:ln w="3460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B6751-3566-4FF8-8273-E4433EA46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16100"/>
            <a:ext cx="3616569" cy="36195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F3AD03-CA6D-42EE-943D-6E342BB2F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31" y="1911350"/>
            <a:ext cx="38100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758831" y="685800"/>
            <a:ext cx="35052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6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ntel\Desktop\প-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700" y="1416884"/>
            <a:ext cx="4495800" cy="4745288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057400" y="506899"/>
            <a:ext cx="4724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সংযোজন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sp>
          <p:nvSpPr>
            <p:cNvPr id="5" name="Minus 4"/>
            <p:cNvSpPr/>
            <p:nvPr/>
          </p:nvSpPr>
          <p:spPr>
            <a:xfrm rot="5400000">
              <a:off x="-2998653" y="3395500"/>
              <a:ext cx="64770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6842">
              <a:off x="184675" y="5975749"/>
              <a:ext cx="906146" cy="956191"/>
            </a:xfrm>
            <a:prstGeom prst="rect">
              <a:avLst/>
            </a:prstGeom>
          </p:spPr>
        </p:pic>
        <p:sp>
          <p:nvSpPr>
            <p:cNvPr id="8" name="Minus 7"/>
            <p:cNvSpPr/>
            <p:nvPr/>
          </p:nvSpPr>
          <p:spPr>
            <a:xfrm rot="5400000">
              <a:off x="5143500" y="3314700"/>
              <a:ext cx="75438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4017" y="6000950"/>
              <a:ext cx="876483" cy="896224"/>
            </a:xfrm>
            <a:prstGeom prst="rect">
              <a:avLst/>
            </a:prstGeom>
          </p:spPr>
        </p:pic>
        <p:sp>
          <p:nvSpPr>
            <p:cNvPr id="10" name="Minus 9"/>
            <p:cNvSpPr/>
            <p:nvPr/>
          </p:nvSpPr>
          <p:spPr>
            <a:xfrm>
              <a:off x="0" y="6283584"/>
              <a:ext cx="92964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Minus 10"/>
            <p:cNvSpPr/>
            <p:nvPr/>
          </p:nvSpPr>
          <p:spPr>
            <a:xfrm>
              <a:off x="-660377" y="-210296"/>
              <a:ext cx="9544904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35510" y="65491"/>
              <a:ext cx="951007" cy="97242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11187">
              <a:off x="-27733" y="453513"/>
              <a:ext cx="1068974" cy="8146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838200"/>
            <a:ext cx="6477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hoshBan"/>
              </a:rPr>
              <a:t>বিভিন্ন</a:t>
            </a:r>
            <a:r>
              <a:rPr lang="en-US" sz="4000" dirty="0">
                <a:solidFill>
                  <a:srgbClr val="7030A0"/>
                </a:solidFill>
                <a:latin typeface="NikhoshB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hoshBan"/>
              </a:rPr>
              <a:t>ভিটামিন</a:t>
            </a:r>
            <a:r>
              <a:rPr lang="en-US" sz="4000" dirty="0">
                <a:solidFill>
                  <a:srgbClr val="7030A0"/>
                </a:solidFill>
                <a:latin typeface="NikhoshB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hoshBan"/>
              </a:rPr>
              <a:t>এর</a:t>
            </a:r>
            <a:r>
              <a:rPr lang="en-US" sz="4000" dirty="0">
                <a:solidFill>
                  <a:srgbClr val="7030A0"/>
                </a:solidFill>
                <a:latin typeface="NikhoshB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hoshBan"/>
              </a:rPr>
              <a:t>ছক</a:t>
            </a:r>
            <a:r>
              <a:rPr lang="en-US" sz="4000" dirty="0">
                <a:solidFill>
                  <a:srgbClr val="7030A0"/>
                </a:solidFill>
                <a:latin typeface="NikhoshBan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832" y="152400"/>
            <a:ext cx="8519886" cy="6463308"/>
          </a:xfrm>
          <a:prstGeom prst="rect">
            <a:avLst/>
          </a:prstGeom>
          <a:noFill/>
          <a:ln w="3460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79311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1000" y="140694"/>
            <a:ext cx="8305800" cy="6463308"/>
          </a:xfrm>
          <a:prstGeom prst="rect">
            <a:avLst/>
          </a:prstGeom>
          <a:noFill/>
          <a:ln w="3460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609600"/>
            <a:ext cx="3200400" cy="646331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মিলকরণ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41929"/>
            <a:ext cx="2209800" cy="307777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ভিটামিন “এ” এর  অভাবে</a:t>
            </a:r>
            <a:r>
              <a:rPr lang="en-US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সৃষ্ট রোগ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554506"/>
            <a:ext cx="2209800" cy="307777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ভিটামিন “বি” এর অভাবে সৃষ্ট রোগ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240306"/>
            <a:ext cx="2209800" cy="307777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ভিটামিন “সি ” এর অভাবে সৃষ্ট রোগ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3313529"/>
            <a:ext cx="1752600" cy="307777"/>
          </a:xfrm>
          <a:prstGeom prst="rect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রাতকানা</a:t>
            </a:r>
            <a:endParaRPr lang="en-US" sz="1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2700" y="1941929"/>
            <a:ext cx="1866900" cy="276999"/>
          </a:xfrm>
          <a:prstGeom prst="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/>
              <a:t>মুখে</a:t>
            </a:r>
            <a:r>
              <a:rPr lang="en-US" sz="1200" dirty="0"/>
              <a:t> ও </a:t>
            </a:r>
            <a:r>
              <a:rPr lang="en-US" sz="1200" dirty="0" err="1"/>
              <a:t>জিভে</a:t>
            </a:r>
            <a:r>
              <a:rPr lang="en-US" sz="1200" dirty="0"/>
              <a:t> </a:t>
            </a:r>
            <a:r>
              <a:rPr lang="en-US" sz="1200" dirty="0" err="1"/>
              <a:t>ঘা</a:t>
            </a:r>
            <a:r>
              <a:rPr lang="en-US" sz="1200" dirty="0"/>
              <a:t> </a:t>
            </a:r>
            <a:endParaRPr lang="en-US" sz="1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551529"/>
            <a:ext cx="1828800" cy="307777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স্কার্ভি </a:t>
            </a:r>
            <a:endParaRPr lang="en-US" sz="1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4002306"/>
            <a:ext cx="2209801" cy="307777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ভিটামিন “</a:t>
            </a:r>
            <a:r>
              <a:rPr lang="en-US" sz="1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bn-BD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” এর অভাবে সৃষ্ট রোগ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4764306"/>
            <a:ext cx="2209800" cy="307777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ভিটামিন “</a:t>
            </a:r>
            <a:r>
              <a:rPr lang="en-US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” এর অভাবে সৃষ্ট রোগ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5526306"/>
            <a:ext cx="2209800" cy="307777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ভিটামিন “</a:t>
            </a:r>
            <a:r>
              <a:rPr lang="en-US" sz="1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” এর অভাবে সৃষ্ট রোগ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4611906"/>
            <a:ext cx="1752600" cy="307777"/>
          </a:xfrm>
          <a:prstGeom prst="rect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রিকেটস</a:t>
            </a:r>
            <a:r>
              <a:rPr lang="en-US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বেঁকে</a:t>
            </a:r>
            <a:r>
              <a:rPr lang="en-US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endParaRPr lang="en-US" sz="1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5602506"/>
            <a:ext cx="1905000" cy="307777"/>
          </a:xfrm>
          <a:prstGeom prst="rect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endParaRPr lang="en-US" sz="1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3926106"/>
            <a:ext cx="1828800" cy="307777"/>
          </a:xfrm>
          <a:prstGeom prst="rect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যকৃতের</a:t>
            </a:r>
            <a:r>
              <a:rPr lang="en-US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রাগ</a:t>
            </a:r>
            <a:endParaRPr lang="en-US" sz="1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16 -0.02199 L -0.3875 -0.1997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91 0.00254 L -0.38125 0.0914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0.00023 L -0.38334 0.100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6 -0.01134 L -0.37916 -0.0891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-0.01134 L -0.37916 -0.1224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00023 L -0.38333 0.2331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860842"/>
            <a:ext cx="39624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6754" y="2667000"/>
            <a:ext cx="8135504" cy="2554545"/>
            <a:chOff x="304800" y="3276600"/>
            <a:chExt cx="8001000" cy="2554545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3276600"/>
              <a:ext cx="8001000" cy="255454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   </a:t>
              </a:r>
            </a:p>
            <a:p>
              <a:pPr algn="just"/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     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ভিটামিন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কি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?</a:t>
              </a:r>
            </a:p>
            <a:p>
              <a:pPr algn="just"/>
              <a:endParaRPr lang="en-US" sz="3200" dirty="0">
                <a:solidFill>
                  <a:srgbClr val="7030A0"/>
                </a:solidFill>
                <a:latin typeface="NikhoshBan"/>
              </a:endParaRPr>
            </a:p>
            <a:p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     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কোন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ভিটমিনের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অভাবে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কি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রোগ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হয়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তা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</a:t>
              </a:r>
            </a:p>
            <a:p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      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লিখ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।  </a:t>
              </a: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506186" y="3657600"/>
              <a:ext cx="533400" cy="497651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06186" y="4569006"/>
              <a:ext cx="533400" cy="497651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sp>
          <p:nvSpPr>
            <p:cNvPr id="10" name="Minus 9"/>
            <p:cNvSpPr/>
            <p:nvPr/>
          </p:nvSpPr>
          <p:spPr>
            <a:xfrm rot="5400000">
              <a:off x="-2998653" y="3395500"/>
              <a:ext cx="64770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6842">
              <a:off x="184675" y="5975749"/>
              <a:ext cx="906146" cy="956191"/>
            </a:xfrm>
            <a:prstGeom prst="rect">
              <a:avLst/>
            </a:prstGeom>
          </p:spPr>
        </p:pic>
        <p:sp>
          <p:nvSpPr>
            <p:cNvPr id="12" name="Minus 11"/>
            <p:cNvSpPr/>
            <p:nvPr/>
          </p:nvSpPr>
          <p:spPr>
            <a:xfrm rot="5400000">
              <a:off x="5143500" y="3314700"/>
              <a:ext cx="75438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4017" y="6000950"/>
              <a:ext cx="876483" cy="896224"/>
            </a:xfrm>
            <a:prstGeom prst="rect">
              <a:avLst/>
            </a:prstGeom>
          </p:spPr>
        </p:pic>
        <p:sp>
          <p:nvSpPr>
            <p:cNvPr id="14" name="Minus 13"/>
            <p:cNvSpPr/>
            <p:nvPr/>
          </p:nvSpPr>
          <p:spPr>
            <a:xfrm>
              <a:off x="0" y="6283584"/>
              <a:ext cx="92964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Minus 14"/>
            <p:cNvSpPr/>
            <p:nvPr/>
          </p:nvSpPr>
          <p:spPr>
            <a:xfrm>
              <a:off x="-660377" y="-210296"/>
              <a:ext cx="9544904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35510" y="65491"/>
              <a:ext cx="951007" cy="97242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11187">
              <a:off x="-27733" y="453513"/>
              <a:ext cx="1068974" cy="814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179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295400"/>
            <a:ext cx="50292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sp>
          <p:nvSpPr>
            <p:cNvPr id="6" name="Minus 5"/>
            <p:cNvSpPr/>
            <p:nvPr/>
          </p:nvSpPr>
          <p:spPr>
            <a:xfrm rot="5400000">
              <a:off x="-2998653" y="3395500"/>
              <a:ext cx="64770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6842">
              <a:off x="184675" y="5975749"/>
              <a:ext cx="906146" cy="956191"/>
            </a:xfrm>
            <a:prstGeom prst="rect">
              <a:avLst/>
            </a:prstGeom>
          </p:spPr>
        </p:pic>
        <p:sp>
          <p:nvSpPr>
            <p:cNvPr id="8" name="Minus 7"/>
            <p:cNvSpPr/>
            <p:nvPr/>
          </p:nvSpPr>
          <p:spPr>
            <a:xfrm rot="5400000">
              <a:off x="5143500" y="3314700"/>
              <a:ext cx="75438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4017" y="6000950"/>
              <a:ext cx="876483" cy="896224"/>
            </a:xfrm>
            <a:prstGeom prst="rect">
              <a:avLst/>
            </a:prstGeom>
          </p:spPr>
        </p:pic>
        <p:sp>
          <p:nvSpPr>
            <p:cNvPr id="10" name="Minus 9"/>
            <p:cNvSpPr/>
            <p:nvPr/>
          </p:nvSpPr>
          <p:spPr>
            <a:xfrm>
              <a:off x="0" y="6283584"/>
              <a:ext cx="92964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Minus 10"/>
            <p:cNvSpPr/>
            <p:nvPr/>
          </p:nvSpPr>
          <p:spPr>
            <a:xfrm>
              <a:off x="-660377" y="-210296"/>
              <a:ext cx="9544904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35510" y="65491"/>
              <a:ext cx="951007" cy="97242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11187">
              <a:off x="-27733" y="453513"/>
              <a:ext cx="1068974" cy="81465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06754" y="3429000"/>
            <a:ext cx="8027646" cy="1569660"/>
            <a:chOff x="506754" y="3429000"/>
            <a:chExt cx="8027646" cy="1569660"/>
          </a:xfrm>
        </p:grpSpPr>
        <p:sp>
          <p:nvSpPr>
            <p:cNvPr id="3" name="TextBox 2"/>
            <p:cNvSpPr txBox="1"/>
            <p:nvPr/>
          </p:nvSpPr>
          <p:spPr>
            <a:xfrm>
              <a:off x="506754" y="3429000"/>
              <a:ext cx="8027646" cy="15696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   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কোন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কোন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খাদ্যে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কোন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কোন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ভিটামিন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থাকে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তার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একটি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তালিকা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প্রস্তুত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করে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নিয়ে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hoshBan"/>
                </a:rPr>
                <a:t>আসবে</a:t>
              </a:r>
              <a:r>
                <a:rPr lang="en-US" sz="3200" dirty="0">
                  <a:solidFill>
                    <a:srgbClr val="7030A0"/>
                  </a:solidFill>
                  <a:latin typeface="NikhoshBan"/>
                </a:rPr>
                <a:t>।</a:t>
              </a:r>
              <a:endParaRPr lang="en-US" sz="3200" dirty="0">
                <a:latin typeface="NikhoshBan"/>
              </a:endParaRPr>
            </a:p>
          </p:txBody>
        </p:sp>
        <p:sp>
          <p:nvSpPr>
            <p:cNvPr id="2" name="5-Point Star 1"/>
            <p:cNvSpPr/>
            <p:nvPr/>
          </p:nvSpPr>
          <p:spPr>
            <a:xfrm>
              <a:off x="599648" y="3505200"/>
              <a:ext cx="505252" cy="381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F824FE-9400-49AA-AF28-B593BEE86B60}"/>
              </a:ext>
            </a:extLst>
          </p:cNvPr>
          <p:cNvSpPr txBox="1"/>
          <p:nvPr/>
        </p:nvSpPr>
        <p:spPr>
          <a:xfrm>
            <a:off x="2514600" y="38100"/>
            <a:ext cx="4800600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/>
              <a:t>ধন্যবাদ</a:t>
            </a:r>
            <a:endParaRPr lang="en-US" sz="8800" dirty="0"/>
          </a:p>
        </p:txBody>
      </p:sp>
      <p:pic>
        <p:nvPicPr>
          <p:cNvPr id="4" name="Picture 3" descr="শাপলা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55599" y="1663699"/>
            <a:ext cx="8449127" cy="5016739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955219"/>
            <a:ext cx="4572000" cy="92333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5400" dirty="0" err="1">
                <a:latin typeface="NikhoshBan"/>
              </a:rPr>
              <a:t>শিখনফল</a:t>
            </a:r>
            <a:r>
              <a:rPr lang="en-US" sz="5400" dirty="0">
                <a:latin typeface="NikhoshBan"/>
              </a:rPr>
              <a:t> 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669971" y="3048000"/>
            <a:ext cx="7804058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NikhoshBan"/>
              </a:rPr>
              <a:t>৮.১.১ </a:t>
            </a:r>
            <a:r>
              <a:rPr lang="en-US" sz="2000" dirty="0" err="1">
                <a:latin typeface="NikhoshBan"/>
              </a:rPr>
              <a:t>বিভিন্ন</a:t>
            </a:r>
            <a:r>
              <a:rPr lang="en-US" sz="2000" dirty="0">
                <a:latin typeface="NikhoshBan"/>
              </a:rPr>
              <a:t> </a:t>
            </a:r>
            <a:r>
              <a:rPr lang="en-US" sz="2000" dirty="0" err="1">
                <a:latin typeface="NikhoshBan"/>
              </a:rPr>
              <a:t>ধরনের</a:t>
            </a:r>
            <a:r>
              <a:rPr lang="en-US" sz="2000" dirty="0">
                <a:latin typeface="NikhoshBan"/>
              </a:rPr>
              <a:t> </a:t>
            </a:r>
            <a:r>
              <a:rPr lang="en-US" sz="2000" dirty="0" err="1">
                <a:latin typeface="NikhoshBan"/>
              </a:rPr>
              <a:t>ভিটামিন</a:t>
            </a:r>
            <a:r>
              <a:rPr lang="en-US" sz="2000" dirty="0">
                <a:latin typeface="NikhoshBan"/>
              </a:rPr>
              <a:t> </a:t>
            </a:r>
            <a:r>
              <a:rPr lang="en-US" sz="2000" dirty="0" err="1">
                <a:latin typeface="NikhoshBan"/>
              </a:rPr>
              <a:t>সম্পর্কে</a:t>
            </a:r>
            <a:r>
              <a:rPr lang="en-US" sz="2000" dirty="0">
                <a:latin typeface="NikhoshBan"/>
              </a:rPr>
              <a:t> </a:t>
            </a:r>
            <a:r>
              <a:rPr lang="en-US" sz="2000" dirty="0" err="1">
                <a:latin typeface="NikhoshBan"/>
              </a:rPr>
              <a:t>বলতে</a:t>
            </a:r>
            <a:r>
              <a:rPr lang="en-US" sz="2000" dirty="0">
                <a:latin typeface="NikhoshBan"/>
              </a:rPr>
              <a:t> </a:t>
            </a:r>
            <a:r>
              <a:rPr lang="en-US" sz="2000" dirty="0" err="1">
                <a:latin typeface="NikhoshBan"/>
              </a:rPr>
              <a:t>পারবে</a:t>
            </a:r>
            <a:r>
              <a:rPr lang="en-US" sz="2000" dirty="0">
                <a:latin typeface="NikhoshBan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NikhoshBan"/>
              </a:rPr>
              <a:t>৮.১.২ </a:t>
            </a:r>
            <a:r>
              <a:rPr lang="en-US" sz="2000" dirty="0" err="1">
                <a:latin typeface="NikhoshBan"/>
              </a:rPr>
              <a:t>ভিটামিনের</a:t>
            </a:r>
            <a:r>
              <a:rPr lang="en-US" sz="2000" dirty="0">
                <a:latin typeface="NikhoshBan"/>
              </a:rPr>
              <a:t> </a:t>
            </a:r>
            <a:r>
              <a:rPr lang="en-US" sz="2000" dirty="0" err="1">
                <a:latin typeface="NikhoshBan"/>
              </a:rPr>
              <a:t>উৎস</a:t>
            </a:r>
            <a:r>
              <a:rPr lang="en-US" sz="2000" dirty="0">
                <a:latin typeface="NikhoshBan"/>
              </a:rPr>
              <a:t> </a:t>
            </a:r>
            <a:r>
              <a:rPr lang="en-US" sz="2000" dirty="0" err="1">
                <a:latin typeface="NikhoshBan"/>
              </a:rPr>
              <a:t>সম্পর্কে</a:t>
            </a:r>
            <a:r>
              <a:rPr lang="en-US" sz="2000" dirty="0">
                <a:latin typeface="NikhoshBan"/>
              </a:rPr>
              <a:t> </a:t>
            </a:r>
            <a:r>
              <a:rPr lang="en-US" sz="2000" dirty="0" err="1">
                <a:latin typeface="NikhoshBan"/>
              </a:rPr>
              <a:t>বলতে</a:t>
            </a:r>
            <a:r>
              <a:rPr lang="en-US" sz="2000" dirty="0">
                <a:latin typeface="NikhoshBan"/>
              </a:rPr>
              <a:t> </a:t>
            </a:r>
            <a:r>
              <a:rPr lang="en-US" sz="2000" dirty="0" err="1">
                <a:latin typeface="NikhoshBan"/>
              </a:rPr>
              <a:t>পারবে</a:t>
            </a:r>
            <a:r>
              <a:rPr lang="en-US" sz="2000" dirty="0">
                <a:latin typeface="NikhoshBan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NikhoshBan"/>
              </a:rPr>
              <a:t>৮.১.৩ </a:t>
            </a:r>
            <a:r>
              <a:rPr lang="en-US" sz="2000" dirty="0" err="1">
                <a:latin typeface="NikhoshBan"/>
              </a:rPr>
              <a:t>ভিটামিনের</a:t>
            </a:r>
            <a:r>
              <a:rPr lang="en-US" sz="2000" dirty="0">
                <a:latin typeface="NikhoshBan"/>
              </a:rPr>
              <a:t> </a:t>
            </a:r>
            <a:r>
              <a:rPr lang="en-US" sz="2000" dirty="0" err="1">
                <a:latin typeface="NikhoshBan"/>
              </a:rPr>
              <a:t>কাজ</a:t>
            </a:r>
            <a:r>
              <a:rPr lang="en-US" sz="2000" dirty="0">
                <a:latin typeface="NikhoshBan"/>
              </a:rPr>
              <a:t>, </a:t>
            </a:r>
            <a:r>
              <a:rPr lang="en-US" sz="2000" dirty="0" err="1">
                <a:latin typeface="NikhoshBan"/>
              </a:rPr>
              <a:t>অভাবজনিত</a:t>
            </a:r>
            <a:r>
              <a:rPr lang="en-US" sz="2000" dirty="0">
                <a:latin typeface="NikhoshBan"/>
              </a:rPr>
              <a:t> </a:t>
            </a:r>
            <a:r>
              <a:rPr lang="en-US" sz="2000" dirty="0" err="1">
                <a:latin typeface="NikhoshBan"/>
              </a:rPr>
              <a:t>বিভিন্ন</a:t>
            </a:r>
            <a:r>
              <a:rPr lang="en-US" sz="2000" dirty="0">
                <a:latin typeface="NikhoshBan"/>
              </a:rPr>
              <a:t> </a:t>
            </a:r>
            <a:r>
              <a:rPr lang="en-US" sz="2000" dirty="0" err="1">
                <a:latin typeface="NikhoshBan"/>
              </a:rPr>
              <a:t>রোগের</a:t>
            </a:r>
            <a:r>
              <a:rPr lang="en-US" sz="2000" dirty="0">
                <a:latin typeface="NikhoshBan"/>
              </a:rPr>
              <a:t> </a:t>
            </a:r>
            <a:r>
              <a:rPr lang="en-US" sz="2000" dirty="0" err="1">
                <a:latin typeface="NikhoshBan"/>
              </a:rPr>
              <a:t>নাম</a:t>
            </a:r>
            <a:r>
              <a:rPr lang="en-US" sz="2000" dirty="0">
                <a:latin typeface="NikhoshBan"/>
              </a:rPr>
              <a:t> </a:t>
            </a:r>
            <a:r>
              <a:rPr lang="en-US" sz="2000" dirty="0" err="1">
                <a:latin typeface="NikhoshBan"/>
              </a:rPr>
              <a:t>বলতে</a:t>
            </a:r>
            <a:r>
              <a:rPr lang="en-US" sz="2000" dirty="0">
                <a:latin typeface="NikhoshBan"/>
              </a:rPr>
              <a:t> </a:t>
            </a:r>
            <a:r>
              <a:rPr lang="en-US" sz="2000" dirty="0" err="1">
                <a:latin typeface="NikhoshBan"/>
              </a:rPr>
              <a:t>পারবে</a:t>
            </a:r>
            <a:r>
              <a:rPr lang="en-US" sz="2000" dirty="0">
                <a:latin typeface="NikhoshBan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NikhoshBan"/>
              </a:rPr>
              <a:t>৮.১.৪ </a:t>
            </a:r>
            <a:r>
              <a:rPr lang="en-US" sz="2000" dirty="0" err="1">
                <a:latin typeface="NikhoshBan"/>
              </a:rPr>
              <a:t>মানব</a:t>
            </a:r>
            <a:r>
              <a:rPr lang="en-US" sz="2000" dirty="0">
                <a:latin typeface="NikhoshBan"/>
              </a:rPr>
              <a:t> </a:t>
            </a:r>
            <a:r>
              <a:rPr lang="en-US" sz="2000" dirty="0" err="1">
                <a:latin typeface="NikhoshBan"/>
              </a:rPr>
              <a:t>জীবনে</a:t>
            </a:r>
            <a:r>
              <a:rPr lang="en-US" sz="2000" dirty="0">
                <a:latin typeface="NikhoshBan"/>
              </a:rPr>
              <a:t> </a:t>
            </a:r>
            <a:r>
              <a:rPr lang="en-US" sz="2000" dirty="0" err="1">
                <a:latin typeface="NikhoshBan"/>
              </a:rPr>
              <a:t>ভিটামিনের</a:t>
            </a:r>
            <a:r>
              <a:rPr lang="en-US" sz="2000" dirty="0">
                <a:latin typeface="NikhoshBan"/>
              </a:rPr>
              <a:t> </a:t>
            </a:r>
            <a:r>
              <a:rPr lang="en-US" sz="2000" dirty="0" err="1">
                <a:latin typeface="NikhoshBan"/>
              </a:rPr>
              <a:t>গুরুত্ব</a:t>
            </a:r>
            <a:r>
              <a:rPr lang="en-US" sz="2000" dirty="0">
                <a:latin typeface="NikhoshBan"/>
              </a:rPr>
              <a:t> </a:t>
            </a:r>
            <a:r>
              <a:rPr lang="en-US" sz="2000" dirty="0" err="1">
                <a:latin typeface="NikhoshBan"/>
              </a:rPr>
              <a:t>সম্পর্কে</a:t>
            </a:r>
            <a:r>
              <a:rPr lang="en-US" sz="2000" dirty="0">
                <a:latin typeface="NikhoshBan"/>
              </a:rPr>
              <a:t> </a:t>
            </a:r>
            <a:r>
              <a:rPr lang="en-US" sz="2000" dirty="0" err="1">
                <a:latin typeface="NikhoshBan"/>
              </a:rPr>
              <a:t>বলতে</a:t>
            </a:r>
            <a:r>
              <a:rPr lang="en-US" sz="2000" dirty="0">
                <a:latin typeface="NikhoshBan"/>
              </a:rPr>
              <a:t> </a:t>
            </a:r>
            <a:r>
              <a:rPr lang="en-US" sz="2000" dirty="0" err="1">
                <a:latin typeface="NikhoshBan"/>
              </a:rPr>
              <a:t>পারবে</a:t>
            </a:r>
            <a:r>
              <a:rPr lang="en-US" sz="2000" dirty="0">
                <a:latin typeface="NikhoshBan"/>
              </a:rPr>
              <a:t>।  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sp>
          <p:nvSpPr>
            <p:cNvPr id="7" name="Minus 6"/>
            <p:cNvSpPr/>
            <p:nvPr/>
          </p:nvSpPr>
          <p:spPr>
            <a:xfrm rot="5400000">
              <a:off x="-2998653" y="3395500"/>
              <a:ext cx="64770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6842">
              <a:off x="184675" y="5975749"/>
              <a:ext cx="906146" cy="956191"/>
            </a:xfrm>
            <a:prstGeom prst="rect">
              <a:avLst/>
            </a:prstGeom>
          </p:spPr>
        </p:pic>
        <p:sp>
          <p:nvSpPr>
            <p:cNvPr id="9" name="Minus 8"/>
            <p:cNvSpPr/>
            <p:nvPr/>
          </p:nvSpPr>
          <p:spPr>
            <a:xfrm rot="5400000">
              <a:off x="5143500" y="3314700"/>
              <a:ext cx="75438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4017" y="6000950"/>
              <a:ext cx="876483" cy="896224"/>
            </a:xfrm>
            <a:prstGeom prst="rect">
              <a:avLst/>
            </a:prstGeom>
          </p:spPr>
        </p:pic>
        <p:sp>
          <p:nvSpPr>
            <p:cNvPr id="11" name="Minus 10"/>
            <p:cNvSpPr/>
            <p:nvPr/>
          </p:nvSpPr>
          <p:spPr>
            <a:xfrm>
              <a:off x="0" y="6283584"/>
              <a:ext cx="92964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Minus 11"/>
            <p:cNvSpPr/>
            <p:nvPr/>
          </p:nvSpPr>
          <p:spPr>
            <a:xfrm>
              <a:off x="-660377" y="-210296"/>
              <a:ext cx="9544904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35510" y="65491"/>
              <a:ext cx="951007" cy="97242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11187">
              <a:off x="-27733" y="453513"/>
              <a:ext cx="1068974" cy="8146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6934200" cy="792162"/>
          </a:xfrm>
        </p:spPr>
        <p:txBody>
          <a:bodyPr>
            <a:normAutofit fontScale="90000"/>
          </a:bodyPr>
          <a:lstStyle/>
          <a:p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 ছবিতে কী দেখতে পাচ্ছি ?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intel\Desktop\Picture\Palong-19080302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540" y="1765301"/>
            <a:ext cx="2167758" cy="130065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2" name="Picture 11" descr="carr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248400" y="1752600"/>
            <a:ext cx="1950982" cy="1300655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13" name="Picture 3" descr="C:\Users\intel\Desktop\Picture\-_____-e1556088258657.jpg"/>
          <p:cNvPicPr>
            <a:picLocks noChangeAspect="1" noChangeArrowheads="1"/>
          </p:cNvPicPr>
          <p:nvPr/>
        </p:nvPicPr>
        <p:blipFill>
          <a:blip r:embed="rId5"/>
          <a:srcRect l="22000" t="12091" r="24666" b="9320"/>
          <a:stretch>
            <a:fillRect/>
          </a:stretch>
        </p:blipFill>
        <p:spPr bwMode="auto">
          <a:xfrm>
            <a:off x="3657600" y="1752601"/>
            <a:ext cx="1828800" cy="130065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5" name="Picture 4" descr="C:\Users\intel\Desktop\Picture\egg-yolk_291405.jpg"/>
          <p:cNvPicPr>
            <a:picLocks noChangeAspect="1" noChangeArrowheads="1"/>
          </p:cNvPicPr>
          <p:nvPr/>
        </p:nvPicPr>
        <p:blipFill>
          <a:blip r:embed="rId6"/>
          <a:srcRect l="7000" r="5000" b="6500"/>
          <a:stretch>
            <a:fillRect/>
          </a:stretch>
        </p:blipFill>
        <p:spPr bwMode="auto">
          <a:xfrm>
            <a:off x="838200" y="4546602"/>
            <a:ext cx="2042098" cy="113807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6" name="Picture 5" descr="C:\Users\intel\Desktop\Picture\Milk_glas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4572002"/>
            <a:ext cx="1828800" cy="113807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7" name="Picture 16" descr="fish-amblypharyngodon-mola.jpg"/>
          <p:cNvPicPr>
            <a:picLocks noChangeAspect="1"/>
          </p:cNvPicPr>
          <p:nvPr/>
        </p:nvPicPr>
        <p:blipFill>
          <a:blip r:embed="rId8" cstate="print"/>
          <a:srcRect r="13095" b="26640"/>
          <a:stretch>
            <a:fillRect/>
          </a:stretch>
        </p:blipFill>
        <p:spPr>
          <a:xfrm>
            <a:off x="6066245" y="4572002"/>
            <a:ext cx="2064222" cy="1112673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81000" y="191492"/>
            <a:ext cx="8305800" cy="6463308"/>
          </a:xfrm>
          <a:prstGeom prst="rect">
            <a:avLst/>
          </a:prstGeom>
          <a:noFill/>
          <a:ln w="3460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78" y="2743200"/>
            <a:ext cx="7279922" cy="1143000"/>
          </a:xfr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স্বাস্থ্য রক্ষায় </a:t>
            </a:r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878" y="4495800"/>
            <a:ext cx="7229122" cy="1066800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ই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5678" y="914400"/>
            <a:ext cx="7229122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hoshBan"/>
              </a:rPr>
              <a:t>আজকের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hoshBan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hoshBan"/>
              </a:rPr>
              <a:t>পাঠ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Nikh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91492"/>
            <a:ext cx="8305800" cy="6463308"/>
          </a:xfrm>
          <a:prstGeom prst="rect">
            <a:avLst/>
          </a:prstGeom>
          <a:noFill/>
          <a:ln w="3460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3085" y="1400628"/>
            <a:ext cx="65532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এখানে  ভিডিও সংযুক্ত আছে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sp>
          <p:nvSpPr>
            <p:cNvPr id="5" name="Minus 4"/>
            <p:cNvSpPr/>
            <p:nvPr/>
          </p:nvSpPr>
          <p:spPr>
            <a:xfrm rot="5400000">
              <a:off x="-2998653" y="3395500"/>
              <a:ext cx="64770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6842">
              <a:off x="184675" y="5975749"/>
              <a:ext cx="906146" cy="956191"/>
            </a:xfrm>
            <a:prstGeom prst="rect">
              <a:avLst/>
            </a:prstGeom>
          </p:spPr>
        </p:pic>
        <p:sp>
          <p:nvSpPr>
            <p:cNvPr id="7" name="Minus 6"/>
            <p:cNvSpPr/>
            <p:nvPr/>
          </p:nvSpPr>
          <p:spPr>
            <a:xfrm rot="5400000">
              <a:off x="5143500" y="3314700"/>
              <a:ext cx="75438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4017" y="6000950"/>
              <a:ext cx="876483" cy="896224"/>
            </a:xfrm>
            <a:prstGeom prst="rect">
              <a:avLst/>
            </a:prstGeom>
          </p:spPr>
        </p:pic>
        <p:sp>
          <p:nvSpPr>
            <p:cNvPr id="9" name="Minus 8"/>
            <p:cNvSpPr/>
            <p:nvPr/>
          </p:nvSpPr>
          <p:spPr>
            <a:xfrm>
              <a:off x="0" y="6283584"/>
              <a:ext cx="92964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Minus 9"/>
            <p:cNvSpPr/>
            <p:nvPr/>
          </p:nvSpPr>
          <p:spPr>
            <a:xfrm>
              <a:off x="-660377" y="-210296"/>
              <a:ext cx="9544904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35510" y="65491"/>
              <a:ext cx="951007" cy="9724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11187">
              <a:off x="-27733" y="453513"/>
              <a:ext cx="1068974" cy="814658"/>
            </a:xfrm>
            <a:prstGeom prst="rect">
              <a:avLst/>
            </a:prstGeom>
          </p:spPr>
        </p:pic>
      </p:grp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853197"/>
              </p:ext>
            </p:extLst>
          </p:nvPr>
        </p:nvGraphicFramePr>
        <p:xfrm>
          <a:off x="4201318" y="2590800"/>
          <a:ext cx="8937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894240" imgH="437760" progId="Package">
                  <p:embed/>
                </p:oleObj>
              </mc:Choice>
              <mc:Fallback>
                <p:oleObj name="Packager Shell Object" showAsIcon="1" r:id="rId3" imgW="8942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1318" y="2590800"/>
                        <a:ext cx="89376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81000" y="3552737"/>
            <a:ext cx="8382000" cy="2848063"/>
            <a:chOff x="838200" y="3657600"/>
            <a:chExt cx="7750045" cy="269566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13A2F4D-C4BF-4F50-86E6-7428872E1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3657847"/>
              <a:ext cx="2922246" cy="269541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13A2F4D-C4BF-4F50-86E6-7428872E1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3800" y="3657600"/>
              <a:ext cx="2922246" cy="269541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13A2F4D-C4BF-4F50-86E6-7428872E1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4600" y="3657600"/>
              <a:ext cx="2263645" cy="269541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489" y="596900"/>
            <a:ext cx="5943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hoshBan"/>
              </a:rPr>
              <a:t>ভিটামিন</a:t>
            </a:r>
            <a:r>
              <a:rPr lang="en-US" sz="3600" dirty="0">
                <a:latin typeface="NikhoshBan"/>
              </a:rPr>
              <a:t> ‘‘এ’’  </a:t>
            </a:r>
            <a:r>
              <a:rPr lang="en-US" sz="3600" dirty="0" err="1">
                <a:latin typeface="NikhoshBan"/>
              </a:rPr>
              <a:t>জাতীয়</a:t>
            </a:r>
            <a:r>
              <a:rPr lang="en-US" sz="3600" dirty="0">
                <a:latin typeface="NikhoshBan"/>
              </a:rPr>
              <a:t> </a:t>
            </a:r>
            <a:r>
              <a:rPr lang="en-US" sz="3600" dirty="0" err="1">
                <a:latin typeface="NikhoshBan"/>
              </a:rPr>
              <a:t>খাদ্য</a:t>
            </a:r>
            <a:r>
              <a:rPr lang="en-US" sz="3600" dirty="0">
                <a:latin typeface="NikhoshBan"/>
              </a:rPr>
              <a:t> </a:t>
            </a:r>
          </a:p>
        </p:txBody>
      </p:sp>
      <p:pic>
        <p:nvPicPr>
          <p:cNvPr id="1026" name="Picture 2" descr="C:\Users\intel\Desktop\Picture\Palong-1908030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05635"/>
            <a:ext cx="2413000" cy="1447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5" name="Picture 4" descr="carr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070600" y="1505635"/>
            <a:ext cx="2171700" cy="14478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1027" name="Picture 3" descr="C:\Users\intel\Desktop\Picture\-_____-e1556088258657.jpg"/>
          <p:cNvPicPr>
            <a:picLocks noChangeAspect="1" noChangeArrowheads="1"/>
          </p:cNvPicPr>
          <p:nvPr/>
        </p:nvPicPr>
        <p:blipFill>
          <a:blip r:embed="rId4"/>
          <a:srcRect l="22000" t="12091" r="24666" b="9320"/>
          <a:stretch>
            <a:fillRect/>
          </a:stretch>
        </p:blipFill>
        <p:spPr bwMode="auto">
          <a:xfrm>
            <a:off x="4013200" y="1505636"/>
            <a:ext cx="1508125" cy="1447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028" name="Picture 4" descr="C:\Users\intel\Desktop\Picture\egg-yolk_291405.jpg"/>
          <p:cNvPicPr>
            <a:picLocks noChangeAspect="1" noChangeArrowheads="1"/>
          </p:cNvPicPr>
          <p:nvPr/>
        </p:nvPicPr>
        <p:blipFill>
          <a:blip r:embed="rId5"/>
          <a:srcRect l="7000" r="5000" b="6500"/>
          <a:stretch>
            <a:fillRect/>
          </a:stretch>
        </p:blipFill>
        <p:spPr bwMode="auto">
          <a:xfrm>
            <a:off x="838200" y="3972610"/>
            <a:ext cx="2043953" cy="126682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029" name="Picture 5" descr="C:\Users\intel\Desktop\Picture\Milk_gla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0463" y="3998011"/>
            <a:ext cx="1447800" cy="126682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9" name="Picture 8" descr="fish-amblypharyngodon-mola.jpg"/>
          <p:cNvPicPr>
            <a:picLocks noChangeAspect="1"/>
          </p:cNvPicPr>
          <p:nvPr/>
        </p:nvPicPr>
        <p:blipFill>
          <a:blip r:embed="rId7" cstate="print"/>
          <a:srcRect r="13095" b="26640"/>
          <a:stretch>
            <a:fillRect/>
          </a:stretch>
        </p:blipFill>
        <p:spPr>
          <a:xfrm>
            <a:off x="5908012" y="4036111"/>
            <a:ext cx="2297751" cy="84455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016000" y="3225225"/>
            <a:ext cx="1828800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hoshBan"/>
              </a:rPr>
              <a:t>পালংশাক</a:t>
            </a:r>
            <a:endParaRPr lang="en-US" sz="2800" dirty="0">
              <a:latin typeface="Nikh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3515" y="3225225"/>
            <a:ext cx="20574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hoshBan"/>
              </a:rPr>
              <a:t>মিষ্টি</a:t>
            </a:r>
            <a:r>
              <a:rPr lang="en-US" sz="2800" dirty="0">
                <a:latin typeface="NikhoshBan"/>
              </a:rPr>
              <a:t> </a:t>
            </a:r>
            <a:r>
              <a:rPr lang="en-US" sz="2800" dirty="0" err="1">
                <a:latin typeface="NikhoshBan"/>
              </a:rPr>
              <a:t>কুমড়া</a:t>
            </a:r>
            <a:endParaRPr lang="en-US" sz="2800" dirty="0">
              <a:latin typeface="Nikh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6351" y="3225225"/>
            <a:ext cx="2057400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hoshBan"/>
              </a:rPr>
              <a:t>গাজর</a:t>
            </a:r>
            <a:endParaRPr lang="en-US" sz="2800" dirty="0">
              <a:latin typeface="Nikh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403905"/>
            <a:ext cx="2438400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hoshBan"/>
              </a:rPr>
              <a:t>ডিমের</a:t>
            </a:r>
            <a:r>
              <a:rPr lang="en-US" sz="2800" dirty="0">
                <a:latin typeface="NikhoshBan"/>
              </a:rPr>
              <a:t> </a:t>
            </a:r>
            <a:r>
              <a:rPr lang="en-US" sz="2800" dirty="0" err="1">
                <a:latin typeface="NikhoshBan"/>
              </a:rPr>
              <a:t>কুসুম</a:t>
            </a:r>
            <a:endParaRPr lang="en-US" sz="2800" dirty="0">
              <a:latin typeface="Nikhosh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6525" y="5435970"/>
            <a:ext cx="16764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hoshBan"/>
              </a:rPr>
              <a:t>দুধ</a:t>
            </a:r>
            <a:endParaRPr lang="en-US" sz="2800" dirty="0">
              <a:latin typeface="NikhoshB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26851" y="5403905"/>
            <a:ext cx="16764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hoshBan"/>
              </a:rPr>
              <a:t>ছোট</a:t>
            </a:r>
            <a:r>
              <a:rPr lang="en-US" sz="2800" dirty="0">
                <a:latin typeface="NikhoshBan"/>
              </a:rPr>
              <a:t> </a:t>
            </a:r>
            <a:r>
              <a:rPr lang="en-US" sz="2800" dirty="0" err="1">
                <a:latin typeface="NikhoshBan"/>
              </a:rPr>
              <a:t>মাছ</a:t>
            </a:r>
            <a:endParaRPr lang="en-US" sz="2800" dirty="0">
              <a:latin typeface="NikhoshBan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sp>
          <p:nvSpPr>
            <p:cNvPr id="17" name="Minus 16"/>
            <p:cNvSpPr/>
            <p:nvPr/>
          </p:nvSpPr>
          <p:spPr>
            <a:xfrm rot="5400000">
              <a:off x="-2998653" y="3395500"/>
              <a:ext cx="64770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6842">
              <a:off x="184675" y="5975749"/>
              <a:ext cx="906146" cy="956191"/>
            </a:xfrm>
            <a:prstGeom prst="rect">
              <a:avLst/>
            </a:prstGeom>
          </p:spPr>
        </p:pic>
        <p:sp>
          <p:nvSpPr>
            <p:cNvPr id="19" name="Minus 18"/>
            <p:cNvSpPr/>
            <p:nvPr/>
          </p:nvSpPr>
          <p:spPr>
            <a:xfrm rot="5400000">
              <a:off x="5143500" y="3314700"/>
              <a:ext cx="75438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4017" y="6000950"/>
              <a:ext cx="876483" cy="896224"/>
            </a:xfrm>
            <a:prstGeom prst="rect">
              <a:avLst/>
            </a:prstGeom>
          </p:spPr>
        </p:pic>
        <p:sp>
          <p:nvSpPr>
            <p:cNvPr id="21" name="Minus 20"/>
            <p:cNvSpPr/>
            <p:nvPr/>
          </p:nvSpPr>
          <p:spPr>
            <a:xfrm>
              <a:off x="0" y="6283584"/>
              <a:ext cx="92964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Minus 21"/>
            <p:cNvSpPr/>
            <p:nvPr/>
          </p:nvSpPr>
          <p:spPr>
            <a:xfrm>
              <a:off x="-660377" y="-210296"/>
              <a:ext cx="9544904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35510" y="65491"/>
              <a:ext cx="951007" cy="97242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11187">
              <a:off x="-27733" y="453513"/>
              <a:ext cx="1068974" cy="81465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660377" y="-210296"/>
            <a:ext cx="9956777" cy="7677896"/>
            <a:chOff x="-660377" y="-210296"/>
            <a:chExt cx="9956777" cy="7677896"/>
          </a:xfrm>
        </p:grpSpPr>
        <p:sp>
          <p:nvSpPr>
            <p:cNvPr id="5" name="Minus 4"/>
            <p:cNvSpPr/>
            <p:nvPr/>
          </p:nvSpPr>
          <p:spPr>
            <a:xfrm rot="5400000">
              <a:off x="-2998653" y="3395500"/>
              <a:ext cx="64770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6842">
              <a:off x="184675" y="5975749"/>
              <a:ext cx="906146" cy="956191"/>
            </a:xfrm>
            <a:prstGeom prst="rect">
              <a:avLst/>
            </a:prstGeom>
          </p:spPr>
        </p:pic>
        <p:sp>
          <p:nvSpPr>
            <p:cNvPr id="7" name="Minus 6"/>
            <p:cNvSpPr/>
            <p:nvPr/>
          </p:nvSpPr>
          <p:spPr>
            <a:xfrm rot="5400000">
              <a:off x="5143500" y="3314700"/>
              <a:ext cx="75438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4017" y="6000950"/>
              <a:ext cx="876483" cy="896224"/>
            </a:xfrm>
            <a:prstGeom prst="rect">
              <a:avLst/>
            </a:prstGeom>
          </p:spPr>
        </p:pic>
        <p:sp>
          <p:nvSpPr>
            <p:cNvPr id="9" name="Minus 8"/>
            <p:cNvSpPr/>
            <p:nvPr/>
          </p:nvSpPr>
          <p:spPr>
            <a:xfrm>
              <a:off x="0" y="6283584"/>
              <a:ext cx="9296400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Minus 9"/>
            <p:cNvSpPr/>
            <p:nvPr/>
          </p:nvSpPr>
          <p:spPr>
            <a:xfrm>
              <a:off x="-660377" y="-210296"/>
              <a:ext cx="9544904" cy="762000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35510" y="65491"/>
              <a:ext cx="951007" cy="9724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11187">
              <a:off x="-27733" y="453513"/>
              <a:ext cx="1068974" cy="81465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61999" y="947678"/>
            <a:ext cx="7880259" cy="1569660"/>
            <a:chOff x="762000" y="947678"/>
            <a:chExt cx="7391400" cy="1569660"/>
          </a:xfrm>
        </p:grpSpPr>
        <p:sp>
          <p:nvSpPr>
            <p:cNvPr id="3" name="TextBox 2"/>
            <p:cNvSpPr txBox="1"/>
            <p:nvPr/>
          </p:nvSpPr>
          <p:spPr>
            <a:xfrm>
              <a:off x="762000" y="947678"/>
              <a:ext cx="7391400" cy="15696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endParaRPr lang="en-US" sz="3200" dirty="0">
                <a:latin typeface="NikhoshBan"/>
              </a:endParaRPr>
            </a:p>
            <a:p>
              <a:pPr algn="ctr"/>
              <a:r>
                <a:rPr lang="en-US" sz="3200" dirty="0" err="1">
                  <a:latin typeface="NikhoshBan"/>
                </a:rPr>
                <a:t>ভিটামিন</a:t>
              </a:r>
              <a:r>
                <a:rPr lang="en-US" sz="3200" dirty="0">
                  <a:latin typeface="NikhoshBan"/>
                </a:rPr>
                <a:t> ‘‘এ’’ </a:t>
              </a:r>
              <a:r>
                <a:rPr lang="en-US" sz="3200" dirty="0" err="1">
                  <a:latin typeface="NikhoshBan"/>
                </a:rPr>
                <a:t>জাতীয়</a:t>
              </a:r>
              <a:r>
                <a:rPr lang="en-US" sz="3200" dirty="0">
                  <a:latin typeface="NikhoshBan"/>
                </a:rPr>
                <a:t> </a:t>
              </a:r>
              <a:r>
                <a:rPr lang="en-US" sz="3200" dirty="0" err="1">
                  <a:latin typeface="NikhoshBan"/>
                </a:rPr>
                <a:t>খাদ্যের</a:t>
              </a:r>
              <a:r>
                <a:rPr lang="en-US" sz="3200" dirty="0">
                  <a:latin typeface="NikhoshBan"/>
                </a:rPr>
                <a:t> </a:t>
              </a:r>
              <a:r>
                <a:rPr lang="en-US" sz="3200" dirty="0" err="1">
                  <a:latin typeface="NikhoshBan"/>
                </a:rPr>
                <a:t>কাজ</a:t>
              </a:r>
              <a:endParaRPr lang="en-US" sz="3200" dirty="0">
                <a:latin typeface="NikhoshBan"/>
              </a:endParaRPr>
            </a:p>
            <a:p>
              <a:pPr algn="just"/>
              <a:endParaRPr lang="en-US" sz="3200" dirty="0">
                <a:latin typeface="NikhoshBan"/>
              </a:endParaRP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942810" y="1371600"/>
              <a:ext cx="504990" cy="56431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2000" y="2852678"/>
            <a:ext cx="7772400" cy="2862322"/>
            <a:chOff x="762000" y="2852678"/>
            <a:chExt cx="7391400" cy="2862322"/>
          </a:xfrm>
        </p:grpSpPr>
        <p:sp>
          <p:nvSpPr>
            <p:cNvPr id="2" name="TextBox 1"/>
            <p:cNvSpPr txBox="1"/>
            <p:nvPr/>
          </p:nvSpPr>
          <p:spPr>
            <a:xfrm>
              <a:off x="762000" y="2852678"/>
              <a:ext cx="7391400" cy="286232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endParaRPr lang="en-US" sz="3600" dirty="0">
                <a:latin typeface="NikhoshBan"/>
              </a:endParaRPr>
            </a:p>
            <a:p>
              <a:pPr algn="just"/>
              <a:r>
                <a:rPr lang="en-US" sz="3600" dirty="0">
                  <a:latin typeface="NikhoshBan"/>
                </a:rPr>
                <a:t>      </a:t>
              </a:r>
              <a:r>
                <a:rPr lang="en-US" sz="3600" dirty="0" err="1">
                  <a:latin typeface="NikhoshBan"/>
                </a:rPr>
                <a:t>স্বাভাবিক</a:t>
              </a:r>
              <a:r>
                <a:rPr lang="en-US" sz="3600" dirty="0">
                  <a:latin typeface="NikhoshBan"/>
                </a:rPr>
                <a:t> </a:t>
              </a:r>
              <a:r>
                <a:rPr lang="en-US" sz="3600" dirty="0" err="1">
                  <a:latin typeface="NikhoshBan"/>
                </a:rPr>
                <a:t>দৃষ্টিশক্তি</a:t>
              </a:r>
              <a:r>
                <a:rPr lang="en-US" sz="3600" dirty="0">
                  <a:latin typeface="NikhoshBan"/>
                </a:rPr>
                <a:t> </a:t>
              </a:r>
              <a:r>
                <a:rPr lang="en-US" sz="3600" dirty="0" err="1">
                  <a:latin typeface="NikhoshBan"/>
                </a:rPr>
                <a:t>বজায়</a:t>
              </a:r>
              <a:r>
                <a:rPr lang="en-US" sz="3600" dirty="0">
                  <a:latin typeface="NikhoshBan"/>
                </a:rPr>
                <a:t> </a:t>
              </a:r>
              <a:r>
                <a:rPr lang="en-US" sz="3600" dirty="0" err="1">
                  <a:latin typeface="NikhoshBan"/>
                </a:rPr>
                <a:t>রাখে</a:t>
              </a:r>
              <a:r>
                <a:rPr lang="en-US" sz="3600" dirty="0">
                  <a:latin typeface="NikhoshBan"/>
                </a:rPr>
                <a:t>, </a:t>
              </a:r>
              <a:r>
                <a:rPr lang="en-US" sz="3600" dirty="0" err="1">
                  <a:latin typeface="NikhoshBan"/>
                </a:rPr>
                <a:t>সুস্থ</a:t>
              </a:r>
              <a:r>
                <a:rPr lang="en-US" sz="3600" dirty="0">
                  <a:latin typeface="NikhoshBan"/>
                </a:rPr>
                <a:t> </a:t>
              </a:r>
              <a:r>
                <a:rPr lang="en-US" sz="3600" dirty="0" err="1">
                  <a:latin typeface="NikhoshBan"/>
                </a:rPr>
                <a:t>ত্বক</a:t>
              </a:r>
              <a:r>
                <a:rPr lang="en-US" sz="3600" dirty="0">
                  <a:latin typeface="NikhoshBan"/>
                </a:rPr>
                <a:t> </a:t>
              </a:r>
              <a:r>
                <a:rPr lang="en-US" sz="3600" dirty="0" err="1">
                  <a:latin typeface="NikhoshBan"/>
                </a:rPr>
                <a:t>এবং</a:t>
              </a:r>
              <a:r>
                <a:rPr lang="en-US" sz="3600" dirty="0">
                  <a:latin typeface="NikhoshBan"/>
                </a:rPr>
                <a:t> </a:t>
              </a:r>
              <a:r>
                <a:rPr lang="en-US" sz="3600" dirty="0" err="1">
                  <a:latin typeface="NikhoshBan"/>
                </a:rPr>
                <a:t>দাঁত</a:t>
              </a:r>
              <a:r>
                <a:rPr lang="en-US" sz="3600" dirty="0">
                  <a:latin typeface="NikhoshBan"/>
                </a:rPr>
                <a:t> </a:t>
              </a:r>
              <a:r>
                <a:rPr lang="en-US" sz="3600" dirty="0" err="1">
                  <a:latin typeface="NikhoshBan"/>
                </a:rPr>
                <a:t>গঠন</a:t>
              </a:r>
              <a:r>
                <a:rPr lang="en-US" sz="3600" dirty="0">
                  <a:latin typeface="NikhoshBan"/>
                </a:rPr>
                <a:t> </a:t>
              </a:r>
              <a:r>
                <a:rPr lang="en-US" sz="3600" dirty="0" err="1">
                  <a:latin typeface="NikhoshBan"/>
                </a:rPr>
                <a:t>এবং</a:t>
              </a:r>
              <a:r>
                <a:rPr lang="en-US" sz="3600" dirty="0">
                  <a:latin typeface="NikhoshBan"/>
                </a:rPr>
                <a:t> </a:t>
              </a:r>
              <a:r>
                <a:rPr lang="en-US" sz="3600" dirty="0" err="1">
                  <a:latin typeface="NikhoshBan"/>
                </a:rPr>
                <a:t>রোগ</a:t>
              </a:r>
              <a:r>
                <a:rPr lang="en-US" sz="3600" dirty="0">
                  <a:latin typeface="NikhoshBan"/>
                </a:rPr>
                <a:t> </a:t>
              </a:r>
              <a:r>
                <a:rPr lang="en-US" sz="3600" dirty="0" err="1">
                  <a:latin typeface="NikhoshBan"/>
                </a:rPr>
                <a:t>প্রতিরোধ</a:t>
              </a:r>
              <a:r>
                <a:rPr lang="en-US" sz="3600" dirty="0">
                  <a:latin typeface="NikhoshBan"/>
                </a:rPr>
                <a:t> </a:t>
              </a:r>
              <a:r>
                <a:rPr lang="en-US" sz="3600" dirty="0" err="1">
                  <a:latin typeface="NikhoshBan"/>
                </a:rPr>
                <a:t>ক্ষমতা</a:t>
              </a:r>
              <a:r>
                <a:rPr lang="en-US" sz="3600" dirty="0">
                  <a:latin typeface="NikhoshBan"/>
                </a:rPr>
                <a:t> </a:t>
              </a:r>
              <a:r>
                <a:rPr lang="en-US" sz="3600" dirty="0" err="1">
                  <a:latin typeface="NikhoshBan"/>
                </a:rPr>
                <a:t>বৃদ্ধি</a:t>
              </a:r>
              <a:r>
                <a:rPr lang="en-US" sz="3600" dirty="0">
                  <a:latin typeface="NikhoshBan"/>
                </a:rPr>
                <a:t> </a:t>
              </a:r>
              <a:r>
                <a:rPr lang="en-US" sz="3600" dirty="0" err="1">
                  <a:latin typeface="NikhoshBan"/>
                </a:rPr>
                <a:t>করে</a:t>
              </a:r>
              <a:r>
                <a:rPr lang="en-US" sz="3600" dirty="0">
                  <a:latin typeface="NikhoshBan"/>
                </a:rPr>
                <a:t>।</a:t>
              </a:r>
            </a:p>
            <a:p>
              <a:pPr algn="just"/>
              <a:endParaRPr lang="en-US" sz="3600" dirty="0">
                <a:latin typeface="NikhoshBan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763814" y="3420900"/>
              <a:ext cx="577903" cy="533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1404</TotalTime>
  <Words>622</Words>
  <Application>Microsoft Office PowerPoint</Application>
  <PresentationFormat>On-screen Show (4:3)</PresentationFormat>
  <Paragraphs>367</Paragraphs>
  <Slides>36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NikhoshBan</vt:lpstr>
      <vt:lpstr>NikoshBAN</vt:lpstr>
      <vt:lpstr>Times New Roman</vt:lpstr>
      <vt:lpstr>Office Theme</vt:lpstr>
      <vt:lpstr>Packager Shell Object</vt:lpstr>
      <vt:lpstr> মাল্টিমিডিয়া শ্রেণিতে সবাইকে শুভেচ্ছা</vt:lpstr>
      <vt:lpstr>PowerPoint Presentation</vt:lpstr>
      <vt:lpstr>PowerPoint Presentation</vt:lpstr>
      <vt:lpstr>PowerPoint Presentation</vt:lpstr>
      <vt:lpstr>আমরা ছবিতে কী দেখতে পাচ্ছি ?</vt:lpstr>
      <vt:lpstr>স্বাস্থ্য রক্ষায় ভিটামিন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PTI</dc:creator>
  <cp:lastModifiedBy>Fayjunnahar Jabin Kanak</cp:lastModifiedBy>
  <cp:revision>516</cp:revision>
  <dcterms:created xsi:type="dcterms:W3CDTF">2012-03-24T16:42:29Z</dcterms:created>
  <dcterms:modified xsi:type="dcterms:W3CDTF">2026-05-16T13:52:38Z</dcterms:modified>
</cp:coreProperties>
</file>