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8" r:id="rId15"/>
    <p:sldId id="286" r:id="rId16"/>
    <p:sldId id="287" r:id="rId17"/>
    <p:sldId id="28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2026/5/14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63"/>
            <a:ext cx="9595570" cy="6780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048589"/>
          <p:cNvSpPr/>
          <p:nvPr/>
        </p:nvSpPr>
        <p:spPr>
          <a:xfrm>
            <a:off x="272298" y="75997"/>
            <a:ext cx="8637214" cy="6679134"/>
          </a:xfrm>
          <a:prstGeom prst="rect">
            <a:avLst/>
          </a:prstGeom>
          <a:solidFill>
            <a:srgbClr val="FF99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8" y="516464"/>
            <a:ext cx="7995930" cy="58470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peech Bubble: Oval 1048587"/>
          <p:cNvSpPr/>
          <p:nvPr/>
        </p:nvSpPr>
        <p:spPr>
          <a:xfrm>
            <a:off x="2122694" y="0"/>
            <a:ext cx="4004668" cy="2133600"/>
          </a:xfrm>
          <a:prstGeom prst="wedgeEllipseCallout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5400" b="1"/>
              <a:t>যুক্তবর্ণ</a:t>
            </a:r>
            <a:endParaRPr lang="en-US" sz="6000" b="1"/>
          </a:p>
          <a:p>
            <a:pPr algn="ctr"/>
            <a:endParaRPr lang="en-US" b="1"/>
          </a:p>
        </p:txBody>
      </p:sp>
      <p:sp>
        <p:nvSpPr>
          <p:cNvPr id="1048589" name="Rectangle 1048588"/>
          <p:cNvSpPr/>
          <p:nvPr/>
        </p:nvSpPr>
        <p:spPr>
          <a:xfrm>
            <a:off x="1542616" y="2365063"/>
            <a:ext cx="6529995" cy="3048000"/>
          </a:xfrm>
          <a:prstGeom prst="rect">
            <a:avLst/>
          </a:prstGeom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3600"/>
              <a:t>জিজ্ঞাসা </a:t>
            </a:r>
            <a:r>
              <a:rPr lang="en-US" altLang="bn-BD" sz="3600"/>
              <a:t> ,   </a:t>
            </a:r>
            <a:r>
              <a:rPr lang="bn-BD" altLang="bn-BD" sz="3600"/>
              <a:t>জ্ঞ</a:t>
            </a:r>
            <a:r>
              <a:rPr lang="en-US" altLang="bn-BD" sz="3600"/>
              <a:t> = </a:t>
            </a:r>
            <a:r>
              <a:rPr lang="bn-BD" altLang="bn-BD" sz="3600"/>
              <a:t>জ</a:t>
            </a:r>
            <a:r>
              <a:rPr lang="en-US" altLang="bn-BD" sz="3600"/>
              <a:t>+ </a:t>
            </a:r>
            <a:r>
              <a:rPr lang="bn-BD" altLang="bn-BD" sz="3600"/>
              <a:t>ঞ</a:t>
            </a:r>
            <a:r>
              <a:rPr lang="en-US" altLang="bn-BD" sz="3600"/>
              <a:t> , </a:t>
            </a:r>
            <a:endParaRPr lang="en-US" sz="4000"/>
          </a:p>
          <a:p>
            <a:pPr algn="ctr"/>
            <a:r>
              <a:rPr lang="bn-BD" altLang="bn-BD" sz="3600"/>
              <a:t> </a:t>
            </a:r>
            <a:r>
              <a:rPr lang="bn-BD" sz="3600"/>
              <a:t>সুন্দর </a:t>
            </a:r>
            <a:r>
              <a:rPr lang="en-US" altLang="bn-BD" sz="3600"/>
              <a:t>,   </a:t>
            </a:r>
            <a:r>
              <a:rPr lang="bn-BD" altLang="bn-BD" sz="3600"/>
              <a:t>ন্দ</a:t>
            </a:r>
            <a:r>
              <a:rPr lang="en-US" altLang="bn-BD" sz="3600"/>
              <a:t> = </a:t>
            </a:r>
            <a:r>
              <a:rPr lang="bn-BD" altLang="bn-BD" sz="3600"/>
              <a:t>ন</a:t>
            </a:r>
            <a:r>
              <a:rPr lang="en-US" altLang="bn-BD" sz="3600"/>
              <a:t>+ </a:t>
            </a:r>
            <a:r>
              <a:rPr lang="bn-BD" altLang="bn-BD" sz="3600"/>
              <a:t>দ</a:t>
            </a:r>
            <a:r>
              <a:rPr lang="en-US" altLang="bn-BD" sz="3600"/>
              <a:t> , </a:t>
            </a:r>
            <a:endParaRPr lang="en-US" sz="4000"/>
          </a:p>
          <a:p>
            <a:pPr algn="ctr"/>
            <a:r>
              <a:rPr lang="bn-BD" altLang="bn-BD" sz="3600"/>
              <a:t>সঞ্চয়</a:t>
            </a:r>
            <a:r>
              <a:rPr lang="en-US" altLang="bn-BD" sz="3600"/>
              <a:t> , </a:t>
            </a:r>
            <a:r>
              <a:rPr lang="bn-BD" altLang="bn-BD" sz="3600"/>
              <a:t>ঞ্চ</a:t>
            </a:r>
            <a:r>
              <a:rPr lang="en-US" altLang="bn-BD" sz="3600"/>
              <a:t> = </a:t>
            </a:r>
            <a:r>
              <a:rPr lang="bn-BD" altLang="bn-BD" sz="3600"/>
              <a:t>ন </a:t>
            </a:r>
            <a:r>
              <a:rPr lang="en-US" altLang="bn-BD" sz="3600"/>
              <a:t>+ </a:t>
            </a:r>
            <a:r>
              <a:rPr lang="bn-BD" altLang="bn-BD" sz="3600"/>
              <a:t>চ</a:t>
            </a:r>
            <a:r>
              <a:rPr lang="en-US" altLang="bn-BD" sz="3600"/>
              <a:t>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1048665"/>
          <p:cNvSpPr/>
          <p:nvPr/>
        </p:nvSpPr>
        <p:spPr>
          <a:xfrm>
            <a:off x="2134721" y="3277827"/>
            <a:ext cx="4799698" cy="1948448"/>
          </a:xfrm>
          <a:prstGeom prst="rect">
            <a:avLst/>
          </a:prstGeom>
          <a:solidFill>
            <a:srgbClr val="D66565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4400" b="1"/>
              <a:t> </a:t>
            </a:r>
            <a:endParaRPr lang="en-US" sz="4800" b="1"/>
          </a:p>
          <a:p>
            <a:pPr algn="ctr"/>
            <a:r>
              <a:rPr lang="bn-BD" sz="4400" b="1"/>
              <a:t>সঞ্চয় </a:t>
            </a:r>
            <a:r>
              <a:rPr lang="en-US" altLang="bn-BD" sz="4400" b="1"/>
              <a:t>= </a:t>
            </a:r>
            <a:r>
              <a:rPr lang="bn-BD" altLang="bn-BD" sz="4400" b="1"/>
              <a:t>জমা</a:t>
            </a:r>
            <a:endParaRPr lang="en-US" b="1"/>
          </a:p>
        </p:txBody>
      </p:sp>
      <p:sp>
        <p:nvSpPr>
          <p:cNvPr id="1048667" name="Rectangle 1048666"/>
          <p:cNvSpPr/>
          <p:nvPr/>
        </p:nvSpPr>
        <p:spPr>
          <a:xfrm>
            <a:off x="1658696" y="1031723"/>
            <a:ext cx="5460684" cy="1164011"/>
          </a:xfrm>
          <a:prstGeom prst="rect">
            <a:avLst/>
          </a:prstGeom>
          <a:solidFill>
            <a:srgbClr val="D04617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6600" b="1"/>
              <a:t>নতুন শব্দ </a:t>
            </a:r>
            <a:endParaRPr 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peech Bubble: Oval 1048584"/>
          <p:cNvSpPr/>
          <p:nvPr/>
        </p:nvSpPr>
        <p:spPr>
          <a:xfrm>
            <a:off x="1692877" y="176562"/>
            <a:ext cx="5758246" cy="1510014"/>
          </a:xfrm>
          <a:prstGeom prst="wedgeEllipseCallout">
            <a:avLst/>
          </a:prstGeom>
          <a:solidFill>
            <a:srgbClr val="FFC0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4800" b="1"/>
              <a:t>দলগত</a:t>
            </a:r>
            <a:r>
              <a:rPr lang="en-US" altLang="bn-BD" sz="4800" b="1"/>
              <a:t> </a:t>
            </a:r>
            <a:r>
              <a:rPr lang="bn-BD" altLang="bn-BD" sz="4800" b="1"/>
              <a:t>কাজ</a:t>
            </a:r>
            <a:endParaRPr lang="en-US" b="1"/>
          </a:p>
        </p:txBody>
      </p:sp>
      <p:sp>
        <p:nvSpPr>
          <p:cNvPr id="1048586" name="Rectangle 1048585"/>
          <p:cNvSpPr/>
          <p:nvPr/>
        </p:nvSpPr>
        <p:spPr>
          <a:xfrm>
            <a:off x="1511254" y="1905000"/>
            <a:ext cx="6544880" cy="3947256"/>
          </a:xfrm>
          <a:prstGeom prst="rect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2800" b="1"/>
              <a:t>দুই জন</a:t>
            </a:r>
            <a:r>
              <a:rPr lang="en-US" altLang="bn-BD" sz="2800" b="1"/>
              <a:t> </a:t>
            </a:r>
            <a:r>
              <a:rPr lang="bn-BD" altLang="bn-BD" sz="2800" b="1"/>
              <a:t>করে</a:t>
            </a:r>
            <a:r>
              <a:rPr lang="en-US" altLang="bn-BD" sz="2800" b="1"/>
              <a:t> </a:t>
            </a:r>
            <a:r>
              <a:rPr lang="bn-BD" altLang="bn-BD" sz="2800" b="1"/>
              <a:t>দল</a:t>
            </a:r>
            <a:r>
              <a:rPr lang="en-US" altLang="bn-BD" sz="2800" b="1"/>
              <a:t> </a:t>
            </a:r>
            <a:r>
              <a:rPr lang="bn-BD" altLang="bn-BD" sz="2800" b="1"/>
              <a:t>গঠন</a:t>
            </a:r>
            <a:r>
              <a:rPr lang="en-US" altLang="bn-BD" sz="2800" b="1"/>
              <a:t> </a:t>
            </a:r>
            <a:r>
              <a:rPr lang="bn-BD" altLang="bn-BD" sz="2800" b="1"/>
              <a:t>করবে।</a:t>
            </a:r>
            <a:endParaRPr lang="en-US" sz="3200" b="1"/>
          </a:p>
          <a:p>
            <a:pPr algn="ctr"/>
            <a:r>
              <a:rPr lang="bn-BD" sz="2800" b="1"/>
              <a:t>একজন পড়বে অপরজন শুনবে </a:t>
            </a:r>
            <a:r>
              <a:rPr lang="en-US" altLang="bn-BD" sz="2800" b="1"/>
              <a:t>,, এভাবে </a:t>
            </a:r>
            <a:r>
              <a:rPr lang="bn-BD" altLang="bn-BD" sz="2800" b="1"/>
              <a:t>অপরজন</a:t>
            </a:r>
            <a:r>
              <a:rPr lang="en-US" altLang="bn-BD" sz="2800" b="1"/>
              <a:t> </a:t>
            </a:r>
            <a:r>
              <a:rPr lang="bn-BD" altLang="bn-BD" sz="2800" b="1"/>
              <a:t>ও</a:t>
            </a:r>
            <a:r>
              <a:rPr lang="en-US" altLang="bn-BD" sz="2800" b="1"/>
              <a:t>  </a:t>
            </a:r>
            <a:r>
              <a:rPr lang="bn-BD" altLang="bn-BD" sz="2800" b="1"/>
              <a:t>পড়বে।</a:t>
            </a:r>
            <a:endParaRPr 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peech Bubble: Oval 1048667"/>
          <p:cNvSpPr/>
          <p:nvPr/>
        </p:nvSpPr>
        <p:spPr>
          <a:xfrm>
            <a:off x="2593398" y="538590"/>
            <a:ext cx="3957204" cy="2043703"/>
          </a:xfrm>
          <a:prstGeom prst="wedgeEllipseCallout">
            <a:avLst/>
          </a:prstGeom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4000" b="1"/>
              <a:t>একক</a:t>
            </a:r>
            <a:r>
              <a:rPr lang="en-US" altLang="bn-BD" sz="4000" b="1"/>
              <a:t> </a:t>
            </a:r>
            <a:r>
              <a:rPr lang="bn-BD" altLang="bn-BD" sz="4000" b="1"/>
              <a:t>কাজ</a:t>
            </a:r>
            <a:endParaRPr lang="en-US" b="1"/>
          </a:p>
        </p:txBody>
      </p:sp>
      <p:sp>
        <p:nvSpPr>
          <p:cNvPr id="1048670" name="Oval 1048669"/>
          <p:cNvSpPr/>
          <p:nvPr/>
        </p:nvSpPr>
        <p:spPr>
          <a:xfrm>
            <a:off x="1483351" y="3291968"/>
            <a:ext cx="6386575" cy="2410433"/>
          </a:xfrm>
          <a:prstGeom prst="ellipse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2800" b="1"/>
              <a:t>আজকের পাঠটি মনোযোগ</a:t>
            </a:r>
            <a:r>
              <a:rPr lang="en-US" altLang="bn-BD" sz="2800" b="1"/>
              <a:t> </a:t>
            </a:r>
            <a:r>
              <a:rPr lang="bn-BD" altLang="bn-BD" sz="2800" b="1"/>
              <a:t>সহকারে</a:t>
            </a:r>
            <a:r>
              <a:rPr lang="en-US" altLang="bn-BD" sz="2800" b="1"/>
              <a:t> </a:t>
            </a:r>
            <a:r>
              <a:rPr lang="bn-BD" altLang="bn-BD" sz="2800" b="1"/>
              <a:t>২</a:t>
            </a:r>
            <a:r>
              <a:rPr lang="en-US" altLang="bn-BD" sz="2800" b="1"/>
              <a:t> </a:t>
            </a:r>
            <a:r>
              <a:rPr lang="bn-BD" altLang="bn-BD" sz="2800" b="1"/>
              <a:t>বার</a:t>
            </a:r>
            <a:r>
              <a:rPr lang="en-US" altLang="bn-BD" sz="2800" b="1"/>
              <a:t> </a:t>
            </a:r>
            <a:r>
              <a:rPr lang="bn-BD" altLang="bn-BD" sz="2800" b="1"/>
              <a:t>করে</a:t>
            </a:r>
            <a:r>
              <a:rPr lang="en-US" altLang="bn-BD" sz="2800" b="1"/>
              <a:t> </a:t>
            </a:r>
            <a:r>
              <a:rPr lang="bn-BD" altLang="bn-BD" sz="2800" b="1"/>
              <a:t>পড়ো।</a:t>
            </a:r>
            <a:endParaRPr 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peech Bubble: Oval 1048583"/>
          <p:cNvSpPr/>
          <p:nvPr/>
        </p:nvSpPr>
        <p:spPr>
          <a:xfrm>
            <a:off x="2554430" y="339536"/>
            <a:ext cx="3048000" cy="2133600"/>
          </a:xfrm>
          <a:prstGeom prst="wedgeEllipseCallout">
            <a:avLst/>
          </a:prstGeom>
          <a:solidFill>
            <a:srgbClr val="92D04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4800" b="1"/>
              <a:t>মূল্যায়ন </a:t>
            </a:r>
            <a:endParaRPr lang="en-US" b="1"/>
          </a:p>
        </p:txBody>
      </p:sp>
      <p:sp>
        <p:nvSpPr>
          <p:cNvPr id="1048671" name="Rectangle 1048670"/>
          <p:cNvSpPr/>
          <p:nvPr/>
        </p:nvSpPr>
        <p:spPr>
          <a:xfrm>
            <a:off x="1229589" y="2830072"/>
            <a:ext cx="7100505" cy="2790728"/>
          </a:xfrm>
          <a:prstGeom prst="rect">
            <a:avLst/>
          </a:prstGeom>
          <a:solidFill>
            <a:srgbClr val="FFCC99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3200" b="1"/>
              <a:t>১</a:t>
            </a:r>
            <a:r>
              <a:rPr lang="en-US" altLang="bn-BD" sz="3200" b="1"/>
              <a:t> </a:t>
            </a:r>
            <a:r>
              <a:rPr lang="bn-BD" altLang="bn-BD" sz="3200" b="1"/>
              <a:t>।</a:t>
            </a:r>
            <a:r>
              <a:rPr lang="en-US" altLang="bn-BD" sz="3200" b="1"/>
              <a:t> </a:t>
            </a:r>
            <a:r>
              <a:rPr lang="bn-BD" altLang="bn-BD" sz="3200" b="1"/>
              <a:t>পিঁপড়া</a:t>
            </a:r>
            <a:r>
              <a:rPr lang="en-US" altLang="bn-BD" sz="3200" b="1"/>
              <a:t> </a:t>
            </a:r>
            <a:r>
              <a:rPr lang="bn-BD" altLang="bn-BD" sz="3200" b="1"/>
              <a:t>রোদের</a:t>
            </a:r>
            <a:r>
              <a:rPr lang="en-US" altLang="bn-BD" sz="3200" b="1"/>
              <a:t> </a:t>
            </a:r>
            <a:r>
              <a:rPr lang="bn-BD" altLang="bn-BD" sz="3200" b="1"/>
              <a:t>মধ্যে কি করছিল </a:t>
            </a:r>
            <a:r>
              <a:rPr lang="en-US" altLang="bn-BD" sz="3200" b="1"/>
              <a:t>?</a:t>
            </a:r>
            <a:endParaRPr lang="en-US" sz="3600" b="1"/>
          </a:p>
          <a:p>
            <a:pPr algn="ctr"/>
            <a:r>
              <a:rPr lang="bn-BD" altLang="bn-BD" sz="3200" b="1"/>
              <a:t>২।</a:t>
            </a:r>
            <a:r>
              <a:rPr lang="en-US" altLang="bn-BD" sz="3200" b="1"/>
              <a:t>  </a:t>
            </a:r>
            <a:r>
              <a:rPr lang="bn-BD" altLang="bn-BD" sz="3200" b="1"/>
              <a:t>ঘাসফড়িং কি</a:t>
            </a:r>
            <a:r>
              <a:rPr lang="en-US" altLang="bn-BD" sz="3200" b="1"/>
              <a:t> </a:t>
            </a:r>
            <a:r>
              <a:rPr lang="bn-BD" altLang="bn-BD" sz="3200" b="1"/>
              <a:t>করছিল</a:t>
            </a:r>
            <a:r>
              <a:rPr lang="en-US" altLang="bn-BD" sz="3200" b="1"/>
              <a:t> ?</a:t>
            </a:r>
            <a:endParaRPr lang="en-US" sz="3600" b="1"/>
          </a:p>
          <a:p>
            <a:pPr algn="ctr"/>
            <a:r>
              <a:rPr lang="bn-BD" altLang="bn-BD" sz="3200" b="1"/>
              <a:t>৩।</a:t>
            </a:r>
            <a:r>
              <a:rPr lang="en-US" altLang="bn-BD" sz="3200" b="1"/>
              <a:t> </a:t>
            </a:r>
            <a:r>
              <a:rPr lang="bn-BD" altLang="bn-BD" sz="3200" b="1"/>
              <a:t>ঘাসফড়িং পিঁপড়াকে</a:t>
            </a:r>
            <a:r>
              <a:rPr lang="en-US" altLang="bn-BD" sz="3200" b="1"/>
              <a:t> </a:t>
            </a:r>
            <a:r>
              <a:rPr lang="bn-BD" altLang="bn-BD" sz="3200" b="1"/>
              <a:t>কেমন</a:t>
            </a:r>
            <a:r>
              <a:rPr lang="en-US" altLang="bn-BD" sz="3200" b="1"/>
              <a:t> </a:t>
            </a:r>
            <a:r>
              <a:rPr lang="bn-BD" altLang="bn-BD" sz="3200" b="1"/>
              <a:t>ভাবলো</a:t>
            </a:r>
            <a:r>
              <a:rPr lang="en-US" altLang="bn-BD" sz="3200" b="1"/>
              <a:t>?</a:t>
            </a:r>
            <a:endParaRPr 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peech Bubble: Oval 1048586"/>
          <p:cNvSpPr/>
          <p:nvPr/>
        </p:nvSpPr>
        <p:spPr>
          <a:xfrm>
            <a:off x="1992477" y="275347"/>
            <a:ext cx="5159045" cy="1775501"/>
          </a:xfrm>
          <a:prstGeom prst="wedgeEllipseCallout">
            <a:avLst/>
          </a:prstGeom>
          <a:solidFill>
            <a:srgbClr val="D66565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5400" b="1"/>
              <a:t>বাড়ির কাজ</a:t>
            </a:r>
            <a:endParaRPr lang="en-US" b="1"/>
          </a:p>
        </p:txBody>
      </p:sp>
      <p:sp>
        <p:nvSpPr>
          <p:cNvPr id="1048672" name="Rectangle 1048671"/>
          <p:cNvSpPr/>
          <p:nvPr/>
        </p:nvSpPr>
        <p:spPr>
          <a:xfrm>
            <a:off x="1031837" y="2907187"/>
            <a:ext cx="7397836" cy="2122866"/>
          </a:xfrm>
          <a:prstGeom prst="rect">
            <a:avLst/>
          </a:prstGeom>
          <a:solidFill>
            <a:srgbClr val="FFE10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2800" b="1"/>
              <a:t>আজকের পাঠ</a:t>
            </a:r>
            <a:r>
              <a:rPr lang="en-US" altLang="bn-BD" sz="2800" b="1"/>
              <a:t> </a:t>
            </a:r>
            <a:r>
              <a:rPr lang="bn-BD" altLang="bn-BD" sz="2800" b="1"/>
              <a:t>বাড়ি</a:t>
            </a:r>
            <a:r>
              <a:rPr lang="en-US" altLang="bn-BD" sz="2800" b="1"/>
              <a:t> </a:t>
            </a:r>
            <a:r>
              <a:rPr lang="bn-BD" altLang="bn-BD" sz="2800" b="1"/>
              <a:t>থেকে পড়ে ও</a:t>
            </a:r>
            <a:r>
              <a:rPr lang="en-US" altLang="bn-BD" sz="2800" b="1"/>
              <a:t> </a:t>
            </a:r>
            <a:r>
              <a:rPr lang="bn-BD" altLang="bn-BD" sz="2800" b="1"/>
              <a:t>লিখে আনবে।</a:t>
            </a:r>
            <a:endParaRPr 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1"/>
            <a:ext cx="9144000" cy="7020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628649" y="374138"/>
            <a:ext cx="7899689" cy="2030829"/>
          </a:xfrm>
          <a:solidFill>
            <a:srgbClr val="92D04F"/>
          </a:solidFill>
        </p:spPr>
        <p:txBody>
          <a:bodyPr anchor="ctr"/>
          <a:lstStyle/>
          <a:p>
            <a:pPr algn="l"/>
            <a:r>
              <a:rPr lang="bn-BD"/>
              <a:t>শিক্ষক পরিচয় </a:t>
            </a:r>
            <a:endParaRPr lang="en-US"/>
          </a:p>
        </p:txBody>
      </p:sp>
      <p:sp>
        <p:nvSpPr>
          <p:cNvPr id="1048602" name="Text Placeholder 1048601"/>
          <p:cNvSpPr>
            <a:spLocks noGrp="1"/>
          </p:cNvSpPr>
          <p:nvPr>
            <p:ph type="body" idx="1"/>
          </p:nvPr>
        </p:nvSpPr>
        <p:spPr>
          <a:xfrm>
            <a:off x="1310553" y="3107941"/>
            <a:ext cx="6522893" cy="2797260"/>
          </a:xfrm>
          <a:solidFill>
            <a:srgbClr val="FFE100"/>
          </a:solidFill>
        </p:spPr>
        <p:txBody>
          <a:bodyPr>
            <a:noAutofit/>
          </a:bodyPr>
          <a:lstStyle/>
          <a:p>
            <a:r>
              <a:rPr lang="bn-BD" sz="3200" b="1" dirty="0">
                <a:solidFill>
                  <a:srgbClr val="36363D"/>
                </a:solidFill>
              </a:rPr>
              <a:t>লিপি আক্তার </a:t>
            </a:r>
            <a:endParaRPr lang="en-US" sz="3600" b="1" dirty="0">
              <a:solidFill>
                <a:srgbClr val="36363D"/>
              </a:solidFill>
            </a:endParaRPr>
          </a:p>
          <a:p>
            <a:r>
              <a:rPr lang="bn-BD" sz="3200" b="1" dirty="0">
                <a:solidFill>
                  <a:srgbClr val="36363D"/>
                </a:solidFill>
              </a:rPr>
              <a:t>সহকা</a:t>
            </a:r>
            <a:r>
              <a:rPr lang="en-US" sz="3200" b="1">
                <a:solidFill>
                  <a:srgbClr val="36363D"/>
                </a:solidFill>
              </a:rPr>
              <a:t>রী</a:t>
            </a:r>
            <a:r>
              <a:rPr lang="en-US" altLang="bn-BD" sz="3200" b="1">
                <a:solidFill>
                  <a:srgbClr val="36363D"/>
                </a:solidFill>
              </a:rPr>
              <a:t> </a:t>
            </a:r>
            <a:r>
              <a:rPr lang="bn-BD" altLang="bn-BD" sz="3200" b="1" dirty="0">
                <a:solidFill>
                  <a:srgbClr val="36363D"/>
                </a:solidFill>
              </a:rPr>
              <a:t>শিক্ষক </a:t>
            </a:r>
            <a:endParaRPr lang="en-US" sz="3600" b="1" dirty="0">
              <a:solidFill>
                <a:srgbClr val="36363D"/>
              </a:solidFill>
            </a:endParaRPr>
          </a:p>
          <a:p>
            <a:r>
              <a:rPr lang="bn-BD" altLang="bn-BD" sz="3200" b="1" dirty="0">
                <a:solidFill>
                  <a:srgbClr val="36363D"/>
                </a:solidFill>
              </a:rPr>
              <a:t>কর্নেল বাজার সরকারি প্রাথমিক বিদ্যালয়</a:t>
            </a:r>
            <a:r>
              <a:rPr lang="en-US" altLang="bn-BD" sz="3200" b="1" dirty="0">
                <a:solidFill>
                  <a:srgbClr val="36363D"/>
                </a:solidFill>
              </a:rPr>
              <a:t>,</a:t>
            </a:r>
            <a:endParaRPr lang="en-US" sz="3600" b="1" dirty="0">
              <a:solidFill>
                <a:srgbClr val="36363D"/>
              </a:solidFill>
            </a:endParaRPr>
          </a:p>
          <a:p>
            <a:r>
              <a:rPr lang="bn-BD" altLang="bn-BD" sz="3200" b="1" dirty="0">
                <a:solidFill>
                  <a:srgbClr val="36363D"/>
                </a:solidFill>
              </a:rPr>
              <a:t>আখাউড়া</a:t>
            </a:r>
            <a:r>
              <a:rPr lang="en-US" altLang="bn-BD" sz="3200" b="1" dirty="0">
                <a:solidFill>
                  <a:srgbClr val="36363D"/>
                </a:solidFill>
              </a:rPr>
              <a:t>, </a:t>
            </a:r>
            <a:r>
              <a:rPr lang="bn-BD" altLang="bn-BD" sz="3200" b="1" dirty="0">
                <a:solidFill>
                  <a:srgbClr val="36363D"/>
                </a:solidFill>
              </a:rPr>
              <a:t>ব্রাহ্মণবাড়িয়া।</a:t>
            </a:r>
            <a:endParaRPr lang="en-US" b="1" dirty="0">
              <a:solidFill>
                <a:srgbClr val="36363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ctrTitle"/>
          </p:nvPr>
        </p:nvSpPr>
        <p:spPr>
          <a:xfrm>
            <a:off x="426028" y="-136184"/>
            <a:ext cx="7772400" cy="2387600"/>
          </a:xfrm>
        </p:spPr>
        <p:txBody>
          <a:bodyPr anchor="ctr"/>
          <a:lstStyle/>
          <a:p>
            <a:r>
              <a:rPr lang="bn-BD"/>
              <a:t>পাঠ্যবই পরিচিতি </a:t>
            </a:r>
            <a:endParaRPr lang="en-US"/>
          </a:p>
        </p:txBody>
      </p:sp>
      <p:sp>
        <p:nvSpPr>
          <p:cNvPr id="1048604" name="Rectangle 1048603"/>
          <p:cNvSpPr/>
          <p:nvPr/>
        </p:nvSpPr>
        <p:spPr>
          <a:xfrm>
            <a:off x="2363493" y="1895320"/>
            <a:ext cx="4417010" cy="4115462"/>
          </a:xfrm>
          <a:prstGeom prst="rect">
            <a:avLst/>
          </a:prstGeom>
          <a:solidFill>
            <a:srgbClr val="000000"/>
          </a:solidFill>
          <a:ln w="63500">
            <a:solidFill>
              <a:srgbClr val="FFE100"/>
            </a:solidFill>
            <a:prstDash val="solid"/>
          </a:ln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46" y="2086477"/>
            <a:ext cx="3989384" cy="3773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peech Bubble: Oval 1048604"/>
          <p:cNvSpPr/>
          <p:nvPr/>
        </p:nvSpPr>
        <p:spPr>
          <a:xfrm>
            <a:off x="1066553" y="333111"/>
            <a:ext cx="6618927" cy="1696085"/>
          </a:xfrm>
          <a:prstGeom prst="wedgeEllipseCallout">
            <a:avLst/>
          </a:prstGeom>
          <a:solidFill>
            <a:srgbClr val="98CC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6600" b="1"/>
              <a:t>শিখনফল</a:t>
            </a:r>
            <a:endParaRPr lang="en-US" b="1"/>
          </a:p>
        </p:txBody>
      </p:sp>
      <p:sp>
        <p:nvSpPr>
          <p:cNvPr id="1048606" name="Rectangle 1048605"/>
          <p:cNvSpPr/>
          <p:nvPr/>
        </p:nvSpPr>
        <p:spPr>
          <a:xfrm rot="4211">
            <a:off x="708577" y="2456972"/>
            <a:ext cx="7334877" cy="4072087"/>
          </a:xfrm>
          <a:prstGeom prst="rect">
            <a:avLst/>
          </a:prstGeom>
          <a:solidFill>
            <a:srgbClr val="FFC0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3200" b="0"/>
              <a:t>৪</a:t>
            </a:r>
            <a:r>
              <a:rPr lang="en-US" altLang="bn-BD" sz="3200" b="0"/>
              <a:t>.</a:t>
            </a:r>
            <a:r>
              <a:rPr lang="bn-BD" altLang="bn-BD" sz="3200" b="0"/>
              <a:t>১</a:t>
            </a:r>
            <a:r>
              <a:rPr lang="en-US" altLang="bn-BD" sz="3200" b="0"/>
              <a:t>.</a:t>
            </a:r>
            <a:r>
              <a:rPr lang="bn-BD" altLang="bn-BD" sz="3200" b="0"/>
              <a:t>৫</a:t>
            </a:r>
            <a:r>
              <a:rPr lang="en-US" altLang="bn-BD" sz="3200" b="0"/>
              <a:t>- </a:t>
            </a:r>
            <a:r>
              <a:rPr lang="bn-BD" altLang="bn-BD" sz="3200" b="0"/>
              <a:t>গল্প</a:t>
            </a:r>
            <a:r>
              <a:rPr lang="en-US" altLang="bn-BD" sz="3200" b="0"/>
              <a:t> </a:t>
            </a:r>
            <a:r>
              <a:rPr lang="bn-BD" altLang="bn-BD" sz="3200" b="0"/>
              <a:t>ও</a:t>
            </a:r>
            <a:r>
              <a:rPr lang="en-US" altLang="bn-BD" sz="3200" b="0"/>
              <a:t> রূপকথা </a:t>
            </a:r>
            <a:r>
              <a:rPr lang="bn-BD" altLang="bn-BD" sz="3200" b="0"/>
              <a:t>গল্প শুনে ধারাবাহিকতা রক্ষা করে গল্পের</a:t>
            </a:r>
            <a:r>
              <a:rPr lang="en-US" altLang="bn-BD" sz="3200" b="0"/>
              <a:t> </a:t>
            </a:r>
            <a:r>
              <a:rPr lang="bn-BD" altLang="bn-BD" sz="3200" b="0"/>
              <a:t>ঘটনা বলতে পারবে।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Diamond 1048610"/>
          <p:cNvSpPr/>
          <p:nvPr/>
        </p:nvSpPr>
        <p:spPr>
          <a:xfrm>
            <a:off x="1424203" y="380999"/>
            <a:ext cx="6659057" cy="1840823"/>
          </a:xfrm>
          <a:prstGeom prst="diamond">
            <a:avLst/>
          </a:prstGeom>
          <a:solidFill>
            <a:srgbClr val="FFC0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3200" b="1"/>
              <a:t>আবেগঘন পরিবেশ</a:t>
            </a:r>
            <a:r>
              <a:rPr lang="en-US" altLang="bn-BD" sz="3200" b="1"/>
              <a:t> </a:t>
            </a:r>
            <a:r>
              <a:rPr lang="bn-BD" altLang="bn-BD" sz="3200" b="1"/>
              <a:t>তৈরি </a:t>
            </a:r>
            <a:endParaRPr lang="en-US" b="1"/>
          </a:p>
        </p:txBody>
      </p:sp>
      <p:sp>
        <p:nvSpPr>
          <p:cNvPr id="1048612" name="Oval 1048611"/>
          <p:cNvSpPr/>
          <p:nvPr/>
        </p:nvSpPr>
        <p:spPr>
          <a:xfrm>
            <a:off x="1677304" y="2463159"/>
            <a:ext cx="6152853" cy="3048000"/>
          </a:xfrm>
          <a:prstGeom prst="ellipse">
            <a:avLst/>
          </a:prstGeom>
          <a:solidFill>
            <a:srgbClr val="D04617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bn-BD" sz="4000" b="1">
                <a:solidFill>
                  <a:srgbClr val="FFFFFF"/>
                </a:solidFill>
              </a:rPr>
              <a:t>চলো</a:t>
            </a:r>
            <a:r>
              <a:rPr lang="en-US" altLang="bn-BD" sz="4000" b="1">
                <a:solidFill>
                  <a:srgbClr val="FFFFFF"/>
                </a:solidFill>
              </a:rPr>
              <a:t> </a:t>
            </a:r>
            <a:r>
              <a:rPr lang="bn-BD" altLang="bn-BD" sz="4000" b="1">
                <a:solidFill>
                  <a:srgbClr val="FFFFFF"/>
                </a:solidFill>
              </a:rPr>
              <a:t>একটা</a:t>
            </a:r>
            <a:r>
              <a:rPr lang="en-US" altLang="bn-BD" sz="4000" b="1">
                <a:solidFill>
                  <a:srgbClr val="FFFFFF"/>
                </a:solidFill>
              </a:rPr>
              <a:t> </a:t>
            </a:r>
            <a:r>
              <a:rPr lang="bn-BD" altLang="bn-BD" sz="4000" b="1">
                <a:solidFill>
                  <a:srgbClr val="FFFFFF"/>
                </a:solidFill>
              </a:rPr>
              <a:t>ভিডিও দেখি</a:t>
            </a:r>
            <a:endParaRPr 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peech Bubble: Rectangle with Corners Rounded 1048612"/>
          <p:cNvSpPr/>
          <p:nvPr/>
        </p:nvSpPr>
        <p:spPr>
          <a:xfrm>
            <a:off x="2692880" y="386483"/>
            <a:ext cx="3728427" cy="1388823"/>
          </a:xfrm>
          <a:prstGeom prst="wedgeRoundRectCallout">
            <a:avLst/>
          </a:prstGeom>
          <a:solidFill>
            <a:srgbClr val="65FF65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4400" b="1"/>
              <a:t>পূর্ব জ্ঞান যাচাই </a:t>
            </a:r>
            <a:endParaRPr lang="en-US" b="1"/>
          </a:p>
        </p:txBody>
      </p:sp>
      <p:sp>
        <p:nvSpPr>
          <p:cNvPr id="1048614" name="Rectangle: Rounded Corners 1048613"/>
          <p:cNvSpPr/>
          <p:nvPr/>
        </p:nvSpPr>
        <p:spPr>
          <a:xfrm>
            <a:off x="1237680" y="2432150"/>
            <a:ext cx="6668638" cy="3658201"/>
          </a:xfrm>
          <a:prstGeom prst="roundRect">
            <a:avLst/>
          </a:prstGeom>
          <a:solidFill>
            <a:srgbClr val="02A5E3"/>
          </a:solidFill>
          <a:ln w="25400">
            <a:solidFill>
              <a:srgbClr val="666666"/>
            </a:solidFill>
            <a:prstDash val="dash"/>
          </a:ln>
        </p:spPr>
        <p:txBody>
          <a:bodyPr anchor="ctr"/>
          <a:lstStyle/>
          <a:p>
            <a:pPr algn="ctr"/>
            <a:r>
              <a:rPr lang="bn-BD" sz="3200" b="1">
                <a:solidFill>
                  <a:srgbClr val="FFFFFF"/>
                </a:solidFill>
              </a:rPr>
              <a:t>১।</a:t>
            </a:r>
            <a:r>
              <a:rPr lang="en-US" altLang="bn-BD" sz="3200" b="1">
                <a:solidFill>
                  <a:srgbClr val="FFFFFF"/>
                </a:solidFill>
              </a:rPr>
              <a:t> </a:t>
            </a:r>
            <a:r>
              <a:rPr lang="bn-BD" altLang="bn-BD" sz="3200" b="1">
                <a:solidFill>
                  <a:srgbClr val="FFFFFF"/>
                </a:solidFill>
              </a:rPr>
              <a:t>কোন</a:t>
            </a:r>
            <a:r>
              <a:rPr lang="en-US" altLang="bn-BD" sz="3200" b="1">
                <a:solidFill>
                  <a:srgbClr val="FFFFFF"/>
                </a:solidFill>
              </a:rPr>
              <a:t> </a:t>
            </a:r>
            <a:r>
              <a:rPr lang="bn-BD" altLang="bn-BD" sz="3200" b="1">
                <a:solidFill>
                  <a:srgbClr val="FFFFFF"/>
                </a:solidFill>
              </a:rPr>
              <a:t>সময়</a:t>
            </a:r>
            <a:r>
              <a:rPr lang="en-US" altLang="bn-BD" sz="3200" b="1">
                <a:solidFill>
                  <a:srgbClr val="FFFFFF"/>
                </a:solidFill>
              </a:rPr>
              <a:t> </a:t>
            </a:r>
            <a:r>
              <a:rPr lang="bn-BD" altLang="bn-BD" sz="3200" b="1">
                <a:solidFill>
                  <a:srgbClr val="FFFFFF"/>
                </a:solidFill>
              </a:rPr>
              <a:t>ঘাসফড়িং খেলা করছিল </a:t>
            </a:r>
            <a:r>
              <a:rPr lang="en-US" altLang="bn-BD" sz="3200" b="1">
                <a:solidFill>
                  <a:srgbClr val="FFFFFF"/>
                </a:solidFill>
              </a:rPr>
              <a:t>?</a:t>
            </a:r>
            <a:endParaRPr lang="en-US" sz="3600" b="1">
              <a:solidFill>
                <a:srgbClr val="FFC000"/>
              </a:solidFill>
            </a:endParaRPr>
          </a:p>
          <a:p>
            <a:pPr algn="ctr"/>
            <a:endParaRPr lang="en-US" sz="3200" b="1">
              <a:solidFill>
                <a:srgbClr val="FFC000"/>
              </a:solidFill>
            </a:endParaRPr>
          </a:p>
          <a:p>
            <a:pPr algn="ctr"/>
            <a:r>
              <a:rPr lang="bn-BD" sz="3200" b="1">
                <a:solidFill>
                  <a:srgbClr val="FFFFFF"/>
                </a:solidFill>
              </a:rPr>
              <a:t>২।</a:t>
            </a:r>
            <a:r>
              <a:rPr lang="en-US" altLang="bn-BD" sz="3200" b="1">
                <a:solidFill>
                  <a:srgbClr val="FFFFFF"/>
                </a:solidFill>
              </a:rPr>
              <a:t> </a:t>
            </a:r>
            <a:r>
              <a:rPr lang="bn-BD" altLang="bn-BD" sz="3200" b="1">
                <a:solidFill>
                  <a:srgbClr val="FFFFFF"/>
                </a:solidFill>
              </a:rPr>
              <a:t>ঘাসফড়িং কোথায় খেলা</a:t>
            </a:r>
            <a:r>
              <a:rPr lang="en-US" altLang="bn-BD" sz="3200" b="1">
                <a:solidFill>
                  <a:srgbClr val="FFFFFF"/>
                </a:solidFill>
              </a:rPr>
              <a:t> </a:t>
            </a:r>
            <a:r>
              <a:rPr lang="bn-BD" altLang="bn-BD" sz="3200" b="1">
                <a:solidFill>
                  <a:srgbClr val="FFFFFF"/>
                </a:solidFill>
              </a:rPr>
              <a:t>করছিল </a:t>
            </a:r>
            <a:r>
              <a:rPr lang="en-US" altLang="bn-BD" sz="3200" b="1">
                <a:solidFill>
                  <a:srgbClr val="FFFFFF"/>
                </a:solidFill>
              </a:rPr>
              <a:t>?</a:t>
            </a:r>
            <a:endParaRPr lang="en-US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048614"/>
          <p:cNvSpPr/>
          <p:nvPr/>
        </p:nvSpPr>
        <p:spPr>
          <a:xfrm>
            <a:off x="589583" y="1967949"/>
            <a:ext cx="8336926" cy="4729443"/>
          </a:xfrm>
          <a:prstGeom prst="rect">
            <a:avLst/>
          </a:prstGeom>
          <a:solidFill>
            <a:srgbClr val="330066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616" name="Speech Bubble: Oval 1048615"/>
          <p:cNvSpPr/>
          <p:nvPr/>
        </p:nvSpPr>
        <p:spPr>
          <a:xfrm>
            <a:off x="2117574" y="0"/>
            <a:ext cx="4908852" cy="1658999"/>
          </a:xfrm>
          <a:prstGeom prst="wedgeEllipseCallout">
            <a:avLst/>
          </a:prstGeom>
          <a:solidFill>
            <a:srgbClr val="FFE1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4800" b="1"/>
              <a:t>পাঠ ঘোষণা </a:t>
            </a:r>
            <a:endParaRPr lang="en-US" b="1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4607" y="2446903"/>
            <a:ext cx="7287354" cy="37715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peech Bubble: Rectangle with Corners Rounded 1048616"/>
          <p:cNvSpPr/>
          <p:nvPr/>
        </p:nvSpPr>
        <p:spPr>
          <a:xfrm>
            <a:off x="1120161" y="1238448"/>
            <a:ext cx="6996108" cy="4380134"/>
          </a:xfrm>
          <a:prstGeom prst="wedgeRoundRectCallout">
            <a:avLst/>
          </a:prstGeom>
          <a:solidFill>
            <a:srgbClr val="FFC0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bn-BD" sz="3200" b="1"/>
              <a:t>পাঠ</a:t>
            </a:r>
            <a:r>
              <a:rPr lang="en-US" altLang="bn-BD" sz="3200" b="1"/>
              <a:t>- </a:t>
            </a:r>
            <a:r>
              <a:rPr lang="bn-BD" altLang="bn-BD" sz="3200" b="1"/>
              <a:t>৭</a:t>
            </a:r>
            <a:endParaRPr lang="en-US" sz="3200" b="1"/>
          </a:p>
          <a:p>
            <a:pPr algn="ctr"/>
            <a:r>
              <a:rPr lang="bn-BD" altLang="bn-BD" sz="3200" b="1"/>
              <a:t>পৃষ্ঠা </a:t>
            </a:r>
            <a:r>
              <a:rPr lang="en-US" altLang="bn-BD" sz="3200" b="1"/>
              <a:t>-  </a:t>
            </a:r>
            <a:r>
              <a:rPr lang="bn-BD" altLang="bn-BD" sz="3200" b="1"/>
              <a:t>২০</a:t>
            </a:r>
            <a:endParaRPr lang="en-US" sz="3200" b="1"/>
          </a:p>
          <a:p>
            <a:pPr algn="ctr"/>
            <a:r>
              <a:rPr lang="bn-BD" altLang="bn-BD" sz="3200" b="1"/>
              <a:t>ঘাসফড়িং আর পিঁপড়ার গল্প </a:t>
            </a:r>
            <a:endParaRPr lang="en-US" sz="3200" b="1"/>
          </a:p>
          <a:p>
            <a:pPr algn="ctr"/>
            <a:r>
              <a:rPr lang="bn-BD" sz="3200" b="1"/>
              <a:t>বিষয়বস্তু - ঘাসফড়িংটি</a:t>
            </a:r>
            <a:r>
              <a:rPr lang="en-US" altLang="bn-BD" sz="3200" b="1"/>
              <a:t> </a:t>
            </a:r>
            <a:r>
              <a:rPr lang="bn-BD" altLang="bn-BD" sz="3200" b="1"/>
              <a:t>দেখতে</a:t>
            </a:r>
            <a:r>
              <a:rPr lang="en-US" altLang="bn-BD" sz="3200" b="1"/>
              <a:t> </a:t>
            </a:r>
            <a:r>
              <a:rPr lang="bn-BD" altLang="bn-BD" sz="3200" b="1"/>
              <a:t>পেল</a:t>
            </a:r>
            <a:r>
              <a:rPr lang="en-US" altLang="bn-BD" sz="3200" b="1"/>
              <a:t> .......  </a:t>
            </a:r>
            <a:r>
              <a:rPr lang="bn-BD" altLang="bn-BD" sz="3200" b="1"/>
              <a:t>খেলা করতে লাগলো।</a:t>
            </a:r>
            <a:endParaRPr lang="en-US" sz="32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: Rounded Corners 1048617"/>
          <p:cNvSpPr/>
          <p:nvPr/>
        </p:nvSpPr>
        <p:spPr>
          <a:xfrm>
            <a:off x="176048" y="150372"/>
            <a:ext cx="8772097" cy="6656524"/>
          </a:xfrm>
          <a:prstGeom prst="roundRect">
            <a:avLst/>
          </a:prstGeom>
          <a:solidFill>
            <a:srgbClr val="000080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9" y="522225"/>
            <a:ext cx="8148456" cy="5891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শিক্ষক পরিচয় </vt:lpstr>
      <vt:lpstr>পাঠ্যবই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RMX3762</dc:creator>
  <cp:lastModifiedBy>WPBX5105GRF032208815</cp:lastModifiedBy>
  <cp:revision>1</cp:revision>
  <dcterms:created xsi:type="dcterms:W3CDTF">2015-05-07T10:30:45Z</dcterms:created>
  <dcterms:modified xsi:type="dcterms:W3CDTF">2026-05-14T05:09:29Z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ccd3e31668424708b559ff3210bcbce5</vt:lpwstr>
  </property>
</Properties>
</file>