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92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1247438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260" y="-246"/>
      </p:cViewPr>
      <p:guideLst>
        <p:guide orient="horz" pos="2160"/>
        <p:guide pos="354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46995-AC97-4E48-AA0D-19B1C880108D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514350"/>
            <a:ext cx="42164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977FAF-B368-46E3-B9B4-57854FB8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7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3558" y="2130428"/>
            <a:ext cx="956032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7117" y="3886200"/>
            <a:ext cx="787320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A95A-1A69-4D78-BFFF-F3E654FABF4B}" type="datetime12">
              <a:rPr lang="en-US" smtClean="0"/>
              <a:t>11:08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60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2583-67AC-465F-AD53-C5559A2C4592}" type="datetime12">
              <a:rPr lang="en-US" smtClean="0"/>
              <a:t>11:08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97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30921" y="274641"/>
            <a:ext cx="3112572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251" y="274641"/>
            <a:ext cx="915221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E2E2-C9DA-421C-AC08-D7B69FF87C7F}" type="datetime12">
              <a:rPr lang="en-US" smtClean="0"/>
              <a:t>11:08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7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F9F6-2EC9-4F1E-BF63-A02012F239CE}" type="datetime12">
              <a:rPr lang="en-US" smtClean="0"/>
              <a:t>11:08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1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470" y="4406903"/>
            <a:ext cx="956032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8470" y="2906713"/>
            <a:ext cx="956032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1FDEA-EC97-4761-88FA-314945602138}" type="datetime12">
              <a:rPr lang="en-US" smtClean="0"/>
              <a:t>11:08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9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249" y="1600203"/>
            <a:ext cx="613141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0122" y="1600203"/>
            <a:ext cx="613336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0D6BF-1CE0-4E40-A91C-DAAD4B1152BD}" type="datetime12">
              <a:rPr lang="en-US" smtClean="0"/>
              <a:t>11:08 PM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33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372" y="274638"/>
            <a:ext cx="1012269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2372" y="1535113"/>
            <a:ext cx="49695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2372" y="2174875"/>
            <a:ext cx="49695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3544" y="1535113"/>
            <a:ext cx="49715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3544" y="2174875"/>
            <a:ext cx="49715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DB18-7C53-4C99-8AE9-FA695230E708}" type="datetime12">
              <a:rPr lang="en-US" smtClean="0"/>
              <a:t>11:08 PM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05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52D-C1FB-4409-AA3F-D3CFFD0BDFB2}" type="datetime12">
              <a:rPr lang="en-US" smtClean="0"/>
              <a:t>11:08 PM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0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372" y="273050"/>
            <a:ext cx="370033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436" y="273053"/>
            <a:ext cx="62876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2372" y="1435103"/>
            <a:ext cx="370033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3A7D-603C-49E7-A364-6A5CA974DB87}" type="datetime12">
              <a:rPr lang="en-US" smtClean="0"/>
              <a:t>11:08 PM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55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576" y="4800600"/>
            <a:ext cx="674846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04576" y="612775"/>
            <a:ext cx="674846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576" y="5367338"/>
            <a:ext cx="674846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26362-9B31-437C-AE0A-8A9C0E635D92}" type="datetime12">
              <a:rPr lang="en-US" smtClean="0"/>
              <a:t>11:08 PM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2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2372" y="274638"/>
            <a:ext cx="1012269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2372" y="1600203"/>
            <a:ext cx="1012269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372" y="6356353"/>
            <a:ext cx="2624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6B061-07AB-4905-81F5-C6EB5181CA16}" type="datetime12">
              <a:rPr lang="en-US" smtClean="0"/>
              <a:t>11:08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42876" y="6356353"/>
            <a:ext cx="35616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60664" y="6356353"/>
            <a:ext cx="2624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7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blogger.googleusercontent.com/img/a/AVvXsEiltmMgMcmILUXKLLi9F5JZ-KCDYn9HY1lqNp1JH3_itcAI8bmSJxQoRd_BNvbcDGIU6H0X2ON4siBCwnrEw34YXUntKBNsFj9xvPNXLbZzDv9t06iB4zwkaSjR1y7rPaD2JQO5GKcglP8C1NO3Kg_kxTbZV-U1q0JBpy7FFuuARyxGv-W85-9kTAQuiQ=s169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5FB1-51C1-453D-85BF-B2DFD182ECF4}" type="datetime12">
              <a:rPr lang="en-US" smtClean="0"/>
              <a:t>11:08 PM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2563698" y="464369"/>
            <a:ext cx="6134976" cy="601263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2190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W" sz="2400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651920" y="3098240"/>
            <a:ext cx="6046754" cy="770289"/>
            <a:chOff x="2285920" y="1347792"/>
            <a:chExt cx="4710620" cy="740143"/>
          </a:xfrm>
        </p:grpSpPr>
        <p:sp>
          <p:nvSpPr>
            <p:cNvPr id="11" name="TextBox 10"/>
            <p:cNvSpPr txBox="1"/>
            <p:nvPr/>
          </p:nvSpPr>
          <p:spPr>
            <a:xfrm flipH="1">
              <a:off x="2285920" y="1347792"/>
              <a:ext cx="2313705" cy="736242"/>
            </a:xfrm>
            <a:prstGeom prst="rect">
              <a:avLst/>
            </a:prstGeom>
            <a:noFill/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endParaRPr lang="bn-BD" sz="7200" b="1" dirty="0">
                <a:solidFill>
                  <a:srgbClr val="00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793669" y="1351693"/>
              <a:ext cx="2202871" cy="736242"/>
            </a:xfrm>
            <a:prstGeom prst="rect">
              <a:avLst/>
            </a:prstGeom>
            <a:noFill/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lang="bn-BD" sz="400" b="1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স্বাগতম</a:t>
              </a:r>
              <a:r>
                <a:rPr lang="bn-BD" sz="6000" b="1" dirty="0" smtClean="0">
                  <a:solidFill>
                    <a:srgbClr val="C00000"/>
                  </a:solidFill>
                </a:rPr>
                <a:t> </a:t>
              </a:r>
              <a:endParaRPr lang="bn-BD" sz="48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 rot="16200000">
            <a:off x="3042120" y="3036936"/>
            <a:ext cx="5304146" cy="966379"/>
            <a:chOff x="2285920" y="1347792"/>
            <a:chExt cx="4710619" cy="736242"/>
          </a:xfrm>
        </p:grpSpPr>
        <p:sp>
          <p:nvSpPr>
            <p:cNvPr id="14" name="TextBox 13"/>
            <p:cNvSpPr txBox="1"/>
            <p:nvPr/>
          </p:nvSpPr>
          <p:spPr>
            <a:xfrm flipH="1">
              <a:off x="2285920" y="1347792"/>
              <a:ext cx="2313705" cy="736242"/>
            </a:xfrm>
            <a:prstGeom prst="rect">
              <a:avLst/>
            </a:prstGeom>
            <a:noFill/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endParaRPr lang="bn-BD" sz="6000" b="1" dirty="0">
                <a:solidFill>
                  <a:srgbClr val="C0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93668" y="1445432"/>
              <a:ext cx="2202871" cy="627990"/>
            </a:xfrm>
            <a:prstGeom prst="rect">
              <a:avLst/>
            </a:prstGeom>
            <a:noFill/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lang="bn-BD" sz="2800" b="1" dirty="0" smtClean="0">
                  <a:solidFill>
                    <a:srgbClr val="0066FF"/>
                  </a:solidFill>
                  <a:latin typeface="NikoshBAN" pitchFamily="2" charset="0"/>
                  <a:cs typeface="NikoshBAN" pitchFamily="2" charset="0"/>
                </a:rPr>
                <a:t>সকলকে</a:t>
              </a:r>
              <a:r>
                <a:rPr lang="bn-BD" sz="4400" b="1" dirty="0" smtClean="0">
                  <a:solidFill>
                    <a:srgbClr val="C00000"/>
                  </a:solidFill>
                </a:rPr>
                <a:t> </a:t>
              </a:r>
              <a:endParaRPr lang="bn-BD" sz="3600" b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863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Isosceles Triangle 6"/>
          <p:cNvSpPr/>
          <p:nvPr/>
        </p:nvSpPr>
        <p:spPr>
          <a:xfrm>
            <a:off x="1966119" y="914400"/>
            <a:ext cx="2819400" cy="1524000"/>
          </a:xfrm>
          <a:prstGeom prst="triangle">
            <a:avLst>
              <a:gd name="adj" fmla="val 68243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 rot="20746071">
            <a:off x="2328207" y="1617351"/>
            <a:ext cx="457200" cy="1143000"/>
          </a:xfrm>
          <a:prstGeom prst="arc">
            <a:avLst>
              <a:gd name="adj1" fmla="val 18337872"/>
              <a:gd name="adj2" fmla="val 3584621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56807" y="1394024"/>
                <a:ext cx="3741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807" y="1394024"/>
                <a:ext cx="374141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369736" y="2032027"/>
                <a:ext cx="3741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736" y="2032027"/>
                <a:ext cx="374141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957196" y="2429680"/>
                <a:ext cx="3741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7196" y="2429680"/>
                <a:ext cx="37414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130010" y="3352800"/>
            <a:ext cx="2201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ক্ষেত্রফল</a:t>
            </a:r>
            <a:r>
              <a:rPr lang="en-US" sz="3600" dirty="0" smtClean="0"/>
              <a:t>=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185319" y="2945312"/>
                <a:ext cx="2611164" cy="13599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4400" i="1" dirty="0" smtClean="0">
                          <a:latin typeface="Cambria Math"/>
                        </a:rPr>
                        <m:t>𝑎𝑏</m:t>
                      </m:r>
                      <m:r>
                        <a:rPr lang="en-US" sz="4400" i="1" dirty="0" smtClean="0">
                          <a:latin typeface="Cambria Math"/>
                        </a:rPr>
                        <m:t> </m:t>
                      </m:r>
                      <m:r>
                        <a:rPr lang="en-US" sz="4400" i="1" dirty="0" smtClean="0">
                          <a:latin typeface="Cambria Math"/>
                        </a:rPr>
                        <m:t>𝑆𝑖𝑛</m:t>
                      </m:r>
                      <m:r>
                        <a:rPr lang="en-US" sz="4400" i="1" dirty="0" smtClean="0"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5319" y="2945312"/>
                <a:ext cx="2611164" cy="135998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796483" y="3475911"/>
            <a:ext cx="2201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বর্গ</a:t>
            </a:r>
            <a:r>
              <a:rPr lang="en-US" sz="2800" dirty="0" smtClean="0"/>
              <a:t> </a:t>
            </a:r>
            <a:r>
              <a:rPr lang="en-US" sz="2800" dirty="0" err="1" smtClean="0"/>
              <a:t>একক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78225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https://blogger.googleusercontent.com/img/a/AVvXsEiltmMgMcmILUXKLLi9F5JZ-KCDYn9HY1lqNp1JH3_itcAI8bmSJxQoRd_BNvbcDGIU6H0X2ON4siBCwnrEw34YXUntKBNsFj9xvPNXLbZzDv9t06iB4zwkaSjR1y7rPaD2JQO5GKcglP8C1NO3Kg_kxTbZV-U1q0JBpy7FFuuARyxGv-W85-9kTAQuiQ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519" y="1374576"/>
            <a:ext cx="3517545" cy="280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587775" y="420469"/>
            <a:ext cx="10058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2800" b="1" dirty="0">
                <a:solidFill>
                  <a:srgbClr val="E36C0A"/>
                </a:solidFill>
                <a:latin typeface="Roboto"/>
              </a:rPr>
              <a:t>১</a:t>
            </a:r>
            <a:r>
              <a:rPr lang="en-US" sz="2800" b="1" dirty="0">
                <a:solidFill>
                  <a:srgbClr val="E36C0A"/>
                </a:solidFill>
                <a:latin typeface="Roboto"/>
                <a:cs typeface="Vrinda"/>
              </a:rPr>
              <a:t>. </a:t>
            </a:r>
            <a:r>
              <a:rPr lang="bn-IN" sz="2800" b="1" dirty="0">
                <a:solidFill>
                  <a:srgbClr val="E36C0A"/>
                </a:solidFill>
                <a:latin typeface="Roboto"/>
              </a:rPr>
              <a:t>একটি সমকোণী ত্রিভুজের অতিভুজ </a:t>
            </a:r>
            <a:r>
              <a:rPr lang="en-US" sz="2800" b="1" dirty="0">
                <a:solidFill>
                  <a:srgbClr val="E36C0A"/>
                </a:solidFill>
                <a:latin typeface="Roboto"/>
                <a:cs typeface="Vrinda"/>
              </a:rPr>
              <a:t>25</a:t>
            </a:r>
            <a:r>
              <a:rPr lang="bn-IN" sz="2800" b="1" dirty="0">
                <a:solidFill>
                  <a:srgbClr val="E36C0A"/>
                </a:solidFill>
                <a:latin typeface="Roboto"/>
              </a:rPr>
              <a:t> মিটার। এর একটি বাহু অপরটির </a:t>
            </a:r>
            <a:r>
              <a:rPr lang="en-US" sz="2800" b="1" dirty="0">
                <a:solidFill>
                  <a:srgbClr val="E36C0A"/>
                </a:solidFill>
                <a:latin typeface="Roboto"/>
                <a:cs typeface="Vrinda"/>
              </a:rPr>
              <a:t>¾ </a:t>
            </a:r>
            <a:r>
              <a:rPr lang="bn-IN" sz="2800" b="1" dirty="0">
                <a:solidFill>
                  <a:srgbClr val="E36C0A"/>
                </a:solidFill>
                <a:latin typeface="Roboto"/>
              </a:rPr>
              <a:t>অংশ হলে</a:t>
            </a:r>
            <a:r>
              <a:rPr lang="en-US" sz="2800" b="1" dirty="0">
                <a:solidFill>
                  <a:srgbClr val="E36C0A"/>
                </a:solidFill>
                <a:latin typeface="Roboto"/>
                <a:cs typeface="Vrinda"/>
              </a:rPr>
              <a:t>, </a:t>
            </a:r>
            <a:r>
              <a:rPr lang="bn-IN" sz="2800" b="1" dirty="0">
                <a:solidFill>
                  <a:srgbClr val="E36C0A"/>
                </a:solidFill>
                <a:latin typeface="Roboto"/>
              </a:rPr>
              <a:t>বাহু দুইটির দৈর্ঘ্য নির্ণয় কর।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192887" y="1635711"/>
            <a:ext cx="71211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n-IN" sz="4000" dirty="0">
                <a:solidFill>
                  <a:srgbClr val="333333"/>
                </a:solidFill>
                <a:latin typeface="Roboto"/>
              </a:rPr>
              <a:t>মনে করি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, ABC </a:t>
            </a:r>
            <a:r>
              <a:rPr lang="bn-IN" sz="4000" dirty="0">
                <a:solidFill>
                  <a:srgbClr val="333333"/>
                </a:solidFill>
                <a:latin typeface="Roboto"/>
              </a:rPr>
              <a:t>একটি সমকোণী ত্রিভুজ।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n-IN" sz="4000" dirty="0">
                <a:solidFill>
                  <a:srgbClr val="333333"/>
                </a:solidFill>
                <a:latin typeface="Roboto"/>
              </a:rPr>
              <a:t>এর অতিভুজ 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AC=25</a:t>
            </a:r>
            <a:r>
              <a:rPr lang="bn-IN" sz="4000" dirty="0">
                <a:solidFill>
                  <a:srgbClr val="333333"/>
                </a:solidFill>
                <a:latin typeface="Roboto"/>
              </a:rPr>
              <a:t> মিটার।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n-IN" sz="4000" dirty="0">
                <a:solidFill>
                  <a:srgbClr val="333333"/>
                </a:solidFill>
                <a:latin typeface="Roboto"/>
              </a:rPr>
              <a:t>একটি বাহু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, BC=x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srgbClr val="333333"/>
                </a:solidFill>
                <a:latin typeface="Roboto"/>
                <a:cs typeface="Arial" pitchFamily="34" charset="0"/>
              </a:rPr>
              <a:t>AB= ¾.x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n-IN" sz="4000" dirty="0">
                <a:solidFill>
                  <a:srgbClr val="333333"/>
                </a:solidFill>
                <a:latin typeface="Roboto"/>
              </a:rPr>
              <a:t>আমরা জানি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, </a:t>
            </a:r>
            <a:r>
              <a:rPr lang="bn-IN" sz="4000" dirty="0">
                <a:solidFill>
                  <a:srgbClr val="333333"/>
                </a:solidFill>
                <a:latin typeface="Roboto"/>
              </a:rPr>
              <a:t>সমকোণী ত্রিভুজে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,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srgbClr val="333333"/>
                </a:solidFill>
                <a:latin typeface="Roboto"/>
                <a:cs typeface="Arial" pitchFamily="34" charset="0"/>
              </a:rPr>
              <a:t>AC</a:t>
            </a:r>
            <a:r>
              <a:rPr lang="en-US" sz="4000" baseline="30000" dirty="0">
                <a:solidFill>
                  <a:srgbClr val="333333"/>
                </a:solidFill>
                <a:latin typeface="Roboto"/>
                <a:cs typeface="Arial" pitchFamily="34" charset="0"/>
              </a:rPr>
              <a:t>2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Arial" pitchFamily="34" charset="0"/>
              </a:rPr>
              <a:t>=BC</a:t>
            </a:r>
            <a:r>
              <a:rPr lang="en-US" sz="4000" baseline="30000" dirty="0">
                <a:solidFill>
                  <a:srgbClr val="333333"/>
                </a:solidFill>
                <a:latin typeface="Roboto"/>
                <a:cs typeface="Arial" pitchFamily="34" charset="0"/>
              </a:rPr>
              <a:t>2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Arial" pitchFamily="34" charset="0"/>
              </a:rPr>
              <a:t>+AB</a:t>
            </a:r>
            <a:r>
              <a:rPr lang="en-US" sz="4000" baseline="30000" dirty="0">
                <a:solidFill>
                  <a:srgbClr val="333333"/>
                </a:solidFill>
                <a:latin typeface="Roboto"/>
                <a:cs typeface="Arial" pitchFamily="34" charset="0"/>
              </a:rPr>
              <a:t>2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01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99319" y="313135"/>
            <a:ext cx="8959184" cy="61555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  (25)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=x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+ (¾.x)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2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  625=x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+9x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/16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  10000=16x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+9x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 [16</a:t>
            </a: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 দ্বারা গুণ করে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]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  10000=25x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2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  x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=10000/25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  x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=400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  x=20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Cambria Math" pitchFamily="18" charset="0"/>
                <a:cs typeface="Arial" pitchFamily="34" charset="0"/>
              </a:rPr>
              <a:t>∴ </a:t>
            </a: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একটি বাহুর দৈর্ঘ্য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= 20</a:t>
            </a: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 মিটার।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তাহলে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, </a:t>
            </a: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অপর বাহুর দৈর্ঘ্য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=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 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¾.x =¾.20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>
                <a:solidFill>
                  <a:srgbClr val="333333"/>
                </a:solidFill>
                <a:latin typeface="Roboto"/>
                <a:cs typeface="Arial" pitchFamily="34" charset="0"/>
              </a:rPr>
              <a:t>	</a:t>
            </a:r>
            <a:r>
              <a:rPr lang="en-US" sz="4000" dirty="0" smtClean="0">
                <a:solidFill>
                  <a:srgbClr val="333333"/>
                </a:solidFill>
                <a:latin typeface="Roboto"/>
                <a:cs typeface="Arial" pitchFamily="34" charset="0"/>
              </a:rPr>
              <a:t>					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=15</a:t>
            </a: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Vrinda"/>
              </a:rPr>
              <a:t> মিটার।</a:t>
            </a:r>
            <a:endParaRPr kumimoji="0" lang="en-US" sz="34400" b="1" i="0" u="none" strike="noStrike" cap="none" normalizeH="0" baseline="0" dirty="0" smtClean="0">
              <a:ln>
                <a:noFill/>
              </a:ln>
              <a:solidFill>
                <a:srgbClr val="1C7CA6"/>
              </a:solidFill>
              <a:effectLst/>
              <a:latin typeface="Roboto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75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365919" y="304800"/>
            <a:ext cx="1051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3200" b="1" dirty="0"/>
              <a:t>২. 20 মিটার লম্বা একটি মই দেওয়ালের সাথে খাড়া ভাবে আছে। মইটির গোড়া দেওয়াল থেকে কতদূরে সরালে ওপরের প্রান্ত 4 মিটার নিচে নামবে?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365919" y="2209800"/>
            <a:ext cx="8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bn-IN" sz="3600" dirty="0">
                <a:solidFill>
                  <a:srgbClr val="333333"/>
                </a:solidFill>
                <a:latin typeface="Roboto"/>
              </a:rPr>
              <a:t>মনে করি</a:t>
            </a:r>
            <a:r>
              <a:rPr lang="en-US" sz="3600" dirty="0">
                <a:solidFill>
                  <a:srgbClr val="333333"/>
                </a:solidFill>
                <a:latin typeface="Roboto"/>
                <a:cs typeface="Vrinda"/>
              </a:rPr>
              <a:t>, AB </a:t>
            </a:r>
            <a:r>
              <a:rPr lang="bn-IN" sz="3600" dirty="0">
                <a:solidFill>
                  <a:srgbClr val="333333"/>
                </a:solidFill>
                <a:latin typeface="Roboto"/>
              </a:rPr>
              <a:t>মই এর দৈর্ঘ্য </a:t>
            </a:r>
            <a:r>
              <a:rPr lang="en-US" sz="3600" dirty="0">
                <a:solidFill>
                  <a:srgbClr val="333333"/>
                </a:solidFill>
                <a:latin typeface="Roboto"/>
                <a:cs typeface="Vrinda"/>
              </a:rPr>
              <a:t>20</a:t>
            </a:r>
            <a:r>
              <a:rPr lang="bn-IN" sz="3600" dirty="0">
                <a:solidFill>
                  <a:srgbClr val="333333"/>
                </a:solidFill>
                <a:latin typeface="Roboto"/>
              </a:rPr>
              <a:t> মিটার। </a:t>
            </a:r>
            <a:endParaRPr lang="en-US" sz="3600" dirty="0">
              <a:solidFill>
                <a:srgbClr val="333333"/>
              </a:solidFill>
              <a:latin typeface="Roboto"/>
              <a:cs typeface="Vrinda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bn-IN" sz="3600" dirty="0">
                <a:solidFill>
                  <a:srgbClr val="333333"/>
                </a:solidFill>
                <a:latin typeface="Roboto"/>
              </a:rPr>
              <a:t>অর্থাৎ </a:t>
            </a:r>
            <a:r>
              <a:rPr lang="en-US" sz="3600" dirty="0">
                <a:solidFill>
                  <a:srgbClr val="333333"/>
                </a:solidFill>
                <a:latin typeface="Roboto"/>
                <a:cs typeface="Vrinda"/>
              </a:rPr>
              <a:t>AB=CD=20</a:t>
            </a:r>
            <a:r>
              <a:rPr lang="bn-IN" sz="3600" dirty="0">
                <a:solidFill>
                  <a:srgbClr val="333333"/>
                </a:solidFill>
                <a:latin typeface="Roboto"/>
              </a:rPr>
              <a:t> মিটার। মইটির </a:t>
            </a:r>
            <a:r>
              <a:rPr lang="en-US" sz="3600" dirty="0" err="1">
                <a:solidFill>
                  <a:srgbClr val="333333"/>
                </a:solidFill>
                <a:latin typeface="Roboto"/>
                <a:cs typeface="Vrinda"/>
              </a:rPr>
              <a:t>উপর</a:t>
            </a:r>
            <a:r>
              <a:rPr lang="en-US" sz="3600" dirty="0">
                <a:solidFill>
                  <a:srgbClr val="333333"/>
                </a:solidFill>
                <a:latin typeface="Roboto"/>
                <a:cs typeface="Vrinda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Roboto"/>
                <a:cs typeface="Vrinda"/>
              </a:rPr>
              <a:t>থেকে</a:t>
            </a:r>
            <a:r>
              <a:rPr lang="en-US" sz="3600" dirty="0">
                <a:solidFill>
                  <a:srgbClr val="333333"/>
                </a:solidFill>
                <a:latin typeface="Roboto"/>
                <a:cs typeface="Vrinda"/>
              </a:rPr>
              <a:t> 4</a:t>
            </a:r>
            <a:r>
              <a:rPr lang="bn-IN" sz="3600" dirty="0">
                <a:solidFill>
                  <a:srgbClr val="333333"/>
                </a:solidFill>
                <a:latin typeface="Roboto"/>
              </a:rPr>
              <a:t> মিটার </a:t>
            </a:r>
            <a:endParaRPr lang="en-US" sz="3600" dirty="0">
              <a:solidFill>
                <a:srgbClr val="333333"/>
              </a:solidFill>
              <a:latin typeface="Roboto"/>
              <a:cs typeface="Vrinda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bn-IN" sz="3600" dirty="0">
                <a:solidFill>
                  <a:srgbClr val="333333"/>
                </a:solidFill>
                <a:latin typeface="Roboto"/>
              </a:rPr>
              <a:t>নিচে </a:t>
            </a:r>
            <a:r>
              <a:rPr lang="en-US" sz="3600" dirty="0">
                <a:solidFill>
                  <a:srgbClr val="333333"/>
                </a:solidFill>
                <a:latin typeface="Roboto"/>
                <a:cs typeface="Vrinda"/>
              </a:rPr>
              <a:t>A </a:t>
            </a:r>
            <a:r>
              <a:rPr lang="bn-IN" sz="3600" dirty="0">
                <a:solidFill>
                  <a:srgbClr val="333333"/>
                </a:solidFill>
                <a:latin typeface="Roboto"/>
              </a:rPr>
              <a:t>তে নেমে আসে।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1D1B11"/>
                </a:solidFill>
                <a:latin typeface="Cambria Math" pitchFamily="18" charset="0"/>
                <a:cs typeface="Arial" pitchFamily="34" charset="0"/>
              </a:rPr>
              <a:t>∴ AC=CD-AD=20-4=16 </a:t>
            </a:r>
            <a:r>
              <a:rPr lang="bn-IN" sz="3600" dirty="0">
                <a:solidFill>
                  <a:srgbClr val="1D1B11"/>
                </a:solidFill>
                <a:latin typeface="Roboto"/>
              </a:rPr>
              <a:t>মিটার।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n-IN" sz="3600" dirty="0">
                <a:solidFill>
                  <a:srgbClr val="1D1B11"/>
                </a:solidFill>
                <a:latin typeface="Roboto"/>
              </a:rPr>
              <a:t>যেহেতু দেওয়াল ভূমি </a:t>
            </a:r>
            <a:r>
              <a:rPr lang="en-US" sz="3600" dirty="0">
                <a:solidFill>
                  <a:srgbClr val="1D1B11"/>
                </a:solidFill>
                <a:latin typeface="Roboto"/>
                <a:cs typeface="Vrinda"/>
              </a:rPr>
              <a:t>BC </a:t>
            </a:r>
            <a:r>
              <a:rPr lang="bn-IN" sz="3600" dirty="0">
                <a:solidFill>
                  <a:srgbClr val="1D1B11"/>
                </a:solidFill>
                <a:latin typeface="Roboto"/>
              </a:rPr>
              <a:t>এর সাথে লম্ব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Safiq\Desktop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19" y="1600200"/>
            <a:ext cx="2819399" cy="40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293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70719" y="659015"/>
            <a:ext cx="10013960" cy="55399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সেহেতু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, AB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=AC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+BC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2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  (20)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=(16)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+BC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2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  400=256+BC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2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  BC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=400-256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  BC</a:t>
            </a:r>
            <a:r>
              <a:rPr kumimoji="0" lang="en-US" sz="4000" b="0" i="0" u="none" strike="noStrike" cap="none" normalizeH="0" baseline="3000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2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=144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,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  BC=√144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বা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Arial" pitchFamily="34" charset="0"/>
              </a:rPr>
              <a:t>, BC=12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Cambria Math" pitchFamily="18" charset="0"/>
                <a:cs typeface="Arial" pitchFamily="34" charset="0"/>
              </a:rPr>
              <a:t>∴ </a:t>
            </a: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মইটির গোড়া দেওয়াল থেকে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12</a:t>
            </a: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 মিটার 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1D1B11"/>
              </a:solidFill>
              <a:effectLst/>
              <a:latin typeface="Roboto"/>
              <a:cs typeface="Vrind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দূরে সরালে উপরের প্রান্ত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4</a:t>
            </a:r>
            <a:r>
              <a:rPr kumimoji="0" lang="bn-IN" sz="4000" b="0" i="0" u="none" strike="noStrike" cap="none" normalizeH="0" baseline="0" dirty="0" smtClean="0">
                <a:ln>
                  <a:noFill/>
                </a:ln>
                <a:solidFill>
                  <a:srgbClr val="1D1B11"/>
                </a:solidFill>
                <a:effectLst/>
                <a:latin typeface="Roboto"/>
                <a:cs typeface="Vrinda"/>
              </a:rPr>
              <a:t> মিটার নিচে নামবে।</a:t>
            </a: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39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Rectangle 8"/>
          <p:cNvSpPr/>
          <p:nvPr/>
        </p:nvSpPr>
        <p:spPr>
          <a:xfrm>
            <a:off x="365919" y="533400"/>
            <a:ext cx="1051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bn-IN" sz="3200" b="1" dirty="0">
                <a:solidFill>
                  <a:srgbClr val="E36C0A"/>
                </a:solidFill>
                <a:latin typeface="Roboto"/>
              </a:rPr>
              <a:t>৪</a:t>
            </a:r>
            <a:r>
              <a:rPr lang="en-US" sz="3200" b="1" dirty="0">
                <a:solidFill>
                  <a:srgbClr val="E36C0A"/>
                </a:solidFill>
                <a:latin typeface="Roboto"/>
                <a:cs typeface="Vrinda"/>
              </a:rPr>
              <a:t>. </a:t>
            </a:r>
            <a:r>
              <a:rPr lang="bn-IN" sz="3200" b="1" dirty="0">
                <a:solidFill>
                  <a:srgbClr val="E36C0A"/>
                </a:solidFill>
                <a:latin typeface="Roboto"/>
              </a:rPr>
              <a:t>একটি ত্রিভুজের দুইটি বাহুর দৈর্ঘ্য </a:t>
            </a:r>
            <a:r>
              <a:rPr lang="en-US" sz="3200" b="1" dirty="0">
                <a:solidFill>
                  <a:srgbClr val="E36C0A"/>
                </a:solidFill>
                <a:latin typeface="Roboto"/>
                <a:cs typeface="Vrinda"/>
              </a:rPr>
              <a:t>25</a:t>
            </a:r>
            <a:r>
              <a:rPr lang="bn-IN" sz="3200" b="1" dirty="0">
                <a:solidFill>
                  <a:srgbClr val="E36C0A"/>
                </a:solidFill>
                <a:latin typeface="Roboto"/>
              </a:rPr>
              <a:t> সেমি ও </a:t>
            </a:r>
            <a:r>
              <a:rPr lang="en-US" sz="3200" b="1" dirty="0">
                <a:solidFill>
                  <a:srgbClr val="E36C0A"/>
                </a:solidFill>
                <a:latin typeface="Roboto"/>
                <a:cs typeface="Vrinda"/>
              </a:rPr>
              <a:t>27</a:t>
            </a:r>
            <a:r>
              <a:rPr lang="bn-IN" sz="3200" b="1" dirty="0">
                <a:solidFill>
                  <a:srgbClr val="E36C0A"/>
                </a:solidFill>
                <a:latin typeface="Roboto"/>
              </a:rPr>
              <a:t> সেমি এবং পরিসীমা </a:t>
            </a:r>
            <a:r>
              <a:rPr lang="en-US" sz="3200" b="1" dirty="0">
                <a:solidFill>
                  <a:srgbClr val="E36C0A"/>
                </a:solidFill>
                <a:latin typeface="Roboto"/>
                <a:cs typeface="Vrinda"/>
              </a:rPr>
              <a:t>84</a:t>
            </a:r>
            <a:r>
              <a:rPr lang="bn-IN" sz="3200" b="1" dirty="0">
                <a:solidFill>
                  <a:srgbClr val="E36C0A"/>
                </a:solidFill>
                <a:latin typeface="Roboto"/>
              </a:rPr>
              <a:t> সেমি। ত্রিভুজটির ক্ষেত্রফল নির্ণয় কর।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8319" y="1981200"/>
            <a:ext cx="9601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n-IN" sz="4000" dirty="0">
                <a:solidFill>
                  <a:srgbClr val="333333"/>
                </a:solidFill>
                <a:latin typeface="Roboto"/>
              </a:rPr>
              <a:t>মনে করি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,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n-IN" sz="4000" dirty="0">
                <a:solidFill>
                  <a:srgbClr val="333333"/>
                </a:solidFill>
                <a:latin typeface="Roboto"/>
              </a:rPr>
              <a:t>ত্রিভুজটির ১ম বাহুর দৈর্ঘ্য 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a=25</a:t>
            </a:r>
            <a:r>
              <a:rPr lang="bn-IN" sz="4000" dirty="0">
                <a:solidFill>
                  <a:srgbClr val="333333"/>
                </a:solidFill>
                <a:latin typeface="Roboto"/>
              </a:rPr>
              <a:t> সেমি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n-IN" sz="4000" dirty="0">
                <a:solidFill>
                  <a:srgbClr val="333333"/>
                </a:solidFill>
                <a:latin typeface="Roboto"/>
              </a:rPr>
              <a:t>২য় বাহুর দৈর্ঘ্য 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b=27</a:t>
            </a:r>
            <a:r>
              <a:rPr lang="bn-IN" sz="4000" dirty="0">
                <a:solidFill>
                  <a:srgbClr val="333333"/>
                </a:solidFill>
                <a:latin typeface="Roboto"/>
              </a:rPr>
              <a:t> সেমি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n-IN" sz="4000" dirty="0">
                <a:solidFill>
                  <a:srgbClr val="333333"/>
                </a:solidFill>
                <a:latin typeface="Roboto"/>
              </a:rPr>
              <a:t>এবং এর পরিসীমা 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84</a:t>
            </a:r>
            <a:r>
              <a:rPr lang="bn-IN" sz="4000" dirty="0">
                <a:solidFill>
                  <a:srgbClr val="333333"/>
                </a:solidFill>
                <a:latin typeface="Roboto"/>
              </a:rPr>
              <a:t> সেমি।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n-IN" sz="4000" dirty="0">
                <a:solidFill>
                  <a:srgbClr val="333333"/>
                </a:solidFill>
                <a:latin typeface="Roboto"/>
              </a:rPr>
              <a:t>তাহলে এর ৩য় বাহুর দৈর্ঘ্য 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c=(84-25-27) </a:t>
            </a:r>
            <a:r>
              <a:rPr lang="bn-IN" sz="4000" dirty="0">
                <a:solidFill>
                  <a:srgbClr val="333333"/>
                </a:solidFill>
                <a:latin typeface="Roboto"/>
              </a:rPr>
              <a:t>সেমি 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= 32</a:t>
            </a:r>
            <a:r>
              <a:rPr lang="bn-IN" sz="4000" dirty="0">
                <a:solidFill>
                  <a:srgbClr val="333333"/>
                </a:solidFill>
                <a:latin typeface="Roboto"/>
              </a:rPr>
              <a:t> সেমি।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n-IN" sz="4000" dirty="0">
                <a:solidFill>
                  <a:srgbClr val="333333"/>
                </a:solidFill>
                <a:latin typeface="Roboto"/>
              </a:rPr>
              <a:t>ত্রিভুজটির অর্ধপরিসীমা </a:t>
            </a:r>
            <a:r>
              <a:rPr lang="en-US" sz="4000" dirty="0">
                <a:solidFill>
                  <a:srgbClr val="333333"/>
                </a:solidFill>
                <a:latin typeface="Roboto"/>
                <a:cs typeface="Vrinda"/>
              </a:rPr>
              <a:t>s= 84/2 = 42</a:t>
            </a:r>
            <a:r>
              <a:rPr lang="bn-IN" sz="4000" dirty="0">
                <a:solidFill>
                  <a:srgbClr val="333333"/>
                </a:solidFill>
                <a:latin typeface="Roboto"/>
              </a:rPr>
              <a:t> সেমি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7829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>
                <a:spLocks noChangeArrowheads="1"/>
              </p:cNvSpPr>
              <p:nvPr/>
            </p:nvSpPr>
            <p:spPr bwMode="auto">
              <a:xfrm>
                <a:off x="823119" y="-99029"/>
                <a:ext cx="10068654" cy="552266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800" b="0" i="0" u="none" strike="noStrike" cap="none" normalizeH="0" baseline="0" dirty="0" smtClean="0">
                    <a:ln>
                      <a:noFill/>
                    </a:ln>
                    <a:solidFill>
                      <a:srgbClr val="1D1B11"/>
                    </a:solidFill>
                    <a:effectLst/>
                    <a:latin typeface="Cambria Math" pitchFamily="18" charset="0"/>
                    <a:cs typeface="Arial" pitchFamily="34" charset="0"/>
                  </a:rPr>
                  <a:t>∴ </a:t>
                </a:r>
                <a:r>
                  <a:rPr kumimoji="0" lang="bn-IN" sz="4800" b="0" i="0" u="none" strike="noStrike" cap="none" normalizeH="0" baseline="0" dirty="0" smtClean="0">
                    <a:ln>
                      <a:noFill/>
                    </a:ln>
                    <a:solidFill>
                      <a:srgbClr val="1D1B11"/>
                    </a:solidFill>
                    <a:effectLst/>
                    <a:latin typeface="Roboto"/>
                    <a:cs typeface="Vrinda"/>
                  </a:rPr>
                  <a:t>ত্রিভুজটির ক্ষেত্রফল</a:t>
                </a:r>
                <a:endPara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sz="4800" b="0" i="0" u="none" strike="noStrike" cap="none" normalizeH="0" baseline="0" dirty="0" smtClean="0">
                    <a:ln>
                      <a:noFill/>
                    </a:ln>
                    <a:solidFill>
                      <a:srgbClr val="1D1B11"/>
                    </a:solidFill>
                    <a:effectLst/>
                    <a:latin typeface="Roboto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kumimoji="0" lang="en-US" sz="48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1D1B11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{(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𝑠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(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𝑠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𝑎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)(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𝑠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𝑏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)(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𝑠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𝑐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)}</m:t>
                        </m:r>
                      </m:e>
                    </m:rad>
                  </m:oMath>
                </a14:m>
                <a:endPara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sz="4800" b="0" i="0" u="none" strike="noStrike" cap="none" normalizeH="0" baseline="0" dirty="0" smtClean="0">
                    <a:ln>
                      <a:noFill/>
                    </a:ln>
                    <a:solidFill>
                      <a:srgbClr val="1D1B11"/>
                    </a:solidFill>
                    <a:effectLst/>
                    <a:latin typeface="Roboto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kumimoji="0" lang="en-US" sz="48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1D1B11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{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42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(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42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25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)(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42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27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)(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42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32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)}</m:t>
                        </m:r>
                        <m:r>
                          <m:rPr>
                            <m:nor/>
                          </m:rPr>
                          <a:rPr lang="en-US" sz="3600" dirty="0">
                            <a:latin typeface="Arial" pitchFamily="34" charset="0"/>
                            <a:cs typeface="Arial" pitchFamily="34" charset="0"/>
                          </a:rPr>
                          <m:t> </m:t>
                        </m:r>
                      </m:e>
                    </m:rad>
                    <m:r>
                      <a:rPr kumimoji="0" lang="en-US" sz="4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1D1B11"/>
                        </a:solidFill>
                        <a:effectLst/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endParaRPr kumimoji="0" lang="en-US" sz="4800" b="0" i="0" u="none" strike="noStrike" cap="none" normalizeH="0" baseline="0" dirty="0" smtClean="0">
                  <a:ln>
                    <a:noFill/>
                  </a:ln>
                  <a:solidFill>
                    <a:srgbClr val="1D1B11"/>
                  </a:solidFill>
                  <a:effectLst/>
                  <a:latin typeface="Roboto"/>
                  <a:cs typeface="Arial" pitchFamily="34" charset="0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sz="4800" b="0" i="0" u="none" strike="noStrike" cap="none" normalizeH="0" baseline="0" dirty="0" smtClean="0">
                    <a:ln>
                      <a:noFill/>
                    </a:ln>
                    <a:solidFill>
                      <a:srgbClr val="1D1B11"/>
                    </a:solidFill>
                    <a:effectLst/>
                    <a:latin typeface="Roboto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kumimoji="0" lang="en-US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D1B11"/>
                        </a:solidFill>
                        <a:effectLst/>
                        <a:latin typeface="Cambria Math"/>
                        <a:cs typeface="Arial" pitchFamily="34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kumimoji="0" lang="en-US" sz="48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1D1B11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(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42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ea typeface="MS Gothic" pitchFamily="49" charset="-128"/>
                            <a:cs typeface="Arial" pitchFamily="34" charset="0"/>
                          </a:rPr>
                          <m:t>✕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17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ea typeface="MS Gothic" pitchFamily="49" charset="-128"/>
                            <a:cs typeface="Arial" pitchFamily="34" charset="0"/>
                          </a:rPr>
                          <m:t>✕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15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ea typeface="MS Gothic" pitchFamily="49" charset="-128"/>
                            <a:cs typeface="Arial" pitchFamily="34" charset="0"/>
                          </a:rPr>
                          <m:t>✕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10</m:t>
                        </m:r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3600" dirty="0">
                            <a:latin typeface="Arial" pitchFamily="34" charset="0"/>
                            <a:cs typeface="Arial" pitchFamily="34" charset="0"/>
                          </a:rPr>
                          <m:t> </m:t>
                        </m:r>
                      </m:e>
                    </m:rad>
                    <m:r>
                      <a:rPr kumimoji="0" lang="en-US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D1B11"/>
                        </a:solidFill>
                        <a:effectLst/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endParaRPr kumimoji="0" lang="en-US" sz="4800" b="0" i="0" u="none" strike="noStrike" cap="none" normalizeH="0" baseline="0" dirty="0" smtClean="0">
                  <a:ln>
                    <a:noFill/>
                  </a:ln>
                  <a:solidFill>
                    <a:srgbClr val="1D1B11"/>
                  </a:solidFill>
                  <a:effectLst/>
                  <a:latin typeface="Roboto"/>
                  <a:cs typeface="Arial" pitchFamily="34" charset="0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sz="4800" b="0" i="0" u="none" strike="noStrike" cap="none" normalizeH="0" baseline="0" dirty="0" smtClean="0">
                    <a:ln>
                      <a:noFill/>
                    </a:ln>
                    <a:solidFill>
                      <a:srgbClr val="1D1B11"/>
                    </a:solidFill>
                    <a:effectLst/>
                    <a:latin typeface="Roboto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kumimoji="0" lang="en-US" sz="48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1D1B11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4800" i="1" dirty="0">
                            <a:solidFill>
                              <a:srgbClr val="1D1B11"/>
                            </a:solidFill>
                            <a:latin typeface="Cambria Math"/>
                            <a:cs typeface="Arial" pitchFamily="34" charset="0"/>
                          </a:rPr>
                          <m:t>107100</m:t>
                        </m:r>
                        <m:r>
                          <m:rPr>
                            <m:nor/>
                          </m:rPr>
                          <a:rPr lang="en-US" sz="3600" dirty="0">
                            <a:latin typeface="Arial" pitchFamily="34" charset="0"/>
                            <a:cs typeface="Arial" pitchFamily="34" charset="0"/>
                          </a:rPr>
                          <m:t> </m:t>
                        </m:r>
                      </m:e>
                    </m:rad>
                    <m:r>
                      <a:rPr kumimoji="0" lang="en-US" sz="4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1D1B11"/>
                        </a:solidFill>
                        <a:effectLst/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endParaRPr kumimoji="0" lang="en-US" sz="4800" b="0" i="0" u="none" strike="noStrike" cap="none" normalizeH="0" baseline="0" dirty="0" smtClean="0">
                  <a:ln>
                    <a:noFill/>
                  </a:ln>
                  <a:solidFill>
                    <a:srgbClr val="1D1B11"/>
                  </a:solidFill>
                  <a:effectLst/>
                  <a:latin typeface="Roboto"/>
                  <a:cs typeface="Arial" pitchFamily="34" charset="0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sz="4800" b="0" i="0" u="none" strike="noStrike" cap="none" normalizeH="0" baseline="0" dirty="0" smtClean="0">
                    <a:ln>
                      <a:noFill/>
                    </a:ln>
                    <a:solidFill>
                      <a:srgbClr val="1D1B11"/>
                    </a:solidFill>
                    <a:effectLst/>
                    <a:latin typeface="Roboto"/>
                    <a:cs typeface="Arial" pitchFamily="34" charset="0"/>
                  </a:rPr>
                  <a:t>=327.261 </a:t>
                </a:r>
                <a:r>
                  <a:rPr kumimoji="0" lang="bn-IN" sz="4800" b="0" i="0" u="none" strike="noStrike" cap="none" normalizeH="0" baseline="0" dirty="0" smtClean="0">
                    <a:ln>
                      <a:noFill/>
                    </a:ln>
                    <a:solidFill>
                      <a:srgbClr val="1D1B11"/>
                    </a:solidFill>
                    <a:effectLst/>
                    <a:latin typeface="Roboto"/>
                    <a:cs typeface="Vrinda"/>
                  </a:rPr>
                  <a:t>বর্গ সেমি।</a:t>
                </a:r>
                <a:endPara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3119" y="-99029"/>
                <a:ext cx="10068654" cy="5522666"/>
              </a:xfrm>
              <a:prstGeom prst="rect">
                <a:avLst/>
              </a:prstGeom>
              <a:blipFill rotWithShape="1">
                <a:blip r:embed="rId2"/>
                <a:stretch>
                  <a:fillRect l="-3632" b="-6291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518319" y="5449669"/>
            <a:ext cx="100591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1D1B11"/>
                </a:solidFill>
                <a:latin typeface="Cambria Math" pitchFamily="18" charset="0"/>
                <a:cs typeface="Arial" pitchFamily="34" charset="0"/>
              </a:rPr>
              <a:t>∴ </a:t>
            </a:r>
            <a:r>
              <a:rPr lang="bn-IN" sz="3600" dirty="0">
                <a:solidFill>
                  <a:srgbClr val="1D1B11"/>
                </a:solidFill>
                <a:latin typeface="Roboto"/>
              </a:rPr>
              <a:t>নির্ণেয় ত্রিভুজটির ক্ষেত্রফল </a:t>
            </a:r>
            <a:r>
              <a:rPr lang="en-US" sz="3600" dirty="0">
                <a:solidFill>
                  <a:srgbClr val="1D1B11"/>
                </a:solidFill>
                <a:latin typeface="Roboto"/>
                <a:cs typeface="Vrinda"/>
              </a:rPr>
              <a:t>= 327.261</a:t>
            </a:r>
            <a:r>
              <a:rPr lang="en-US" sz="3600" dirty="0">
                <a:solidFill>
                  <a:srgbClr val="1D1B11"/>
                </a:solidFill>
                <a:latin typeface="Roboto"/>
                <a:cs typeface="Arial" pitchFamily="34" charset="0"/>
              </a:rPr>
              <a:t> </a:t>
            </a:r>
            <a:r>
              <a:rPr lang="bn-IN" sz="3600" dirty="0">
                <a:solidFill>
                  <a:srgbClr val="1D1B11"/>
                </a:solidFill>
                <a:latin typeface="Roboto"/>
              </a:rPr>
              <a:t>বর্গমিটার।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65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556919" y="6096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বাড়ির</a:t>
            </a:r>
            <a:r>
              <a:rPr lang="en-US" sz="3200" dirty="0" smtClean="0"/>
              <a:t> </a:t>
            </a:r>
            <a:r>
              <a:rPr lang="en-US" sz="3200" dirty="0" err="1" smtClean="0"/>
              <a:t>কাজ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442119" y="1371600"/>
            <a:ext cx="10439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১</a:t>
            </a:r>
            <a:r>
              <a:rPr lang="as-IN" sz="3200" b="1" dirty="0" smtClean="0"/>
              <a:t>. </a:t>
            </a:r>
            <a:r>
              <a:rPr lang="as-IN" sz="3200" b="1" dirty="0"/>
              <a:t>একটি সমবাহু ত্রিভুজের প্রত্যেক বাহুর দৈর্ঘ্য 2 মিটার বাড়ালে এর ক্ষেত্রফল 6√3 বর্গমিটার বেড়ে যায়। ত্রিভুজটির বাহুর দৈর্ঘ্য নির্ণয় কর।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518319" y="3535740"/>
            <a:ext cx="10439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২</a:t>
            </a:r>
            <a:r>
              <a:rPr lang="as-IN" sz="3200" b="1" dirty="0" smtClean="0"/>
              <a:t>. </a:t>
            </a:r>
            <a:r>
              <a:rPr lang="as-IN" sz="3200" b="1" dirty="0"/>
              <a:t>একটি ত্রিভুজের দুই বাহুর দৈর্ঘ্য যথাক্রমে 26 মিটার, 28 মিটার এবং ক্ষেত্রফল 182 বর্গমিটার হলে, বাহুদ্বয়ের অন্তর্ভুক্ত কোণ নির্ণয় কর।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2097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2556267" y="3470347"/>
            <a:ext cx="1537108" cy="1577404"/>
          </a:xfrm>
          <a:prstGeom prst="roundRect">
            <a:avLst>
              <a:gd name="adj" fmla="val 50000"/>
            </a:avLst>
          </a:prstGeom>
          <a:solidFill>
            <a:srgbClr val="CC00CC"/>
          </a:solidFill>
          <a:ln w="57150">
            <a:solidFill>
              <a:srgbClr val="FF0000"/>
            </a:solidFill>
          </a:ln>
          <a:scene3d>
            <a:camera prst="orthographicFront"/>
            <a:lightRig rig="flat" dir="tl">
              <a:rot lat="0" lon="0" rev="6600000"/>
            </a:lightRig>
          </a:scene3d>
          <a:sp3d>
            <a:bevelT w="139700" h="139700" prst="divo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11500" b="1" dirty="0" smtClean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115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</a:t>
            </a:r>
            <a:r>
              <a:rPr lang="en-US" sz="115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115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37467" y="3470347"/>
            <a:ext cx="1537108" cy="1577404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57150">
            <a:solidFill>
              <a:srgbClr val="FF0000"/>
            </a:solidFill>
          </a:ln>
          <a:scene3d>
            <a:camera prst="orthographicFront"/>
            <a:lightRig rig="flat" dir="tl">
              <a:rot lat="0" lon="0" rev="6600000"/>
            </a:lightRig>
          </a:scene3d>
          <a:sp3d>
            <a:bevelT w="139700" h="139700" prst="divo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1500" b="1" dirty="0" smtClean="0">
                <a:ln w="11430"/>
                <a:solidFill>
                  <a:srgbClr val="FF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ন্য</a:t>
            </a:r>
            <a:endParaRPr lang="en-US" sz="11500" b="1" dirty="0">
              <a:ln w="11430"/>
              <a:solidFill>
                <a:srgbClr val="FF33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531775" y="3447551"/>
            <a:ext cx="1537108" cy="1577404"/>
          </a:xfrm>
          <a:prstGeom prst="roundRect">
            <a:avLst>
              <a:gd name="adj" fmla="val 50000"/>
            </a:avLst>
          </a:prstGeom>
          <a:solidFill>
            <a:srgbClr val="00CC00"/>
          </a:solidFill>
          <a:ln w="57150">
            <a:solidFill>
              <a:srgbClr val="FF0000"/>
            </a:solidFill>
          </a:ln>
          <a:scene3d>
            <a:camera prst="orthographicFront"/>
            <a:lightRig rig="flat" dir="tl">
              <a:rot lat="0" lon="0" rev="6600000"/>
            </a:lightRig>
          </a:scene3d>
          <a:sp3d>
            <a:bevelT w="139700" h="139700" prst="divo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1500" b="1" dirty="0" smtClean="0">
                <a:ln w="11430"/>
                <a:solidFill>
                  <a:srgbClr val="33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</a:t>
            </a:r>
            <a:endParaRPr lang="en-US" sz="11500" b="1" dirty="0">
              <a:ln w="11430"/>
              <a:solidFill>
                <a:srgbClr val="3333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436775" y="3447551"/>
            <a:ext cx="1537108" cy="1577404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 w="57150">
            <a:solidFill>
              <a:srgbClr val="FF0000"/>
            </a:solidFill>
          </a:ln>
          <a:scene3d>
            <a:camera prst="orthographicFront"/>
            <a:lightRig rig="flat" dir="tl">
              <a:rot lat="0" lon="0" rev="6600000"/>
            </a:lightRig>
          </a:scene3d>
          <a:sp3d>
            <a:bevelT w="139700" h="139700" prst="divo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1500" b="1" dirty="0" smtClean="0">
                <a:ln w="11430"/>
                <a:solidFill>
                  <a:srgbClr val="00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</a:t>
            </a:r>
            <a:endParaRPr lang="en-US" sz="11500" b="1" dirty="0">
              <a:ln w="11430"/>
              <a:solidFill>
                <a:srgbClr val="00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38829" y="882043"/>
            <a:ext cx="6760272" cy="1330038"/>
          </a:xfrm>
          <a:prstGeom prst="rect">
            <a:avLst/>
          </a:prstGeom>
          <a:noFill/>
          <a:ln w="19050">
            <a:noFill/>
          </a:ln>
          <a:effectLst/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prstTxWarp prst="textInflate">
              <a:avLst>
                <a:gd name="adj" fmla="val 20000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7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সকলকে</a:t>
            </a:r>
            <a:endParaRPr lang="en-US" sz="7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43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16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16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F9F6-2EC9-4F1E-BF63-A02012F239CE}" type="datetime12">
              <a:rPr lang="en-US" smtClean="0"/>
              <a:t>11:08 PM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43557" y="4049583"/>
            <a:ext cx="4376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প্রধান</a:t>
            </a:r>
            <a:r>
              <a:rPr lang="en-US" sz="3200" dirty="0" smtClean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শিক্ষক</a:t>
            </a:r>
            <a:endParaRPr lang="en-US" sz="3200" dirty="0">
              <a:solidFill>
                <a:srgbClr val="00206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8797" y="4579403"/>
            <a:ext cx="43614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হাজী</a:t>
            </a:r>
            <a:r>
              <a:rPr lang="en-US" sz="3200" dirty="0" smtClean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মোহাম্মদ</a:t>
            </a:r>
            <a:r>
              <a:rPr lang="en-US" sz="3200" dirty="0" smtClean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সফিক</a:t>
            </a:r>
            <a:r>
              <a:rPr lang="en-US" sz="3200" dirty="0" smtClean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হাই</a:t>
            </a:r>
            <a:r>
              <a:rPr lang="en-US" sz="3200" dirty="0" smtClean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স্কুল</a:t>
            </a:r>
            <a:endParaRPr lang="en-US" sz="3200" dirty="0">
              <a:solidFill>
                <a:srgbClr val="C0000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3557" y="5171891"/>
            <a:ext cx="4339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টুলটিকর</a:t>
            </a:r>
            <a:r>
              <a:rPr lang="en-US" sz="3200" dirty="0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(</a:t>
            </a:r>
            <a:r>
              <a:rPr lang="en-US" sz="3200" dirty="0" err="1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কুশিঘাট</a:t>
            </a:r>
            <a:r>
              <a:rPr lang="en-US" sz="3200" dirty="0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), </a:t>
            </a:r>
            <a:r>
              <a:rPr lang="en-US" sz="3200" dirty="0" err="1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সিলেট</a:t>
            </a:r>
            <a:r>
              <a:rPr lang="en-US" sz="3200" dirty="0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।</a:t>
            </a:r>
            <a:endParaRPr lang="en-US" sz="3200" dirty="0">
              <a:solidFill>
                <a:srgbClr val="0070C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8797" y="5756666"/>
            <a:ext cx="4126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মোবাইলঃ</a:t>
            </a:r>
            <a:r>
              <a:rPr lang="en-US" sz="3200" dirty="0" smtClean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০১৭১৮-৩৮৮২১৯</a:t>
            </a:r>
            <a:endParaRPr lang="en-US" sz="3200" dirty="0">
              <a:solidFill>
                <a:srgbClr val="7030A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pic>
        <p:nvPicPr>
          <p:cNvPr id="13" name="Picture 2" descr="C:\Users\Safiq\Desktop\WhatsApp Image 2026-02-04 at 11.46.20 PM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90" y="1143524"/>
            <a:ext cx="2128008" cy="2342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092371" y="312527"/>
            <a:ext cx="3080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পাঠ-পরিচিতি</a:t>
            </a:r>
            <a:endParaRPr lang="en-US" sz="4800" dirty="0">
              <a:solidFill>
                <a:srgbClr val="0070C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6838" y="3514541"/>
            <a:ext cx="4376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শেখ</a:t>
            </a:r>
            <a:r>
              <a:rPr lang="en-US" sz="3200" dirty="0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শফিকুল</a:t>
            </a:r>
            <a:r>
              <a:rPr lang="en-US" sz="3200" dirty="0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ইসলাম</a:t>
            </a:r>
            <a:endParaRPr lang="en-US" sz="3200" dirty="0">
              <a:solidFill>
                <a:srgbClr val="0070C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614319" y="1175123"/>
            <a:ext cx="4191000" cy="4969841"/>
            <a:chOff x="6528352" y="1300205"/>
            <a:chExt cx="3434905" cy="3907611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7" name="Oval 16"/>
            <p:cNvSpPr/>
            <p:nvPr/>
          </p:nvSpPr>
          <p:spPr>
            <a:xfrm>
              <a:off x="6528352" y="1300205"/>
              <a:ext cx="3434905" cy="3907611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990239" y="2237869"/>
              <a:ext cx="2598301" cy="2032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5400" dirty="0" err="1">
                  <a:solidFill>
                    <a:srgbClr val="00206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শ্রেণিঃ</a:t>
              </a:r>
              <a:r>
                <a:rPr lang="en-US" sz="5400" dirty="0">
                  <a:solidFill>
                    <a:srgbClr val="00206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  </a:t>
              </a:r>
              <a:r>
                <a:rPr lang="en-US" sz="5400" dirty="0" smtClean="0">
                  <a:solidFill>
                    <a:srgbClr val="00206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৯ম</a:t>
              </a:r>
              <a:endParaRPr lang="en-US" sz="5400" dirty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endParaRPr>
            </a:p>
            <a:p>
              <a:r>
                <a:rPr lang="en-US" sz="5400" dirty="0" err="1" smtClean="0">
                  <a:solidFill>
                    <a:srgbClr val="00206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বিষয়:গণিত</a:t>
              </a:r>
              <a:endParaRPr lang="en-US" sz="5400" dirty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endParaRPr>
            </a:p>
            <a:p>
              <a:r>
                <a:rPr lang="en-US" sz="5400" dirty="0" err="1" smtClean="0">
                  <a:solidFill>
                    <a:srgbClr val="00206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অধ্যায়</a:t>
              </a:r>
              <a:r>
                <a:rPr lang="en-US" sz="5400" dirty="0" smtClean="0">
                  <a:solidFill>
                    <a:srgbClr val="002060"/>
                  </a:solidFill>
                  <a:latin typeface="SutonnyOMJ" panose="01010600010101010101" pitchFamily="2" charset="0"/>
                  <a:cs typeface="SutonnyOMJ" panose="01010600010101010101" pitchFamily="2" charset="0"/>
                </a:rPr>
                <a:t>: ১৬.১</a:t>
              </a:r>
              <a:endParaRPr lang="en-US" sz="5400" dirty="0">
                <a:solidFill>
                  <a:srgbClr val="002060"/>
                </a:solidFill>
                <a:latin typeface="SutonnyOMJ" panose="01010600010101010101" pitchFamily="2" charset="0"/>
                <a:cs typeface="SutonnyOMJ" panose="01010600010101010101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333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Isosceles Triangle 7"/>
          <p:cNvSpPr/>
          <p:nvPr/>
        </p:nvSpPr>
        <p:spPr>
          <a:xfrm>
            <a:off x="688975" y="1828800"/>
            <a:ext cx="3124200" cy="251460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>
          <a:xfrm>
            <a:off x="4937919" y="1828800"/>
            <a:ext cx="2514600" cy="259080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8747919" y="1828800"/>
            <a:ext cx="1828800" cy="259080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51075" y="604837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চিত্রগুলো</a:t>
            </a:r>
            <a:r>
              <a:rPr lang="en-US" sz="3600" dirty="0" smtClean="0"/>
              <a:t> </a:t>
            </a:r>
            <a:r>
              <a:rPr lang="en-US" sz="3600" dirty="0" err="1" smtClean="0"/>
              <a:t>লক্ষ</a:t>
            </a:r>
            <a:r>
              <a:rPr lang="en-US" sz="3600" dirty="0" smtClean="0"/>
              <a:t> </a:t>
            </a:r>
            <a:r>
              <a:rPr lang="en-US" sz="3600" dirty="0" err="1" smtClean="0"/>
              <a:t>করি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1041003" y="4526042"/>
            <a:ext cx="2420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সমবাহু</a:t>
            </a:r>
            <a:r>
              <a:rPr lang="en-US" sz="2800" dirty="0" smtClean="0"/>
              <a:t> </a:t>
            </a:r>
            <a:r>
              <a:rPr lang="en-US" sz="2800" dirty="0" err="1" smtClean="0"/>
              <a:t>ত্রিভূজ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5032375" y="4625697"/>
            <a:ext cx="2420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সমকোণী</a:t>
            </a:r>
            <a:r>
              <a:rPr lang="en-US" sz="2400" dirty="0" smtClean="0"/>
              <a:t> </a:t>
            </a:r>
            <a:r>
              <a:rPr lang="en-US" sz="2400" dirty="0" err="1" smtClean="0"/>
              <a:t>ত্রিভূজ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8484791" y="4648200"/>
            <a:ext cx="2420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সমদ্বিবাহু</a:t>
            </a:r>
            <a:r>
              <a:rPr lang="en-US" sz="2400" dirty="0" smtClean="0"/>
              <a:t> </a:t>
            </a:r>
            <a:r>
              <a:rPr lang="en-US" sz="2400" dirty="0" err="1" smtClean="0"/>
              <a:t>ত্রিভূজ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54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2423319" y="2438400"/>
            <a:ext cx="587372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sz="4800" b="1" dirty="0"/>
              <a:t>  </a:t>
            </a:r>
            <a:r>
              <a:rPr lang="en-US" sz="4800" b="1" dirty="0" err="1" smtClean="0">
                <a:solidFill>
                  <a:schemeClr val="tx2">
                    <a:lumMod val="75000"/>
                  </a:schemeClr>
                </a:solidFill>
              </a:rPr>
              <a:t>আজকের</a:t>
            </a:r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4800" b="1" dirty="0" err="1" smtClean="0">
                <a:solidFill>
                  <a:schemeClr val="tx2">
                    <a:lumMod val="75000"/>
                  </a:schemeClr>
                </a:solidFill>
              </a:rPr>
              <a:t>পাঠ</a:t>
            </a:r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fontAlgn="base"/>
            <a:r>
              <a:rPr lang="as-IN" sz="4800" b="1" dirty="0" smtClean="0">
                <a:solidFill>
                  <a:srgbClr val="0070C0"/>
                </a:solidFill>
              </a:rPr>
              <a:t>ত্রিভুজের </a:t>
            </a:r>
            <a:r>
              <a:rPr lang="as-IN" sz="4800" b="1" dirty="0">
                <a:solidFill>
                  <a:srgbClr val="0070C0"/>
                </a:solidFill>
              </a:rPr>
              <a:t>ক্ষেত্রফলঃ</a:t>
            </a:r>
          </a:p>
        </p:txBody>
      </p:sp>
    </p:spTree>
    <p:extLst>
      <p:ext uri="{BB962C8B-B14F-4D97-AF65-F5344CB8AC3E}">
        <p14:creationId xmlns:p14="http://schemas.microsoft.com/office/powerpoint/2010/main" val="14021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11:16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1051719" y="533400"/>
            <a:ext cx="20361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</a:rPr>
              <a:t>শিখন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</a:rPr>
              <a:t>ফল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020872" y="1295400"/>
            <a:ext cx="8917826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১।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বিভিন্ন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ত্রিভুজের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ক্ষেত্রফল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নির্ণয়ের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সূত্র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লিখতে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পারবে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।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২।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ক্ষেত্রফলের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সূত্রের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সাহায্যে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সমস্যার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সমাধান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করতে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পারবে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।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৩।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সৃজনশীল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সমস্যার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সামাধান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করতে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পারবে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0427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ight Triangle 7"/>
          <p:cNvSpPr/>
          <p:nvPr/>
        </p:nvSpPr>
        <p:spPr>
          <a:xfrm>
            <a:off x="3060700" y="862015"/>
            <a:ext cx="2514600" cy="259080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594100" y="39624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ভূমি</a:t>
            </a:r>
            <a:r>
              <a:rPr lang="en-US" sz="3200" dirty="0" smtClean="0"/>
              <a:t> b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1003300" y="21574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উচ্চতা</a:t>
            </a:r>
            <a:r>
              <a:rPr lang="en-US" sz="3200" dirty="0" smtClean="0"/>
              <a:t> h</a:t>
            </a:r>
            <a:endParaRPr lang="en-US" sz="32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175919" y="3452815"/>
            <a:ext cx="0" cy="509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3"/>
          </p:cNvCxnSpPr>
          <p:nvPr/>
        </p:nvCxnSpPr>
        <p:spPr>
          <a:xfrm flipH="1" flipV="1">
            <a:off x="2499519" y="2449801"/>
            <a:ext cx="56118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46600" y="1652795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ক্ষেত্রফল</a:t>
            </a:r>
            <a:r>
              <a:rPr lang="en-US" sz="3200" dirty="0" smtClean="0"/>
              <a:t>=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157119" y="1391062"/>
                <a:ext cx="3776664" cy="1047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latin typeface="Cambria Math"/>
                            </a:rPr>
                            <m:t>১</m:t>
                          </m:r>
                        </m:num>
                        <m:den>
                          <m:r>
                            <a:rPr lang="en-US" sz="3200" b="0" i="1" dirty="0" smtClean="0">
                              <a:latin typeface="Cambria Math"/>
                            </a:rPr>
                            <m:t>২</m:t>
                          </m:r>
                        </m:den>
                      </m:f>
                      <m:r>
                        <a:rPr lang="en-US" sz="3200" i="1" dirty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3200" b="0" i="1" dirty="0" smtClean="0">
                          <a:latin typeface="Cambria Math"/>
                          <a:ea typeface="Cambria Math"/>
                        </a:rPr>
                        <m:t>ভূমি</m:t>
                      </m:r>
                      <m:r>
                        <a:rPr lang="en-US" sz="32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3200" b="0" i="0" dirty="0" smtClean="0">
                          <a:latin typeface="Cambria Math"/>
                          <a:ea typeface="Cambria Math"/>
                        </a:rPr>
                        <m:t>উচ্চতা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7119" y="1391062"/>
                <a:ext cx="3776664" cy="104733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114255" y="2405383"/>
                <a:ext cx="3776664" cy="9224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</a:rPr>
                          <m:t>১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/>
                          </a:rPr>
                          <m:t>২</m:t>
                        </m:r>
                      </m:den>
                    </m:f>
                    <m:r>
                      <a:rPr lang="en-US" sz="3200" i="1" dirty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3200" b="0" i="1" dirty="0" smtClean="0"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sz="3200" b="0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/>
                        <a:ea typeface="Cambria Math"/>
                      </a:rPr>
                      <m:t>h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4255" y="2405383"/>
                <a:ext cx="3776664" cy="922432"/>
              </a:xfrm>
              <a:prstGeom prst="rect">
                <a:avLst/>
              </a:prstGeom>
              <a:blipFill rotWithShape="1">
                <a:blip r:embed="rId3"/>
                <a:stretch>
                  <a:fillRect l="-4194" b="-7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9738519" y="1714349"/>
            <a:ext cx="1508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বর্গ</a:t>
            </a:r>
            <a:r>
              <a:rPr lang="en-US" sz="2400" dirty="0" smtClean="0"/>
              <a:t> </a:t>
            </a:r>
            <a:r>
              <a:rPr lang="en-US" sz="2400" dirty="0" err="1" smtClean="0"/>
              <a:t>একক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7137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Isosceles Triangle 6"/>
          <p:cNvSpPr/>
          <p:nvPr/>
        </p:nvSpPr>
        <p:spPr>
          <a:xfrm>
            <a:off x="823119" y="762000"/>
            <a:ext cx="3124200" cy="251460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99319" y="327660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প্রত্যেক</a:t>
            </a:r>
            <a:r>
              <a:rPr lang="en-US" sz="2400" dirty="0" smtClean="0"/>
              <a:t> </a:t>
            </a:r>
            <a:r>
              <a:rPr lang="en-US" sz="2400" dirty="0" err="1" smtClean="0"/>
              <a:t>বাহুর</a:t>
            </a:r>
            <a:r>
              <a:rPr lang="en-US" sz="2400" dirty="0" smtClean="0"/>
              <a:t> </a:t>
            </a:r>
            <a:r>
              <a:rPr lang="en-US" sz="2400" dirty="0" err="1" smtClean="0"/>
              <a:t>দৈর্ঘ্য</a:t>
            </a:r>
            <a:r>
              <a:rPr lang="en-US" sz="2400" dirty="0" smtClean="0"/>
              <a:t> </a:t>
            </a:r>
            <a:r>
              <a:rPr lang="en-US" sz="4800" dirty="0" smtClean="0"/>
              <a:t>a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785519" y="1351996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ক্ষেত্রফল</a:t>
            </a:r>
            <a:r>
              <a:rPr lang="en-US" sz="3200" dirty="0" smtClean="0"/>
              <a:t>=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690519" y="914400"/>
                <a:ext cx="846707" cy="12432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i="1" smtClean="0">
                              <a:latin typeface="Cambria Math"/>
                              <a:ea typeface="Cambria Math"/>
                            </a:rPr>
                            <m:t>√</m:t>
                          </m:r>
                          <m:r>
                            <a:rPr lang="en-US" sz="36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0519" y="914400"/>
                <a:ext cx="846707" cy="124328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452519" y="1143000"/>
                <a:ext cx="106548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5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54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5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2519" y="1143000"/>
                <a:ext cx="1065483" cy="9233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518002" y="1312277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বর্গ</a:t>
            </a:r>
            <a:r>
              <a:rPr lang="en-US" sz="3200" dirty="0" smtClean="0"/>
              <a:t> </a:t>
            </a:r>
            <a:r>
              <a:rPr lang="en-US" sz="3200" dirty="0" err="1" smtClean="0"/>
              <a:t>একক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373981" y="2557462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সমবাহু</a:t>
            </a:r>
            <a:r>
              <a:rPr lang="en-US" sz="2400" dirty="0" smtClean="0"/>
              <a:t> </a:t>
            </a:r>
            <a:r>
              <a:rPr lang="en-US" sz="2400" dirty="0" err="1" smtClean="0"/>
              <a:t>ত্রিভুজ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2983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ight Triangle 6"/>
          <p:cNvSpPr/>
          <p:nvPr/>
        </p:nvSpPr>
        <p:spPr>
          <a:xfrm rot="8885431">
            <a:off x="1365315" y="1495311"/>
            <a:ext cx="3652981" cy="223256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55031" y="2129135"/>
            <a:ext cx="2667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বিষম</a:t>
            </a:r>
            <a:r>
              <a:rPr lang="en-US" sz="2400" dirty="0" smtClean="0"/>
              <a:t> </a:t>
            </a:r>
            <a:r>
              <a:rPr lang="en-US" sz="2400" dirty="0" err="1" smtClean="0"/>
              <a:t>বাহু</a:t>
            </a:r>
            <a:r>
              <a:rPr lang="en-US" sz="2400" dirty="0" smtClean="0"/>
              <a:t> </a:t>
            </a:r>
            <a:r>
              <a:rPr lang="en-US" sz="2400" dirty="0" err="1" smtClean="0"/>
              <a:t>ত্রিভুজ</a:t>
            </a:r>
            <a:endParaRPr lang="en-US" sz="2400" dirty="0"/>
          </a:p>
        </p:txBody>
      </p:sp>
      <p:cxnSp>
        <p:nvCxnSpPr>
          <p:cNvPr id="10" name="Straight Arrow Connector 9"/>
          <p:cNvCxnSpPr>
            <a:stCxn id="8" idx="2"/>
          </p:cNvCxnSpPr>
          <p:nvPr/>
        </p:nvCxnSpPr>
        <p:spPr>
          <a:xfrm>
            <a:off x="3488928" y="25908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77393" y="3276600"/>
            <a:ext cx="554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199063" y="1066800"/>
            <a:ext cx="554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155031" y="737428"/>
            <a:ext cx="554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589463" y="1445314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2432122" y="1268343"/>
            <a:ext cx="277091" cy="3539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919119" y="1391453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অর্ধ</a:t>
            </a:r>
            <a:r>
              <a:rPr lang="en-US" sz="2400" dirty="0" smtClean="0"/>
              <a:t> </a:t>
            </a:r>
            <a:r>
              <a:rPr lang="en-US" sz="2400" dirty="0" err="1" smtClean="0"/>
              <a:t>পরিসীমা</a:t>
            </a:r>
            <a:r>
              <a:rPr lang="en-US" sz="2400" dirty="0" smtClean="0"/>
              <a:t>=</a:t>
            </a:r>
            <a:r>
              <a:rPr lang="en-US" sz="3200" dirty="0" smtClean="0"/>
              <a:t>S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823119" y="4524628"/>
            <a:ext cx="2041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ক্ষেত্রফল</a:t>
            </a:r>
            <a:r>
              <a:rPr lang="en-US" sz="3200" dirty="0"/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575719" y="4492885"/>
                <a:ext cx="4643259" cy="688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)(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)(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ra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5719" y="4492885"/>
                <a:ext cx="4643259" cy="68871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7467998" y="4635950"/>
            <a:ext cx="20419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বর্গ</a:t>
            </a:r>
            <a:r>
              <a:rPr lang="en-US" sz="2800" dirty="0" smtClean="0"/>
              <a:t> </a:t>
            </a:r>
            <a:r>
              <a:rPr lang="en-US" sz="2800" dirty="0" err="1" smtClean="0"/>
              <a:t>একক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224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2" grpId="0"/>
      <p:bldP spid="13" grpId="0"/>
      <p:bldP spid="14" grpId="0"/>
      <p:bldP spid="21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2169-41EE-486F-A712-E0BFBA39049B}" type="datetime12">
              <a:rPr lang="en-US" smtClean="0"/>
              <a:t>11:08 PM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1247438" cy="6858000"/>
            <a:chOff x="0" y="0"/>
            <a:chExt cx="11247438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1247438" cy="685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57168" y="161928"/>
              <a:ext cx="10919615" cy="6553200"/>
            </a:xfrm>
            <a:prstGeom prst="rect">
              <a:avLst/>
            </a:prstGeom>
            <a:noFill/>
            <a:ln w="1143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Isosceles Triangle 7"/>
          <p:cNvSpPr/>
          <p:nvPr/>
        </p:nvSpPr>
        <p:spPr>
          <a:xfrm>
            <a:off x="746919" y="533400"/>
            <a:ext cx="1828800" cy="259080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82266" y="2217003"/>
            <a:ext cx="1669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সমদ্বিবাহু</a:t>
            </a: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ত্রিভূজ</a:t>
            </a:r>
            <a:endParaRPr lang="en-US" sz="2400" dirty="0"/>
          </a:p>
        </p:txBody>
      </p:sp>
      <p:cxnSp>
        <p:nvCxnSpPr>
          <p:cNvPr id="11" name="Straight Arrow Connector 10"/>
          <p:cNvCxnSpPr>
            <a:stCxn id="8" idx="3"/>
          </p:cNvCxnSpPr>
          <p:nvPr/>
        </p:nvCxnSpPr>
        <p:spPr>
          <a:xfrm>
            <a:off x="1661319" y="31242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04119" y="38862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ভূমি</a:t>
            </a:r>
            <a:r>
              <a:rPr lang="en-US" sz="2800" dirty="0" smtClean="0"/>
              <a:t> b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2327275" y="1219527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সমান</a:t>
            </a:r>
            <a:r>
              <a:rPr lang="en-US" sz="2800" dirty="0" smtClean="0"/>
              <a:t> </a:t>
            </a:r>
            <a:r>
              <a:rPr lang="en-US" sz="2800" dirty="0" err="1" smtClean="0"/>
              <a:t>সমান</a:t>
            </a:r>
            <a:r>
              <a:rPr lang="en-US" sz="2800" dirty="0" smtClean="0"/>
              <a:t> </a:t>
            </a:r>
            <a:r>
              <a:rPr lang="en-US" sz="2800" dirty="0" err="1" smtClean="0"/>
              <a:t>বাহু</a:t>
            </a:r>
            <a:r>
              <a:rPr lang="en-US" sz="2800" dirty="0" smtClean="0"/>
              <a:t> a</a:t>
            </a:r>
            <a:endParaRPr lang="en-US" sz="2800" dirty="0"/>
          </a:p>
        </p:txBody>
      </p:sp>
      <p:cxnSp>
        <p:nvCxnSpPr>
          <p:cNvPr id="15" name="Straight Arrow Connector 14"/>
          <p:cNvCxnSpPr>
            <a:endCxn id="13" idx="1"/>
          </p:cNvCxnSpPr>
          <p:nvPr/>
        </p:nvCxnSpPr>
        <p:spPr>
          <a:xfrm>
            <a:off x="1966119" y="1481137"/>
            <a:ext cx="3611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775075" y="2895600"/>
            <a:ext cx="2001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ক্ষেত্রফল</a:t>
            </a:r>
            <a:r>
              <a:rPr lang="en-US" sz="3200" dirty="0" smtClean="0"/>
              <a:t>=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687199" y="2633473"/>
                <a:ext cx="2451120" cy="10241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7199" y="2633473"/>
                <a:ext cx="2451120" cy="102412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8194675" y="2905780"/>
            <a:ext cx="2001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বর্গ</a:t>
            </a:r>
            <a:r>
              <a:rPr lang="en-US" sz="2800" dirty="0" smtClean="0"/>
              <a:t> </a:t>
            </a:r>
            <a:r>
              <a:rPr lang="en-US" sz="2800" dirty="0" err="1" smtClean="0"/>
              <a:t>একক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660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2" grpId="0"/>
      <p:bldP spid="13" grpId="0"/>
      <p:bldP spid="16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453</Words>
  <Application>Microsoft Office PowerPoint</Application>
  <PresentationFormat>Custom</PresentationFormat>
  <Paragraphs>146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Safiq</dc:creator>
  <cp:lastModifiedBy>Safiq</cp:lastModifiedBy>
  <cp:revision>15</cp:revision>
  <dcterms:created xsi:type="dcterms:W3CDTF">2006-08-16T00:00:00Z</dcterms:created>
  <dcterms:modified xsi:type="dcterms:W3CDTF">2026-05-14T17:17:57Z</dcterms:modified>
</cp:coreProperties>
</file>