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24"/>
  </p:notesMasterIdLst>
  <p:sldIdLst>
    <p:sldId id="283" r:id="rId3"/>
    <p:sldId id="277" r:id="rId4"/>
    <p:sldId id="278" r:id="rId5"/>
    <p:sldId id="279" r:id="rId6"/>
    <p:sldId id="258" r:id="rId7"/>
    <p:sldId id="259" r:id="rId8"/>
    <p:sldId id="261" r:id="rId9"/>
    <p:sldId id="280" r:id="rId10"/>
    <p:sldId id="262" r:id="rId11"/>
    <p:sldId id="263" r:id="rId12"/>
    <p:sldId id="265" r:id="rId13"/>
    <p:sldId id="266" r:id="rId14"/>
    <p:sldId id="268" r:id="rId15"/>
    <p:sldId id="269" r:id="rId16"/>
    <p:sldId id="282" r:id="rId17"/>
    <p:sldId id="281" r:id="rId18"/>
    <p:sldId id="273" r:id="rId19"/>
    <p:sldId id="270" r:id="rId20"/>
    <p:sldId id="271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idul Islam" initials="SI" lastIdx="1" clrIdx="0">
    <p:extLst>
      <p:ext uri="{19B8F6BF-5375-455C-9EA6-DF929625EA0E}">
        <p15:presenceInfo xmlns:p15="http://schemas.microsoft.com/office/powerpoint/2012/main" userId="b2929c56d09a15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709"/>
    <a:srgbClr val="92D050"/>
    <a:srgbClr val="29F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02T15:45:36.913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426D-E0B2-4614-BF12-CEB201F9954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42EAA-A2A4-4FEF-99B0-B9CD1DFAA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42EAA-A2A4-4FEF-99B0-B9CD1DFAA8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9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42EAA-A2A4-4FEF-99B0-B9CD1DFAA8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8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5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32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4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1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940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2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5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2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0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2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32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09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714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0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805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207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19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86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1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0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8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996F4A-401D-449B-A36C-9C46D67F92D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CC8459-F2AA-4597-8797-A7264832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6248400" cy="1981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</a:t>
            </a:r>
          </a:p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</a:p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new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14600"/>
            <a:ext cx="5652850" cy="3758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48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de view of the mosque in 2007">
            <a:extLst>
              <a:ext uri="{FF2B5EF4-FFF2-40B4-BE49-F238E27FC236}">
                <a16:creationId xmlns:a16="http://schemas.microsoft.com/office/drawing/2014/main" id="{609D5CD3-10D0-979B-EAFF-B8B38C9D0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18297" r="1308" b="20505"/>
          <a:stretch>
            <a:fillRect/>
          </a:stretch>
        </p:blipFill>
        <p:spPr bwMode="auto">
          <a:xfrm>
            <a:off x="384312" y="393870"/>
            <a:ext cx="11025809" cy="42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5496E5-048A-86FF-8BEE-58EFB989ED86}"/>
              </a:ext>
            </a:extLst>
          </p:cNvPr>
          <p:cNvSpPr txBox="1"/>
          <p:nvPr/>
        </p:nvSpPr>
        <p:spPr>
          <a:xfrm>
            <a:off x="5005961" y="4962445"/>
            <a:ext cx="5486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Arched doorways each on north and south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928378-ED08-0909-6CF7-DA94AA3DF794}"/>
              </a:ext>
            </a:extLst>
          </p:cNvPr>
          <p:cNvCxnSpPr>
            <a:cxnSpLocks/>
          </p:cNvCxnSpPr>
          <p:nvPr/>
        </p:nvCxnSpPr>
        <p:spPr>
          <a:xfrm flipH="1" flipV="1">
            <a:off x="5115338" y="3313043"/>
            <a:ext cx="2653748" cy="1806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1402EC-C610-BCCC-A210-F4EDCA0B9D17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6096000" y="3156281"/>
            <a:ext cx="1653304" cy="1806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59C853-55ED-946F-CE01-C35B68967A0F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6932543" y="3156281"/>
            <a:ext cx="816761" cy="1806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9BBA32-CBED-97FD-E3D1-14BC68FBDF3E}"/>
              </a:ext>
            </a:extLst>
          </p:cNvPr>
          <p:cNvCxnSpPr>
            <a:cxnSpLocks/>
          </p:cNvCxnSpPr>
          <p:nvPr/>
        </p:nvCxnSpPr>
        <p:spPr>
          <a:xfrm flipH="1" flipV="1">
            <a:off x="7597634" y="3313043"/>
            <a:ext cx="134179" cy="1806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1AD6DC-95AA-4783-953F-3B7CA18AC043}"/>
              </a:ext>
            </a:extLst>
          </p:cNvPr>
          <p:cNvCxnSpPr>
            <a:cxnSpLocks/>
          </p:cNvCxnSpPr>
          <p:nvPr/>
        </p:nvCxnSpPr>
        <p:spPr>
          <a:xfrm flipV="1">
            <a:off x="7731813" y="3429000"/>
            <a:ext cx="665091" cy="16902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C5DD0C-292F-2750-4497-18A0DD4AE56C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7749304" y="3156281"/>
            <a:ext cx="1288679" cy="1806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68513E-52A4-A5F8-A82C-A9147D79DBF3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7749304" y="3156281"/>
            <a:ext cx="1765757" cy="1806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47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rracotta Design On Walls Sixty-domed Mosque Stock Photo 1921086956 |  Shutterstock">
            <a:extLst>
              <a:ext uri="{FF2B5EF4-FFF2-40B4-BE49-F238E27FC236}">
                <a16:creationId xmlns:a16="http://schemas.microsoft.com/office/drawing/2014/main" id="{941D8607-D7AD-F190-B0A6-B2A378FA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09999"/>
            <a:ext cx="4837044" cy="41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DDD6ED-3C96-3683-2445-20B2E4808D8C}"/>
              </a:ext>
            </a:extLst>
          </p:cNvPr>
          <p:cNvSpPr txBox="1"/>
          <p:nvPr/>
        </p:nvSpPr>
        <p:spPr>
          <a:xfrm>
            <a:off x="1000539" y="5306942"/>
            <a:ext cx="10190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  interior western  wall of the mosque is beautifully decorated  with terracotta</a:t>
            </a:r>
          </a:p>
        </p:txBody>
      </p:sp>
      <p:pic>
        <p:nvPicPr>
          <p:cNvPr id="2058" name="Picture 10" descr="Shait-Gumbad Mosque | IRCICA">
            <a:extLst>
              <a:ext uri="{FF2B5EF4-FFF2-40B4-BE49-F238E27FC236}">
                <a16:creationId xmlns:a16="http://schemas.microsoft.com/office/drawing/2014/main" id="{6F2D4987-E755-C49A-3CE4-7D96D8AF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08882"/>
            <a:ext cx="4731027" cy="394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5630C-0AE2-C556-3598-8705E0459E30}"/>
              </a:ext>
            </a:extLst>
          </p:cNvPr>
          <p:cNvSpPr/>
          <p:nvPr/>
        </p:nvSpPr>
        <p:spPr>
          <a:xfrm>
            <a:off x="699367" y="1063607"/>
            <a:ext cx="2473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Outskirts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95+ Thousand Outskirts Royalty-Free Images, Stock Photos &amp; Pictures |  Shutterstock">
            <a:extLst>
              <a:ext uri="{FF2B5EF4-FFF2-40B4-BE49-F238E27FC236}">
                <a16:creationId xmlns:a16="http://schemas.microsoft.com/office/drawing/2014/main" id="{90D4DF15-60D6-89F8-3035-590A0C896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57" y="603161"/>
            <a:ext cx="377687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70E36-A9DB-C492-531F-8D2C12A7488A}"/>
              </a:ext>
            </a:extLst>
          </p:cNvPr>
          <p:cNvSpPr txBox="1"/>
          <p:nvPr/>
        </p:nvSpPr>
        <p:spPr>
          <a:xfrm>
            <a:off x="7447721" y="921104"/>
            <a:ext cx="4083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 outer part of a town or city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4563FC-17E3-B981-733D-1547A61E4A82}"/>
              </a:ext>
            </a:extLst>
          </p:cNvPr>
          <p:cNvSpPr txBox="1"/>
          <p:nvPr/>
        </p:nvSpPr>
        <p:spPr>
          <a:xfrm>
            <a:off x="775929" y="4374319"/>
            <a:ext cx="1940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Curve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26F06-9543-DFBE-85F9-CE631CABDE5E}"/>
              </a:ext>
            </a:extLst>
          </p:cNvPr>
          <p:cNvSpPr txBox="1"/>
          <p:nvPr/>
        </p:nvSpPr>
        <p:spPr>
          <a:xfrm>
            <a:off x="2379488" y="3052156"/>
            <a:ext cx="651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place is outskirts of the city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07BD8-0011-7B1E-53A3-BA45303859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57" y="4109296"/>
            <a:ext cx="3776870" cy="17805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29F88-C2D4-E8AA-D450-51259C93C9FE}"/>
              </a:ext>
            </a:extLst>
          </p:cNvPr>
          <p:cNvSpPr txBox="1"/>
          <p:nvPr/>
        </p:nvSpPr>
        <p:spPr>
          <a:xfrm>
            <a:off x="7739270" y="4479417"/>
            <a:ext cx="3008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9997F6-5A8C-BA0F-CCC8-F19410B024BA}"/>
              </a:ext>
            </a:extLst>
          </p:cNvPr>
          <p:cNvSpPr txBox="1"/>
          <p:nvPr/>
        </p:nvSpPr>
        <p:spPr>
          <a:xfrm>
            <a:off x="1958370" y="6150706"/>
            <a:ext cx="735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road has a big curve to the left.</a:t>
            </a:r>
            <a:r>
              <a:rPr lang="en-US" sz="3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06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8D879A-7926-4AE3-9E19-D47F458A65D2}"/>
              </a:ext>
            </a:extLst>
          </p:cNvPr>
          <p:cNvSpPr/>
          <p:nvPr/>
        </p:nvSpPr>
        <p:spPr>
          <a:xfrm>
            <a:off x="391334" y="1108090"/>
            <a:ext cx="20345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Slender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DE5CAE-03C0-314C-57DF-6FED98BE83F6}"/>
              </a:ext>
            </a:extLst>
          </p:cNvPr>
          <p:cNvSpPr/>
          <p:nvPr/>
        </p:nvSpPr>
        <p:spPr>
          <a:xfrm>
            <a:off x="445603" y="4092212"/>
            <a:ext cx="21291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8BB0AE-AFFF-870F-8101-D7576ECBE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2786990" y="3199586"/>
            <a:ext cx="2830969" cy="2862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FDBAD8-FB13-675F-768F-F1DD1C4F30B3}"/>
              </a:ext>
            </a:extLst>
          </p:cNvPr>
          <p:cNvSpPr txBox="1"/>
          <p:nvPr/>
        </p:nvSpPr>
        <p:spPr>
          <a:xfrm>
            <a:off x="5830237" y="3553603"/>
            <a:ext cx="27432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tall pillar  made of stone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C8D5E-FA6B-7D35-00CA-7EF7E9878FC9}"/>
              </a:ext>
            </a:extLst>
          </p:cNvPr>
          <p:cNvSpPr txBox="1"/>
          <p:nvPr/>
        </p:nvSpPr>
        <p:spPr>
          <a:xfrm>
            <a:off x="3140765" y="938812"/>
            <a:ext cx="10071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B451B-ABC4-DC3B-86AF-A6688C243939}"/>
              </a:ext>
            </a:extLst>
          </p:cNvPr>
          <p:cNvSpPr txBox="1"/>
          <p:nvPr/>
        </p:nvSpPr>
        <p:spPr>
          <a:xfrm>
            <a:off x="4505020" y="1165350"/>
            <a:ext cx="3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2C661-33C7-EAAE-7EE1-0498FF6AE6FC}"/>
              </a:ext>
            </a:extLst>
          </p:cNvPr>
          <p:cNvSpPr txBox="1"/>
          <p:nvPr/>
        </p:nvSpPr>
        <p:spPr>
          <a:xfrm>
            <a:off x="5830237" y="4861653"/>
            <a:ext cx="5606389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slender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destroyed building are still standing.</a:t>
            </a:r>
          </a:p>
        </p:txBody>
      </p:sp>
    </p:spTree>
    <p:extLst>
      <p:ext uri="{BB962C8B-B14F-4D97-AF65-F5344CB8AC3E}">
        <p14:creationId xmlns:p14="http://schemas.microsoft.com/office/powerpoint/2010/main" val="42888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6A5C6B-77A4-7B6C-E82A-AADFFDFED397}"/>
              </a:ext>
            </a:extLst>
          </p:cNvPr>
          <p:cNvSpPr/>
          <p:nvPr/>
        </p:nvSpPr>
        <p:spPr>
          <a:xfrm>
            <a:off x="3511826" y="200302"/>
            <a:ext cx="40816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Hollow</a:t>
            </a:r>
          </a:p>
        </p:txBody>
      </p:sp>
      <p:pic>
        <p:nvPicPr>
          <p:cNvPr id="1026" name="Picture 2" descr="Large hollow tree on a background . Serves nest for birds">
            <a:extLst>
              <a:ext uri="{FF2B5EF4-FFF2-40B4-BE49-F238E27FC236}">
                <a16:creationId xmlns:a16="http://schemas.microsoft.com/office/drawing/2014/main" id="{FB4E2A3E-247E-8752-6EDF-6B52D3FC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21" y="1475731"/>
            <a:ext cx="4982817" cy="26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A3E5F4-57D5-FF76-A28D-CDCEFBF070EA}"/>
              </a:ext>
            </a:extLst>
          </p:cNvPr>
          <p:cNvSpPr txBox="1"/>
          <p:nvPr/>
        </p:nvSpPr>
        <p:spPr>
          <a:xfrm>
            <a:off x="2604241" y="4331973"/>
            <a:ext cx="6506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Empty space inside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8BF3A-8D86-15C6-862A-B21ACBA6BC69}"/>
              </a:ext>
            </a:extLst>
          </p:cNvPr>
          <p:cNvSpPr txBox="1"/>
          <p:nvPr/>
        </p:nvSpPr>
        <p:spPr>
          <a:xfrm>
            <a:off x="768626" y="5448159"/>
            <a:ext cx="10416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There is a big hollow in </a:t>
            </a:r>
            <a:r>
              <a:rPr lang="en-US" sz="4800" b="1" dirty="0" smtClean="0">
                <a:solidFill>
                  <a:srgbClr val="FF0000"/>
                </a:solidFill>
              </a:rPr>
              <a:t>this tree.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D2B1B1E-A712-CB32-384F-CD2D05E72CB1}"/>
              </a:ext>
            </a:extLst>
          </p:cNvPr>
          <p:cNvSpPr/>
          <p:nvPr/>
        </p:nvSpPr>
        <p:spPr>
          <a:xfrm>
            <a:off x="5397278" y="1318977"/>
            <a:ext cx="287905" cy="876951"/>
          </a:xfrm>
          <a:prstGeom prst="downArrow">
            <a:avLst>
              <a:gd name="adj1" fmla="val 74768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1733005"/>
            <a:ext cx="8072846" cy="4406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8891" y="243840"/>
            <a:ext cx="4232366" cy="12279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Pairs Work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699"/>
              </p:ext>
            </p:extLst>
          </p:nvPr>
        </p:nvGraphicFramePr>
        <p:xfrm>
          <a:off x="2032000" y="2078205"/>
          <a:ext cx="8128000" cy="39132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701128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51516712"/>
                    </a:ext>
                  </a:extLst>
                </a:gridCol>
              </a:tblGrid>
              <a:tr h="489161">
                <a:tc>
                  <a:txBody>
                    <a:bodyPr/>
                    <a:lstStyle/>
                    <a:p>
                      <a:r>
                        <a:rPr lang="en-US" dirty="0" smtClean="0"/>
                        <a:t>Shat </a:t>
                      </a:r>
                      <a:r>
                        <a:rPr lang="en-US" dirty="0" err="1" smtClean="0"/>
                        <a:t>Gambuj</a:t>
                      </a:r>
                      <a:r>
                        <a:rPr lang="en-US" dirty="0" smtClean="0"/>
                        <a:t> Mosque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918802"/>
                  </a:ext>
                </a:extLst>
              </a:tr>
              <a:tr h="489161">
                <a:tc>
                  <a:txBody>
                    <a:bodyPr/>
                    <a:lstStyle/>
                    <a:p>
                      <a:r>
                        <a:rPr lang="en-US" dirty="0" smtClean="0"/>
                        <a:t>Founded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Khan</a:t>
                      </a:r>
                      <a:r>
                        <a:rPr lang="en-US" baseline="0" dirty="0" smtClean="0"/>
                        <a:t> Jahan Ali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227"/>
                  </a:ext>
                </a:extLst>
              </a:tr>
              <a:tr h="489161"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century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431500"/>
                  </a:ext>
                </a:extLst>
              </a:tr>
              <a:tr h="489161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domes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 domes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151722"/>
                  </a:ext>
                </a:extLst>
              </a:tr>
              <a:tr h="489161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pillars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pillars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14332"/>
                  </a:ext>
                </a:extLst>
              </a:tr>
              <a:tr h="489161">
                <a:tc>
                  <a:txBody>
                    <a:bodyPr/>
                    <a:lstStyle/>
                    <a:p>
                      <a:r>
                        <a:rPr lang="en-US" dirty="0" smtClean="0"/>
                        <a:t>Arches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arches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859513"/>
                  </a:ext>
                </a:extLst>
              </a:tr>
              <a:tr h="489161">
                <a:tc>
                  <a:txBody>
                    <a:bodyPr/>
                    <a:lstStyle/>
                    <a:p>
                      <a:r>
                        <a:rPr lang="en-US" dirty="0" smtClean="0"/>
                        <a:t>Thickness of the arches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feet thick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984342"/>
                  </a:ext>
                </a:extLst>
              </a:tr>
              <a:tr h="48916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Mihrabs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</a:t>
                      </a:r>
                      <a:r>
                        <a:rPr lang="en-US" dirty="0" err="1" smtClean="0"/>
                        <a:t>miharabs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38243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93029" y="78377"/>
            <a:ext cx="3213462" cy="1410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Take it together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79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42635C-D91B-38D9-BEF0-D5A7B4DE28AE}"/>
              </a:ext>
            </a:extLst>
          </p:cNvPr>
          <p:cNvSpPr txBox="1"/>
          <p:nvPr/>
        </p:nvSpPr>
        <p:spPr>
          <a:xfrm>
            <a:off x="3500438" y="271463"/>
            <a:ext cx="581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Group Work 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9C9AD-67C8-6584-E8D5-E9674A6CFBB6}"/>
              </a:ext>
            </a:extLst>
          </p:cNvPr>
          <p:cNvSpPr txBox="1"/>
          <p:nvPr/>
        </p:nvSpPr>
        <p:spPr>
          <a:xfrm>
            <a:off x="1905000" y="2195512"/>
            <a:ext cx="8382000" cy="107721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Why is the Shat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Mosque a world heritage?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13D81-4187-2EBD-64B6-3D55E83EFFFE}"/>
              </a:ext>
            </a:extLst>
          </p:cNvPr>
          <p:cNvSpPr txBox="1"/>
          <p:nvPr/>
        </p:nvSpPr>
        <p:spPr>
          <a:xfrm>
            <a:off x="1905000" y="3585271"/>
            <a:ext cx="83820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Why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it famous?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6FDE3-D671-276F-CA99-DCAC714C9FA3}"/>
              </a:ext>
            </a:extLst>
          </p:cNvPr>
          <p:cNvSpPr txBox="1"/>
          <p:nvPr/>
        </p:nvSpPr>
        <p:spPr>
          <a:xfrm>
            <a:off x="1905000" y="4539628"/>
            <a:ext cx="83820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what purpose was the mosque used?</a:t>
            </a:r>
          </a:p>
        </p:txBody>
      </p:sp>
    </p:spTree>
    <p:extLst>
      <p:ext uri="{BB962C8B-B14F-4D97-AF65-F5344CB8AC3E}">
        <p14:creationId xmlns:p14="http://schemas.microsoft.com/office/powerpoint/2010/main" val="384895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3">
              <a:lumMod val="60000"/>
              <a:lumOff val="40000"/>
            </a:schemeClr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E406DB-D169-C579-269D-E9C852A8D49D}"/>
              </a:ext>
            </a:extLst>
          </p:cNvPr>
          <p:cNvSpPr txBox="1"/>
          <p:nvPr/>
        </p:nvSpPr>
        <p:spPr>
          <a:xfrm>
            <a:off x="1733005" y="182878"/>
            <a:ext cx="8497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Evaluation-1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800" b="1" dirty="0" smtClean="0"/>
              <a:t> </a:t>
            </a:r>
            <a:r>
              <a:rPr lang="en-US" sz="2000" b="1" dirty="0"/>
              <a:t>Now read  the text  in the book and 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FFCB0-C903-0AC4-E8D5-F640CE06884A}"/>
              </a:ext>
            </a:extLst>
          </p:cNvPr>
          <p:cNvSpPr/>
          <p:nvPr/>
        </p:nvSpPr>
        <p:spPr>
          <a:xfrm>
            <a:off x="1471575" y="1335076"/>
            <a:ext cx="8758517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How many world heritage sites are there in     Bangladesh?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E11684-2E77-8329-A449-AD3DD21B4E73}"/>
              </a:ext>
            </a:extLst>
          </p:cNvPr>
          <p:cNvSpPr/>
          <p:nvPr/>
        </p:nvSpPr>
        <p:spPr>
          <a:xfrm>
            <a:off x="1849091" y="2027287"/>
            <a:ext cx="849381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one            b) two              c) three             d) four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6FCE58-828A-D733-ED05-98AA4B832745}"/>
                  </a:ext>
                </a:extLst>
              </p:cNvPr>
              <p:cNvSpPr/>
              <p:nvPr/>
            </p:nvSpPr>
            <p:spPr>
              <a:xfrm>
                <a:off x="5735291" y="2123445"/>
                <a:ext cx="909638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6FCE58-828A-D733-ED05-98AA4B832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291" y="2123445"/>
                <a:ext cx="909638" cy="609600"/>
              </a:xfrm>
              <a:prstGeom prst="rect">
                <a:avLst/>
              </a:prstGeom>
              <a:blipFill>
                <a:blip r:embed="rId2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1196F63-7AB8-C305-641D-5AD481368AFD}"/>
              </a:ext>
            </a:extLst>
          </p:cNvPr>
          <p:cNvSpPr/>
          <p:nvPr/>
        </p:nvSpPr>
        <p:spPr>
          <a:xfrm>
            <a:off x="1506191" y="2703613"/>
            <a:ext cx="830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Where is the Shat Gombuj Mosque situated in?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67F859-43BD-FEDB-9ED9-2317B29A0644}"/>
              </a:ext>
            </a:extLst>
          </p:cNvPr>
          <p:cNvSpPr/>
          <p:nvPr/>
        </p:nvSpPr>
        <p:spPr>
          <a:xfrm>
            <a:off x="1849091" y="3105128"/>
            <a:ext cx="8077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centre of Bagerhat            b) out of Bagerhat      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suburb of Bagerhat           d) centre of Khulna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85A07-5034-C763-C867-91F698D9086A}"/>
              </a:ext>
            </a:extLst>
          </p:cNvPr>
          <p:cNvSpPr/>
          <p:nvPr/>
        </p:nvSpPr>
        <p:spPr>
          <a:xfrm>
            <a:off x="1497227" y="4244950"/>
            <a:ext cx="847612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Which have worn away with the passage of time?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FE45AB-7DD1-213D-1A00-A4E5A92075D4}"/>
              </a:ext>
            </a:extLst>
          </p:cNvPr>
          <p:cNvSpPr/>
          <p:nvPr/>
        </p:nvSpPr>
        <p:spPr>
          <a:xfrm>
            <a:off x="1849091" y="4600606"/>
            <a:ext cx="777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pillars         b) domes       c) doors        d) roof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F942ED-305A-B430-58D0-16BCFEDAAC7E}"/>
              </a:ext>
            </a:extLst>
          </p:cNvPr>
          <p:cNvSpPr/>
          <p:nvPr/>
        </p:nvSpPr>
        <p:spPr>
          <a:xfrm>
            <a:off x="1506191" y="5278231"/>
            <a:ext cx="832372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When Khan Jahan Ali established this mosque?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DAD3-7578-913B-7187-4B45F3B48F28}"/>
              </a:ext>
            </a:extLst>
          </p:cNvPr>
          <p:cNvSpPr/>
          <p:nvPr/>
        </p:nvSpPr>
        <p:spPr>
          <a:xfrm>
            <a:off x="1849091" y="5616718"/>
            <a:ext cx="8077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before 1405                         b) after 1405 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1459                           d) after 1500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010347-29F3-77E7-0FBF-7EA771714498}"/>
                  </a:ext>
                </a:extLst>
              </p:cNvPr>
              <p:cNvSpPr/>
              <p:nvPr/>
            </p:nvSpPr>
            <p:spPr>
              <a:xfrm>
                <a:off x="1590261" y="3584494"/>
                <a:ext cx="909638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010347-29F3-77E7-0FBF-7EA771714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1" y="3584494"/>
                <a:ext cx="909638" cy="609600"/>
              </a:xfrm>
              <a:prstGeom prst="rect">
                <a:avLst/>
              </a:prstGeom>
              <a:blipFill>
                <a:blip r:embed="rId3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C4BB42-1120-833D-382B-7D9511AC403E}"/>
                  </a:ext>
                </a:extLst>
              </p:cNvPr>
              <p:cNvSpPr/>
              <p:nvPr/>
            </p:nvSpPr>
            <p:spPr>
              <a:xfrm>
                <a:off x="3673129" y="4600606"/>
                <a:ext cx="909638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C4BB42-1120-833D-382B-7D9511AC4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129" y="4600606"/>
                <a:ext cx="909638" cy="609600"/>
              </a:xfrm>
              <a:prstGeom prst="rect">
                <a:avLst/>
              </a:prstGeom>
              <a:blipFill>
                <a:blip r:embed="rId4"/>
                <a:stretch>
                  <a:fillRect t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A896B95-76B9-E315-3A12-6848E019B915}"/>
                  </a:ext>
                </a:extLst>
              </p:cNvPr>
              <p:cNvSpPr/>
              <p:nvPr/>
            </p:nvSpPr>
            <p:spPr>
              <a:xfrm>
                <a:off x="1590261" y="6150118"/>
                <a:ext cx="909638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A896B95-76B9-E315-3A12-6848E019B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1" y="6150118"/>
                <a:ext cx="909638" cy="609600"/>
              </a:xfrm>
              <a:prstGeom prst="rect">
                <a:avLst/>
              </a:prstGeom>
              <a:blipFill>
                <a:blip r:embed="rId5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2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43B8C9-8843-2891-604A-53F29497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85042"/>
              </p:ext>
            </p:extLst>
          </p:nvPr>
        </p:nvGraphicFramePr>
        <p:xfrm>
          <a:off x="1" y="1301674"/>
          <a:ext cx="12435839" cy="603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550">
                  <a:extLst>
                    <a:ext uri="{9D8B030D-6E8A-4147-A177-3AD203B41FA5}">
                      <a16:colId xmlns:a16="http://schemas.microsoft.com/office/drawing/2014/main" val="464108617"/>
                    </a:ext>
                  </a:extLst>
                </a:gridCol>
                <a:gridCol w="3520847">
                  <a:extLst>
                    <a:ext uri="{9D8B030D-6E8A-4147-A177-3AD203B41FA5}">
                      <a16:colId xmlns:a16="http://schemas.microsoft.com/office/drawing/2014/main" val="779470657"/>
                    </a:ext>
                  </a:extLst>
                </a:gridCol>
                <a:gridCol w="4797442">
                  <a:extLst>
                    <a:ext uri="{9D8B030D-6E8A-4147-A177-3AD203B41FA5}">
                      <a16:colId xmlns:a16="http://schemas.microsoft.com/office/drawing/2014/main" val="1820015441"/>
                    </a:ext>
                  </a:extLst>
                </a:gridCol>
              </a:tblGrid>
              <a:tr h="66978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20"/>
                        </a:rPr>
                        <a:t>Who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20"/>
                        </a:rPr>
                        <a:t>/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20"/>
                        </a:rPr>
                        <a:t> What</a:t>
                      </a:r>
                      <a:endParaRPr lang="en-US" sz="2400" b="1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20"/>
                      </a:endParaRPr>
                    </a:p>
                  </a:txBody>
                  <a:tcPr>
                    <a:pattFill prst="pct5">
                      <a:fgClr>
                        <a:srgbClr val="002060"/>
                      </a:fgClr>
                      <a:bgClr>
                        <a:schemeClr val="tx1">
                          <a:lumMod val="95000"/>
                          <a:lumOff val="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highlight>
                            <a:srgbClr val="000000"/>
                          </a:highlight>
                          <a:latin typeface="20"/>
                        </a:rPr>
                        <a:t>Event / Activities </a:t>
                      </a:r>
                    </a:p>
                  </a:txBody>
                  <a:tcPr>
                    <a:pattFill prst="pct5">
                      <a:fgClr>
                        <a:srgbClr val="002060"/>
                      </a:fgClr>
                      <a:bgClr>
                        <a:schemeClr val="tx1">
                          <a:lumMod val="95000"/>
                          <a:lumOff val="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20"/>
                        </a:rPr>
                        <a:t>When/Why</a:t>
                      </a:r>
                    </a:p>
                  </a:txBody>
                  <a:tcPr>
                    <a:pattFill prst="pct5">
                      <a:fgClr>
                        <a:srgbClr val="002060"/>
                      </a:fgClr>
                      <a:bgClr>
                        <a:schemeClr val="tx1">
                          <a:lumMod val="95000"/>
                          <a:lumOff val="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802711"/>
                  </a:ext>
                </a:extLst>
              </a:tr>
              <a:tr h="118665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20"/>
                        </a:rPr>
                        <a:t>The 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20"/>
                        </a:rPr>
                        <a:t>Satgombuj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20"/>
                        </a:rPr>
                        <a:t> mosque </a:t>
                      </a:r>
                    </a:p>
                  </a:txBody>
                  <a:tcPr>
                    <a:pattFill prst="pct5">
                      <a:fgClr>
                        <a:srgbClr val="00B050"/>
                      </a:fgClr>
                      <a:bgClr>
                        <a:srgbClr val="41A70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20"/>
                      </a:endParaRPr>
                    </a:p>
                  </a:txBody>
                  <a:tcPr>
                    <a:pattFill prst="pct5">
                      <a:fgClr>
                        <a:srgbClr val="00B050"/>
                      </a:fgClr>
                      <a:bgClr>
                        <a:srgbClr val="41A70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20"/>
                        </a:rPr>
                        <a:t>In 1985</a:t>
                      </a:r>
                    </a:p>
                  </a:txBody>
                  <a:tcPr>
                    <a:pattFill prst="pct5">
                      <a:fgClr>
                        <a:srgbClr val="00B050"/>
                      </a:fgClr>
                      <a:bgClr>
                        <a:srgbClr val="41A70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33997163"/>
                  </a:ext>
                </a:extLst>
              </a:tr>
              <a:tr h="81495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20"/>
                        </a:rPr>
                        <a:t>It </a:t>
                      </a: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20"/>
                        </a:rPr>
                        <a:t> </a:t>
                      </a:r>
                    </a:p>
                  </a:txBody>
                  <a:tcPr>
                    <a:pattFill prst="pct5">
                      <a:fgClr>
                        <a:srgbClr val="7030A0"/>
                      </a:fgClr>
                      <a:bgClr>
                        <a:srgbClr val="7030A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20"/>
                        </a:rPr>
                        <a:t>was founded</a:t>
                      </a:r>
                    </a:p>
                  </a:txBody>
                  <a:tcPr>
                    <a:pattFill prst="pct5">
                      <a:fgClr>
                        <a:srgbClr val="7030A0"/>
                      </a:fgClr>
                      <a:bgClr>
                        <a:srgbClr val="7030A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20"/>
                      </a:endParaRPr>
                    </a:p>
                  </a:txBody>
                  <a:tcPr>
                    <a:pattFill prst="pct5">
                      <a:fgClr>
                        <a:srgbClr val="7030A0"/>
                      </a:fgClr>
                      <a:bgClr>
                        <a:srgbClr val="7030A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41100259"/>
                  </a:ext>
                </a:extLst>
              </a:tr>
              <a:tr h="133845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20"/>
                        </a:rPr>
                        <a:t>Khan Jahan Ali </a:t>
                      </a:r>
                    </a:p>
                  </a:txBody>
                  <a:tcPr>
                    <a:pattFill prst="wdDnDiag">
                      <a:fgClr>
                        <a:schemeClr val="accent4">
                          <a:lumMod val="50000"/>
                        </a:schemeClr>
                      </a:fgClr>
                      <a:bgClr>
                        <a:schemeClr val="accent4">
                          <a:lumMod val="5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20"/>
                      </a:endParaRPr>
                    </a:p>
                  </a:txBody>
                  <a:tcPr>
                    <a:pattFill prst="wdDnDiag">
                      <a:fgClr>
                        <a:schemeClr val="accent4">
                          <a:lumMod val="50000"/>
                        </a:schemeClr>
                      </a:fgClr>
                      <a:bgClr>
                        <a:schemeClr val="accent4">
                          <a:lumMod val="5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20"/>
                          <a:cs typeface="Times New Roman" panose="02020603050405020304" pitchFamily="18" charset="0"/>
                        </a:rPr>
                        <a:t>to fit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20"/>
                          <a:cs typeface="Times New Roman" panose="02020603050405020304" pitchFamily="18" charset="0"/>
                        </a:rPr>
                        <a:t> the city to live in.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20"/>
                        <a:cs typeface="Times New Roman" panose="02020603050405020304" pitchFamily="18" charset="0"/>
                      </a:endParaRPr>
                    </a:p>
                    <a:p>
                      <a:endParaRPr lang="en-US" sz="2000" b="1" dirty="0">
                        <a:latin typeface="20"/>
                      </a:endParaRPr>
                    </a:p>
                  </a:txBody>
                  <a:tcPr>
                    <a:pattFill prst="wdDnDiag">
                      <a:fgClr>
                        <a:schemeClr val="accent4">
                          <a:lumMod val="50000"/>
                        </a:schemeClr>
                      </a:fgClr>
                      <a:bgClr>
                        <a:schemeClr val="accent4">
                          <a:lumMod val="5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4908246"/>
                  </a:ext>
                </a:extLst>
              </a:tr>
              <a:tr h="1010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20"/>
                          <a:cs typeface="Times New Roman" panose="02020603050405020304" pitchFamily="18" charset="0"/>
                        </a:rPr>
                        <a:t>The mosque</a:t>
                      </a:r>
                    </a:p>
                    <a:p>
                      <a:endParaRPr lang="en-US" sz="2000" b="1" dirty="0">
                        <a:solidFill>
                          <a:schemeClr val="bg1"/>
                        </a:solidFill>
                        <a:latin typeface="2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20"/>
                          <a:cs typeface="Times New Roman" panose="02020603050405020304" pitchFamily="18" charset="0"/>
                        </a:rPr>
                        <a:t>is unique</a:t>
                      </a:r>
                    </a:p>
                    <a:p>
                      <a:endParaRPr lang="en-US" sz="2000" b="1" dirty="0">
                        <a:latin typeface="2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2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26129"/>
                  </a:ext>
                </a:extLst>
              </a:tr>
              <a:tr h="1010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20"/>
                          <a:cs typeface="Times New Roman" panose="02020603050405020304" pitchFamily="18" charset="0"/>
                        </a:rPr>
                        <a:t>It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2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20"/>
                          <a:cs typeface="Times New Roman" panose="02020603050405020304" pitchFamily="18" charset="0"/>
                        </a:rPr>
                        <a:t>for its architectural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20"/>
                          <a:cs typeface="Times New Roman" panose="02020603050405020304" pitchFamily="18" charset="0"/>
                        </a:rPr>
                        <a:t> beauties.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43564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7242939-8D37-6C55-B8AB-CF1CFA4A2EAA}"/>
              </a:ext>
            </a:extLst>
          </p:cNvPr>
          <p:cNvSpPr txBox="1"/>
          <p:nvPr/>
        </p:nvSpPr>
        <p:spPr>
          <a:xfrm>
            <a:off x="1262744" y="98173"/>
            <a:ext cx="9710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Evaluation-2</a:t>
            </a:r>
          </a:p>
          <a:p>
            <a:r>
              <a:rPr lang="en-US" sz="2800" b="1" dirty="0" smtClean="0"/>
              <a:t>Read the text again and  fill in the table .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24438-DD7F-E9F4-7E2A-3C3870E240E3}"/>
              </a:ext>
            </a:extLst>
          </p:cNvPr>
          <p:cNvSpPr txBox="1"/>
          <p:nvPr/>
        </p:nvSpPr>
        <p:spPr>
          <a:xfrm>
            <a:off x="4760118" y="1915886"/>
            <a:ext cx="231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(a) became a UNESCO  world </a:t>
            </a:r>
            <a:r>
              <a:rPr lang="en-US" sz="2400" b="1" dirty="0">
                <a:solidFill>
                  <a:srgbClr val="FFFF00"/>
                </a:solidFill>
              </a:rPr>
              <a:t>heritage sight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7F711-7740-BF59-E794-5D4DE5DA3046}"/>
              </a:ext>
            </a:extLst>
          </p:cNvPr>
          <p:cNvSpPr txBox="1"/>
          <p:nvPr/>
        </p:nvSpPr>
        <p:spPr>
          <a:xfrm>
            <a:off x="7612339" y="3056710"/>
            <a:ext cx="336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(b) in the 15</a:t>
            </a:r>
            <a:r>
              <a:rPr lang="en-US" sz="2400" b="1" baseline="30000" dirty="0">
                <a:solidFill>
                  <a:srgbClr val="FFFF00"/>
                </a:solidFill>
              </a:rPr>
              <a:t>th</a:t>
            </a:r>
            <a:r>
              <a:rPr lang="en-US" sz="2400" b="1" dirty="0">
                <a:solidFill>
                  <a:srgbClr val="FFFF00"/>
                </a:solidFill>
              </a:rPr>
              <a:t>  century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E637B-15AA-2E13-6614-035A315D6D3F}"/>
              </a:ext>
            </a:extLst>
          </p:cNvPr>
          <p:cNvSpPr/>
          <p:nvPr/>
        </p:nvSpPr>
        <p:spPr>
          <a:xfrm>
            <a:off x="4377960" y="4066938"/>
            <a:ext cx="3068913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built a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nteworks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roads, bridges, public buildings and reservoirs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34603-4A4E-1E8C-3E48-3EE23C043A56}"/>
              </a:ext>
            </a:extLst>
          </p:cNvPr>
          <p:cNvSpPr/>
          <p:nvPr/>
        </p:nvSpPr>
        <p:spPr>
          <a:xfrm>
            <a:off x="7934557" y="5428727"/>
            <a:ext cx="3946250" cy="893696"/>
          </a:xfrm>
          <a:prstGeom prst="rect">
            <a:avLst/>
          </a:prstGeom>
          <a:pattFill prst="pct5">
            <a:fgClr>
              <a:schemeClr val="accent5">
                <a:lumMod val="60000"/>
                <a:lumOff val="4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for its 60 pillars that supports the roof with 77 low height domes.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DFB15-F634-1AA3-988F-C2674AF6B0BC}"/>
              </a:ext>
            </a:extLst>
          </p:cNvPr>
          <p:cNvSpPr/>
          <p:nvPr/>
        </p:nvSpPr>
        <p:spPr>
          <a:xfrm>
            <a:off x="4760117" y="6383427"/>
            <a:ext cx="2471738" cy="81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attracts the tourists</a:t>
            </a:r>
          </a:p>
        </p:txBody>
      </p:sp>
    </p:spTree>
    <p:extLst>
      <p:ext uri="{BB962C8B-B14F-4D97-AF65-F5344CB8AC3E}">
        <p14:creationId xmlns:p14="http://schemas.microsoft.com/office/powerpoint/2010/main" val="33777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828800"/>
            <a:ext cx="4038600" cy="4434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  Teacher’s Identity</a:t>
            </a: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Name: </a:t>
            </a:r>
            <a:r>
              <a:rPr lang="en-US" dirty="0" err="1">
                <a:solidFill>
                  <a:srgbClr val="002060"/>
                </a:solidFill>
              </a:rPr>
              <a:t>Md.Yousuf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Khan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Assistant </a:t>
            </a:r>
            <a:r>
              <a:rPr lang="en-US" sz="3200" dirty="0">
                <a:solidFill>
                  <a:srgbClr val="002060"/>
                </a:solidFill>
              </a:rPr>
              <a:t>teacher of      English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Tenua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High </a:t>
            </a:r>
            <a:r>
              <a:rPr lang="en-US" sz="3200" smtClean="0">
                <a:solidFill>
                  <a:srgbClr val="002060"/>
                </a:solidFill>
              </a:rPr>
              <a:t>School</a:t>
            </a:r>
          </a:p>
          <a:p>
            <a:r>
              <a:rPr lang="en-US" sz="3200" smtClean="0">
                <a:solidFill>
                  <a:srgbClr val="002060"/>
                </a:solidFill>
              </a:rPr>
              <a:t>Hironpur,Purbadhala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Netrokona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4038600" cy="4434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 Lesson Identity</a:t>
            </a: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</a:endParaRPr>
          </a:p>
          <a:p>
            <a:pPr algn="ctr"/>
            <a:r>
              <a:rPr lang="en-US" sz="3500" dirty="0">
                <a:solidFill>
                  <a:srgbClr val="002060"/>
                </a:solidFill>
              </a:rPr>
              <a:t>Subject: English 2</a:t>
            </a:r>
            <a:r>
              <a:rPr lang="en-US" sz="3500" baseline="30000" dirty="0">
                <a:solidFill>
                  <a:srgbClr val="002060"/>
                </a:solidFill>
              </a:rPr>
              <a:t>nd</a:t>
            </a:r>
            <a:r>
              <a:rPr lang="en-US" sz="3500" dirty="0">
                <a:solidFill>
                  <a:srgbClr val="002060"/>
                </a:solidFill>
              </a:rPr>
              <a:t> paper</a:t>
            </a:r>
          </a:p>
          <a:p>
            <a:r>
              <a:rPr lang="en-US" sz="3500" dirty="0">
                <a:solidFill>
                  <a:srgbClr val="002060"/>
                </a:solidFill>
              </a:rPr>
              <a:t>Class: Ten</a:t>
            </a:r>
          </a:p>
          <a:p>
            <a:r>
              <a:rPr lang="en-US" sz="3500" dirty="0" smtClean="0">
                <a:solidFill>
                  <a:srgbClr val="002060"/>
                </a:solidFill>
              </a:rPr>
              <a:t>Unit: 8,Lesson-1</a:t>
            </a:r>
            <a:endParaRPr lang="en-US" sz="3500" dirty="0">
              <a:solidFill>
                <a:srgbClr val="002060"/>
              </a:solidFill>
            </a:endParaRPr>
          </a:p>
          <a:p>
            <a:r>
              <a:rPr lang="en-US" sz="3500" dirty="0">
                <a:solidFill>
                  <a:srgbClr val="002060"/>
                </a:solidFill>
              </a:rPr>
              <a:t>Date:</a:t>
            </a:r>
          </a:p>
          <a:p>
            <a:r>
              <a:rPr lang="en-US" sz="3500" dirty="0">
                <a:solidFill>
                  <a:srgbClr val="002060"/>
                </a:solidFill>
              </a:rPr>
              <a:t>Time:45 minutes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1847272" cy="11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BD3258CB-AD63-E0F1-652A-45B69A47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6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HOME WORK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EE6C3-79CA-370F-CF3F-98C7E437329F}"/>
              </a:ext>
            </a:extLst>
          </p:cNvPr>
          <p:cNvSpPr txBox="1"/>
          <p:nvPr/>
        </p:nvSpPr>
        <p:spPr>
          <a:xfrm>
            <a:off x="1771650" y="2214563"/>
            <a:ext cx="9615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</a:rPr>
              <a:t>Write </a:t>
            </a:r>
            <a:r>
              <a:rPr lang="en-US" sz="4800" b="1" dirty="0" smtClean="0">
                <a:solidFill>
                  <a:srgbClr val="002060"/>
                </a:solidFill>
              </a:rPr>
              <a:t>some sentence </a:t>
            </a:r>
            <a:r>
              <a:rPr lang="en-US" sz="4800" b="1" dirty="0">
                <a:solidFill>
                  <a:srgbClr val="002060"/>
                </a:solidFill>
              </a:rPr>
              <a:t>about </a:t>
            </a:r>
            <a:r>
              <a:rPr lang="en-US" sz="4800" b="1" dirty="0" smtClean="0">
                <a:solidFill>
                  <a:srgbClr val="002060"/>
                </a:solidFill>
              </a:rPr>
              <a:t>‘ A Mosque’ in </a:t>
            </a:r>
            <a:r>
              <a:rPr lang="en-US" sz="4800" b="1" dirty="0">
                <a:solidFill>
                  <a:srgbClr val="002060"/>
                </a:solidFill>
              </a:rPr>
              <a:t>the village where you live . </a:t>
            </a:r>
          </a:p>
        </p:txBody>
      </p:sp>
    </p:spTree>
    <p:extLst>
      <p:ext uri="{BB962C8B-B14F-4D97-AF65-F5344CB8AC3E}">
        <p14:creationId xmlns:p14="http://schemas.microsoft.com/office/powerpoint/2010/main" val="19453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3735F-553E-CF1B-5AC3-9E9755B6DC4B}"/>
              </a:ext>
            </a:extLst>
          </p:cNvPr>
          <p:cNvSpPr/>
          <p:nvPr/>
        </p:nvSpPr>
        <p:spPr>
          <a:xfrm rot="20309331">
            <a:off x="1010250" y="3247102"/>
            <a:ext cx="1062870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YOU All</a:t>
            </a:r>
            <a:endParaRPr lang="en-US" sz="115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1945C-1634-A87F-0CDA-781340185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485774"/>
            <a:ext cx="4071938" cy="3524250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575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35" y="969171"/>
            <a:ext cx="4234820" cy="2714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3" y="870857"/>
            <a:ext cx="5113172" cy="2917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4075611"/>
            <a:ext cx="4005942" cy="2624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26" y="4075611"/>
            <a:ext cx="4801239" cy="26826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06583" y="78378"/>
            <a:ext cx="5320937" cy="67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you know about these pictures?</a:t>
            </a:r>
          </a:p>
          <a:p>
            <a:pPr algn="ctr"/>
            <a:r>
              <a:rPr lang="en-US" dirty="0" smtClean="0"/>
              <a:t> What are the names of these of pictures?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589" y="269966"/>
            <a:ext cx="11608525" cy="6505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</a:rPr>
              <a:t>These are called ‘The Sundarbans @ The </a:t>
            </a:r>
            <a:r>
              <a:rPr lang="en-US" sz="4000" dirty="0" err="1" smtClean="0">
                <a:solidFill>
                  <a:srgbClr val="FFFF00"/>
                </a:solidFill>
              </a:rPr>
              <a:t>Somapura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Mahavihara</a:t>
            </a:r>
            <a:r>
              <a:rPr lang="en-US" sz="4000" dirty="0" smtClean="0">
                <a:solidFill>
                  <a:srgbClr val="FFFF00"/>
                </a:solidFill>
              </a:rPr>
              <a:t>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</a:rPr>
              <a:t>These are the parts of our heritage.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smtClean="0">
                <a:solidFill>
                  <a:srgbClr val="002060"/>
                </a:solidFill>
              </a:rPr>
              <a:t>“Heritage” is what we inherit from the past , live with in the present and then pass on to our children or future generations.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DF11-44E2-5008-C7FD-C5208946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69670"/>
            <a:ext cx="11201400" cy="108857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 Describe it.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28CA1-1747-9D84-E930-33AA3937B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4" y="1364567"/>
            <a:ext cx="9115864" cy="2897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8CB52-6EE8-4928-C9C5-F6C4163CA66E}"/>
              </a:ext>
            </a:extLst>
          </p:cNvPr>
          <p:cNvSpPr txBox="1"/>
          <p:nvPr/>
        </p:nvSpPr>
        <p:spPr>
          <a:xfrm>
            <a:off x="1181686" y="4740812"/>
            <a:ext cx="9861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This is the Shat </a:t>
            </a:r>
            <a:r>
              <a:rPr lang="en-US" sz="3600" dirty="0" err="1" smtClean="0"/>
              <a:t>Gombuj</a:t>
            </a:r>
            <a:r>
              <a:rPr lang="en-US" sz="3600" dirty="0" smtClean="0"/>
              <a:t> Mosque </a:t>
            </a:r>
            <a:r>
              <a:rPr lang="en-US" sz="3600" dirty="0"/>
              <a:t>. It is one of the historical places of Bangladesh. It is also one of the world heritages .</a:t>
            </a:r>
          </a:p>
        </p:txBody>
      </p:sp>
    </p:spTree>
    <p:extLst>
      <p:ext uri="{BB962C8B-B14F-4D97-AF65-F5344CB8AC3E}">
        <p14:creationId xmlns:p14="http://schemas.microsoft.com/office/powerpoint/2010/main" val="17900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C13F-5B69-5BBC-C0E3-F8113C87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425" y="1064370"/>
            <a:ext cx="585216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Today’s Topic 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4EF45-94EF-7A4E-7193-A217867B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0" y="2528488"/>
            <a:ext cx="8454683" cy="833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7030A0"/>
                </a:solidFill>
              </a:rPr>
              <a:t>The Shat </a:t>
            </a:r>
            <a:r>
              <a:rPr lang="en-US" sz="5400" b="1" dirty="0" err="1">
                <a:solidFill>
                  <a:srgbClr val="7030A0"/>
                </a:solidFill>
              </a:rPr>
              <a:t>Gambuj</a:t>
            </a:r>
            <a:r>
              <a:rPr lang="en-US" sz="5400" b="1" dirty="0">
                <a:solidFill>
                  <a:srgbClr val="7030A0"/>
                </a:solidFill>
              </a:rPr>
              <a:t> Mosque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D236F-0436-9944-712D-D06DB98D14D1}"/>
              </a:ext>
            </a:extLst>
          </p:cNvPr>
          <p:cNvSpPr txBox="1"/>
          <p:nvPr/>
        </p:nvSpPr>
        <p:spPr>
          <a:xfrm>
            <a:off x="5696412" y="4316399"/>
            <a:ext cx="36904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Unit – 08</a:t>
            </a:r>
          </a:p>
          <a:p>
            <a:r>
              <a:rPr lang="en-US" sz="3600" b="1" dirty="0"/>
              <a:t>Lesson -</a:t>
            </a:r>
            <a:r>
              <a:rPr lang="en-US" sz="4000" b="1" dirty="0"/>
              <a:t>01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6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EE98-D402-0D3D-8125-4184734C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304" y="-26127"/>
            <a:ext cx="6846947" cy="11059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92441-1F3E-A4A0-0F39-809D08DF8AF9}"/>
              </a:ext>
            </a:extLst>
          </p:cNvPr>
          <p:cNvSpPr txBox="1"/>
          <p:nvPr/>
        </p:nvSpPr>
        <p:spPr>
          <a:xfrm>
            <a:off x="1083213" y="1205799"/>
            <a:ext cx="10311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After  completing this lesson , the </a:t>
            </a:r>
            <a:r>
              <a:rPr lang="en-US" sz="4000" b="1" dirty="0" smtClean="0"/>
              <a:t>learners will   </a:t>
            </a:r>
            <a:r>
              <a:rPr lang="en-US" sz="4000" b="1" dirty="0"/>
              <a:t>be able to </a:t>
            </a:r>
          </a:p>
          <a:p>
            <a:r>
              <a:rPr lang="en-US" sz="4000" b="1" dirty="0"/>
              <a:t>1.To talk  about </a:t>
            </a:r>
            <a:r>
              <a:rPr lang="en-US" sz="4000" b="1" dirty="0" smtClean="0"/>
              <a:t>the </a:t>
            </a:r>
            <a:r>
              <a:rPr lang="en-US" sz="4000" b="1" dirty="0"/>
              <a:t>picture  </a:t>
            </a:r>
          </a:p>
          <a:p>
            <a:r>
              <a:rPr lang="en-US" sz="4000" b="1" dirty="0"/>
              <a:t>2. Read the understand text through silent reading </a:t>
            </a:r>
            <a:endParaRPr lang="en-US" sz="4000" b="1" dirty="0" smtClean="0"/>
          </a:p>
          <a:p>
            <a:r>
              <a:rPr lang="en-US" sz="4000" b="1" dirty="0" smtClean="0"/>
              <a:t>3. The will be able to identify key information.</a:t>
            </a:r>
            <a:endParaRPr lang="en-US" sz="4000" b="1" dirty="0"/>
          </a:p>
          <a:p>
            <a:r>
              <a:rPr lang="en-US" sz="4000" b="1" dirty="0"/>
              <a:t>4. Write about a </a:t>
            </a:r>
            <a:r>
              <a:rPr lang="en-US" sz="4000" b="1" dirty="0" smtClean="0"/>
              <a:t>historical place of Bangladesh.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590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086" y="1341120"/>
            <a:ext cx="12104914" cy="545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182880"/>
            <a:ext cx="10101943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F8D4F1-E27F-0E73-D2FA-EF47DE8D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742" y="-13421"/>
            <a:ext cx="7474115" cy="77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look outside the mosque.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4167D5-18A6-CB4B-678C-CA190BDB97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5419" y="2423014"/>
            <a:ext cx="63373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918F12-C81A-C6D8-AA0C-0F65EE915187}"/>
              </a:ext>
            </a:extLst>
          </p:cNvPr>
          <p:cNvSpPr txBox="1"/>
          <p:nvPr/>
        </p:nvSpPr>
        <p:spPr>
          <a:xfrm>
            <a:off x="152400" y="980182"/>
            <a:ext cx="382905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corners have 4 smaller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dooms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F7BD7-3C32-5811-AC7F-7040C5166FBE}"/>
              </a:ext>
            </a:extLst>
          </p:cNvPr>
          <p:cNvSpPr txBox="1"/>
          <p:nvPr/>
        </p:nvSpPr>
        <p:spPr>
          <a:xfrm>
            <a:off x="4788877" y="980182"/>
            <a:ext cx="3048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 low height dooms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FC514-FF42-C0C4-2C80-95D22BFCCB5C}"/>
              </a:ext>
            </a:extLst>
          </p:cNvPr>
          <p:cNvSpPr txBox="1"/>
          <p:nvPr/>
        </p:nvSpPr>
        <p:spPr>
          <a:xfrm>
            <a:off x="3786861" y="5883388"/>
            <a:ext cx="367665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Arched doorways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A1609B6-64C7-42C9-7B10-241E0F5F4AD2}"/>
              </a:ext>
            </a:extLst>
          </p:cNvPr>
          <p:cNvSpPr/>
          <p:nvPr/>
        </p:nvSpPr>
        <p:spPr>
          <a:xfrm flipH="1">
            <a:off x="776575" y="1934290"/>
            <a:ext cx="575310" cy="1494710"/>
          </a:xfrm>
          <a:prstGeom prst="downArrow">
            <a:avLst/>
          </a:prstGeom>
          <a:pattFill prst="pct5">
            <a:fgClr>
              <a:schemeClr val="accent1">
                <a:lumMod val="75000"/>
              </a:schemeClr>
            </a:fgClr>
            <a:bgClr>
              <a:schemeClr val="accent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0AC71D7-6277-74D6-FD76-3B78ABCEE2ED}"/>
              </a:ext>
            </a:extLst>
          </p:cNvPr>
          <p:cNvSpPr/>
          <p:nvPr/>
        </p:nvSpPr>
        <p:spPr>
          <a:xfrm>
            <a:off x="5853684" y="1934289"/>
            <a:ext cx="484632" cy="16712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18FAA2-9F1D-08B8-9FD8-EE6C708CC492}"/>
              </a:ext>
            </a:extLst>
          </p:cNvPr>
          <p:cNvCxnSpPr>
            <a:cxnSpLocks/>
          </p:cNvCxnSpPr>
          <p:nvPr/>
        </p:nvCxnSpPr>
        <p:spPr>
          <a:xfrm flipH="1" flipV="1">
            <a:off x="3488788" y="4515729"/>
            <a:ext cx="2029294" cy="1482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EB3B1C-6A6B-F416-0952-C76B3D9170AB}"/>
              </a:ext>
            </a:extLst>
          </p:cNvPr>
          <p:cNvCxnSpPr/>
          <p:nvPr/>
        </p:nvCxnSpPr>
        <p:spPr>
          <a:xfrm flipH="1" flipV="1">
            <a:off x="4438357" y="4515729"/>
            <a:ext cx="1079725" cy="14827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61E459-37EB-B402-54D1-1463438BB362}"/>
              </a:ext>
            </a:extLst>
          </p:cNvPr>
          <p:cNvCxnSpPr>
            <a:cxnSpLocks/>
          </p:cNvCxnSpPr>
          <p:nvPr/>
        </p:nvCxnSpPr>
        <p:spPr>
          <a:xfrm>
            <a:off x="5148775" y="4417255"/>
            <a:ext cx="369307" cy="15812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4E416A-2539-68EB-CD97-E4F161DEB4AC}"/>
              </a:ext>
            </a:extLst>
          </p:cNvPr>
          <p:cNvCxnSpPr>
            <a:cxnSpLocks/>
          </p:cNvCxnSpPr>
          <p:nvPr/>
        </p:nvCxnSpPr>
        <p:spPr>
          <a:xfrm flipV="1">
            <a:off x="5518082" y="4549439"/>
            <a:ext cx="577917" cy="14490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>
            <a:extLst>
              <a:ext uri="{FF2B5EF4-FFF2-40B4-BE49-F238E27FC236}">
                <a16:creationId xmlns:a16="http://schemas.microsoft.com/office/drawing/2014/main" id="{0FCB6EC2-7522-D480-1D6C-044E02EDE79F}"/>
              </a:ext>
            </a:extLst>
          </p:cNvPr>
          <p:cNvCxnSpPr/>
          <p:nvPr/>
        </p:nvCxnSpPr>
        <p:spPr>
          <a:xfrm flipV="1">
            <a:off x="5518082" y="4417255"/>
            <a:ext cx="1501696" cy="15812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535727-6814-F4E8-DCA5-E6D44AB7FA04}"/>
              </a:ext>
            </a:extLst>
          </p:cNvPr>
          <p:cNvCxnSpPr/>
          <p:nvPr/>
        </p:nvCxnSpPr>
        <p:spPr>
          <a:xfrm flipV="1">
            <a:off x="5518082" y="4417255"/>
            <a:ext cx="2318795" cy="15812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31D1F7-578D-70C1-C90F-D75B537E20AE}"/>
              </a:ext>
            </a:extLst>
          </p:cNvPr>
          <p:cNvCxnSpPr/>
          <p:nvPr/>
        </p:nvCxnSpPr>
        <p:spPr>
          <a:xfrm flipV="1">
            <a:off x="5518082" y="4417255"/>
            <a:ext cx="3095831" cy="15812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4BF3EC-C265-2251-4E27-2D3C443ECD9B}"/>
              </a:ext>
            </a:extLst>
          </p:cNvPr>
          <p:cNvCxnSpPr>
            <a:cxnSpLocks/>
          </p:cNvCxnSpPr>
          <p:nvPr/>
        </p:nvCxnSpPr>
        <p:spPr>
          <a:xfrm flipV="1">
            <a:off x="5518082" y="4484453"/>
            <a:ext cx="3890859" cy="14827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8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620</Words>
  <Application>Microsoft Office PowerPoint</Application>
  <PresentationFormat>Widescreen</PresentationFormat>
  <Paragraphs>122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20</vt:lpstr>
      <vt:lpstr>Arial</vt:lpstr>
      <vt:lpstr>Calibri</vt:lpstr>
      <vt:lpstr>Calibri Light</vt:lpstr>
      <vt:lpstr>Cambria Math</vt:lpstr>
      <vt:lpstr>Garamond</vt:lpstr>
      <vt:lpstr>Times New Roman</vt:lpstr>
      <vt:lpstr>Wingdings 2</vt:lpstr>
      <vt:lpstr>1_Office Theme</vt:lpstr>
      <vt:lpstr>Organic</vt:lpstr>
      <vt:lpstr>PowerPoint Presentation</vt:lpstr>
      <vt:lpstr>Introduction</vt:lpstr>
      <vt:lpstr>PowerPoint Presentation</vt:lpstr>
      <vt:lpstr>PowerPoint Presentation</vt:lpstr>
      <vt:lpstr> What do you see in the picture? Describe it. </vt:lpstr>
      <vt:lpstr>Today’s Topic is </vt:lpstr>
      <vt:lpstr>Learning Outcomes</vt:lpstr>
      <vt:lpstr>PowerPoint Presentation</vt:lpstr>
      <vt:lpstr>Have a look outside the mosque.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DOEL</cp:lastModifiedBy>
  <cp:revision>120</cp:revision>
  <dcterms:created xsi:type="dcterms:W3CDTF">2025-10-22T07:22:41Z</dcterms:created>
  <dcterms:modified xsi:type="dcterms:W3CDTF">2026-05-12T15:06:27Z</dcterms:modified>
</cp:coreProperties>
</file>