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95" r:id="rId4"/>
    <p:sldId id="297" r:id="rId5"/>
    <p:sldId id="296" r:id="rId6"/>
    <p:sldId id="292" r:id="rId7"/>
    <p:sldId id="294" r:id="rId8"/>
    <p:sldId id="293" r:id="rId9"/>
    <p:sldId id="290" r:id="rId10"/>
    <p:sldId id="291" r:id="rId11"/>
    <p:sldId id="284" r:id="rId12"/>
    <p:sldId id="285" r:id="rId13"/>
    <p:sldId id="286" r:id="rId14"/>
    <p:sldId id="287" r:id="rId15"/>
    <p:sldId id="288" r:id="rId16"/>
    <p:sldId id="289" r:id="rId17"/>
    <p:sldId id="300" r:id="rId18"/>
    <p:sldId id="301" r:id="rId19"/>
    <p:sldId id="299" r:id="rId20"/>
    <p:sldId id="298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49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9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8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11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36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6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7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6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193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0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3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90D42-3A1A-4384-A231-5BAA0F20DDB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70155-55E7-4D16-9C39-50E8BB829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83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08339" y="188460"/>
            <a:ext cx="1066370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latin typeface="Google Sans"/>
              </a:rPr>
              <a:t>পাঠ</a:t>
            </a:r>
            <a:r>
              <a:rPr lang="as-IN" sz="3600" b="1" u="none" strike="noStrike" dirty="0" smtClean="0">
                <a:effectLst/>
                <a:latin typeface="Google Sans"/>
              </a:rPr>
              <a:t> শিরোনাম</a:t>
            </a:r>
            <a:endParaRPr lang="en-US" sz="3600" b="1" u="none" strike="noStrike" dirty="0" smtClean="0">
              <a:effectLst/>
              <a:latin typeface="Google Sans"/>
            </a:endParaRPr>
          </a:p>
          <a:p>
            <a:r>
              <a:rPr lang="en-US" sz="3600" b="1" dirty="0" err="1" smtClean="0">
                <a:latin typeface="Google Sans"/>
              </a:rPr>
              <a:t>কম্পিউটার</a:t>
            </a:r>
            <a:r>
              <a:rPr lang="en-US" sz="3600" b="1" dirty="0" smtClean="0">
                <a:latin typeface="Google Sans"/>
              </a:rPr>
              <a:t> </a:t>
            </a:r>
            <a:r>
              <a:rPr lang="en-US" sz="3600" b="1" dirty="0" err="1" smtClean="0">
                <a:latin typeface="Google Sans"/>
              </a:rPr>
              <a:t>ফান্ডামেন্টাল</a:t>
            </a:r>
            <a:r>
              <a:rPr lang="en-US" sz="3600" b="1" dirty="0" smtClean="0">
                <a:latin typeface="Google Sans"/>
              </a:rPr>
              <a:t>-</a:t>
            </a:r>
            <a:endParaRPr lang="as-IN" sz="3600" b="1" u="none" strike="noStrike" dirty="0" smtClean="0">
              <a:effectLst/>
              <a:latin typeface="Google Sans"/>
            </a:endParaRPr>
          </a:p>
          <a:p>
            <a:r>
              <a:rPr lang="as-IN" sz="3600" b="1" u="none" strike="noStrike" dirty="0" smtClean="0">
                <a:effectLst/>
                <a:latin typeface="Google Sans"/>
              </a:rPr>
              <a:t>ইন্টারনেট ও কম্পিউটার নেটওয়ার্ক পরিচিতি</a:t>
            </a:r>
            <a:r>
              <a:rPr lang="en-US" sz="3600" b="1" u="none" strike="noStrike" dirty="0" smtClean="0">
                <a:effectLst/>
                <a:latin typeface="Google Sans"/>
              </a:rPr>
              <a:t>, </a:t>
            </a:r>
            <a:r>
              <a:rPr lang="en-US" sz="3600" b="1" u="none" strike="noStrike" dirty="0" err="1" smtClean="0">
                <a:effectLst/>
                <a:latin typeface="Google Sans"/>
              </a:rPr>
              <a:t>শিক্ষায়</a:t>
            </a:r>
            <a:r>
              <a:rPr lang="en-US" sz="3600" b="1" u="none" strike="noStrike" dirty="0" smtClean="0">
                <a:effectLst/>
                <a:latin typeface="Google Sans"/>
              </a:rPr>
              <a:t> </a:t>
            </a:r>
            <a:r>
              <a:rPr lang="en-US" sz="3600" b="1" u="none" strike="noStrike" dirty="0" err="1" smtClean="0">
                <a:effectLst/>
                <a:latin typeface="Google Sans"/>
              </a:rPr>
              <a:t>ইন্টারনেট</a:t>
            </a:r>
            <a:r>
              <a:rPr lang="en-US" sz="3600" b="1" u="none" strike="noStrike" dirty="0" smtClean="0">
                <a:effectLst/>
                <a:latin typeface="Google Sans"/>
              </a:rPr>
              <a:t> </a:t>
            </a:r>
            <a:r>
              <a:rPr lang="en-US" sz="3600" b="1" u="none" strike="noStrike" dirty="0" err="1" smtClean="0">
                <a:effectLst/>
                <a:latin typeface="Google Sans"/>
              </a:rPr>
              <a:t>এর</a:t>
            </a:r>
            <a:r>
              <a:rPr lang="en-US" sz="3600" b="1" u="none" strike="noStrike" dirty="0" smtClean="0">
                <a:effectLst/>
                <a:latin typeface="Google Sans"/>
              </a:rPr>
              <a:t> </a:t>
            </a:r>
            <a:r>
              <a:rPr lang="en-US" sz="3600" b="1" u="none" strike="noStrike" dirty="0" err="1" smtClean="0">
                <a:effectLst/>
                <a:latin typeface="Google Sans"/>
              </a:rPr>
              <a:t>ব্যবহার</a:t>
            </a:r>
            <a:endParaRPr lang="en-US" sz="3600" b="1" u="none" strike="noStrike" dirty="0" smtClean="0">
              <a:effectLst/>
              <a:latin typeface="Google Sans"/>
            </a:endParaRPr>
          </a:p>
          <a:p>
            <a:endParaRPr lang="as-IN" sz="3600" b="1" u="none" strike="noStrike" dirty="0" smtClean="0">
              <a:effectLst/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কম্পিউটার নেটওয়ার্কের মূল ধারণা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 কী?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নেটওয়ার্কের প্রকারভেদ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নেটওয়ার্ক ডিভাইসসমূহ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ইন্টারনেটের গুরুত্ব</a:t>
            </a:r>
            <a:endParaRPr lang="en-US" sz="3600" b="0" u="none" strike="noStrike" dirty="0" smtClean="0">
              <a:effectLst/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 </a:t>
            </a:r>
            <a:r>
              <a:rPr lang="en-US" sz="3600" b="0" u="none" strike="noStrike" dirty="0" err="1" smtClean="0">
                <a:effectLst/>
                <a:latin typeface="Google Sans"/>
              </a:rPr>
              <a:t>শিক্ষায়</a:t>
            </a:r>
            <a:r>
              <a:rPr lang="en-US" sz="3600" b="0" u="none" strike="noStrike" dirty="0" smtClean="0">
                <a:effectLst/>
                <a:latin typeface="Google Sans"/>
              </a:rPr>
              <a:t> </a:t>
            </a:r>
            <a:r>
              <a:rPr lang="en-US" sz="3600" b="0" u="none" strike="noStrike" dirty="0" err="1" smtClean="0">
                <a:effectLst/>
                <a:latin typeface="Google Sans"/>
              </a:rPr>
              <a:t>ইন্টারনেটের</a:t>
            </a:r>
            <a:r>
              <a:rPr lang="en-US" sz="3600" b="0" u="none" strike="noStrike" dirty="0" smtClean="0">
                <a:effectLst/>
                <a:latin typeface="Google Sans"/>
              </a:rPr>
              <a:t> </a:t>
            </a:r>
            <a:r>
              <a:rPr lang="en-US" sz="3600" b="0" u="none" strike="noStrike" dirty="0" err="1" smtClean="0">
                <a:effectLst/>
                <a:latin typeface="Google Sans"/>
              </a:rPr>
              <a:t>ব্যবহার</a:t>
            </a:r>
            <a:r>
              <a:rPr lang="en-US" sz="3600" b="0" u="none" strike="noStrike" dirty="0" smtClean="0">
                <a:effectLst/>
                <a:latin typeface="Google Sans"/>
              </a:rPr>
              <a:t> 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409277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6518" y="201340"/>
            <a:ext cx="1108870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লোকাল এরিয়া নেটওয়ার্ক (</a:t>
            </a:r>
            <a:r>
              <a:rPr lang="en-US" sz="3600" b="1" u="none" strike="noStrike" dirty="0" smtClean="0">
                <a:effectLst/>
                <a:latin typeface="Google Sans"/>
              </a:rPr>
              <a:t>LAN)</a:t>
            </a:r>
          </a:p>
          <a:p>
            <a:endParaRPr lang="en-US" sz="3600" b="1" u="none" strike="noStrike" dirty="0" smtClean="0">
              <a:effectLst/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সীমিত এলাকায় (যেমন- স্কুল, বাসা, অফিস) এটি কাজ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এর কাভারেজ সাধারণত ১-৫ কিলোমিটার।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ডেটা স্থানান্তরের গতি অনেক বেশি (১০০-১০০০ </a:t>
            </a:r>
            <a:r>
              <a:rPr lang="en-US" sz="3600" b="0" u="none" strike="noStrike" dirty="0" smtClean="0">
                <a:effectLst/>
                <a:latin typeface="Google Sans"/>
              </a:rPr>
              <a:t>Mbps)।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পরিচালনা করা সহজ এবং সস্তা।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কম্পিউটারগুলো ইথারনেট তারের মাধ্যমে সংযুক্ত থাকে।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প্রাইভেট ওনারশিপের মাধ্যমে এটি নিয়ন্ত্রিত হয়।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LAN </a:t>
            </a:r>
            <a:r>
              <a:rPr lang="as-IN" sz="3600" b="0" u="none" strike="noStrike" dirty="0" smtClean="0">
                <a:effectLst/>
                <a:latin typeface="Google Sans"/>
              </a:rPr>
              <a:t>এ সুইচ বা হাব প্রধান ডিভাইস।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410786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8186" y="124066"/>
            <a:ext cx="1110158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ওয়াইড এরিয়া নেটওয়ার্ক (</a:t>
            </a:r>
            <a:r>
              <a:rPr lang="en-US" sz="3600" b="1" u="none" strike="noStrike" dirty="0" smtClean="0">
                <a:effectLst/>
                <a:latin typeface="Google Sans"/>
              </a:rPr>
              <a:t>WAN)</a:t>
            </a:r>
          </a:p>
          <a:p>
            <a:endParaRPr lang="en-US" sz="3600" b="1" u="none" strike="noStrike" dirty="0" smtClean="0">
              <a:effectLst/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বিশাল ভৌগোলিক এলাকা জুড়ে বিস্তৃত (দেশ/মহাদেশ)।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 </a:t>
            </a:r>
            <a:r>
              <a:rPr lang="en-US" sz="3600" b="0" u="none" strike="noStrike" dirty="0" smtClean="0">
                <a:effectLst/>
                <a:latin typeface="Google Sans"/>
              </a:rPr>
              <a:t>WAN-</a:t>
            </a:r>
            <a:r>
              <a:rPr lang="as-IN" sz="3600" b="0" u="none" strike="noStrike" dirty="0" smtClean="0">
                <a:effectLst/>
                <a:latin typeface="Google Sans"/>
              </a:rPr>
              <a:t>এর সবচেয়ে বড় উদাহরণ।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বিভিন্ন </a:t>
            </a:r>
            <a:r>
              <a:rPr lang="en-US" sz="3600" b="0" u="none" strike="noStrike" dirty="0" smtClean="0">
                <a:effectLst/>
                <a:latin typeface="Google Sans"/>
              </a:rPr>
              <a:t>LAN-</a:t>
            </a:r>
            <a:r>
              <a:rPr lang="as-IN" sz="3600" b="0" u="none" strike="noStrike" dirty="0" smtClean="0">
                <a:effectLst/>
                <a:latin typeface="Google Sans"/>
              </a:rPr>
              <a:t>এর সমন্বয়ে গঠিত হতে পারে।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ডেটা স্থানান্তরের গতি </a:t>
            </a:r>
            <a:r>
              <a:rPr lang="en-US" sz="3600" b="0" u="none" strike="noStrike" dirty="0" smtClean="0">
                <a:effectLst/>
                <a:latin typeface="Google Sans"/>
              </a:rPr>
              <a:t>LAN-</a:t>
            </a:r>
            <a:r>
              <a:rPr lang="as-IN" sz="3600" b="0" u="none" strike="noStrike" dirty="0" smtClean="0">
                <a:effectLst/>
                <a:latin typeface="Google Sans"/>
              </a:rPr>
              <a:t>এর চেয়ে কম।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স্যাটেলাইট বা ফাইবার অপটিক ক্যাবল ব্যবহার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পাবলিকলি বা প্রাইভেটলি নিয়ন্ত্রিত হতে পারে।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বিশ্বজুড়ে সংযোগ স্থাপনের জন্য অপরিহার্য।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183551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2123" y="146450"/>
            <a:ext cx="1142356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নেটওয়ার্ক টপোলজি (</a:t>
            </a:r>
            <a:r>
              <a:rPr lang="en-US" sz="3600" b="1" u="none" strike="noStrike" dirty="0" smtClean="0">
                <a:effectLst/>
                <a:latin typeface="Google Sans"/>
              </a:rPr>
              <a:t>Topology)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নেটওয়ার্কের কম্পিউটারগুলো যেভাবে সংযুক্ত থাকে, তা টপোলজি।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বাস (</a:t>
            </a:r>
            <a:r>
              <a:rPr lang="en-US" sz="3600" b="0" u="none" strike="noStrike" dirty="0" smtClean="0">
                <a:effectLst/>
                <a:latin typeface="Google Sans"/>
              </a:rPr>
              <a:t>Bus) </a:t>
            </a:r>
            <a:r>
              <a:rPr lang="as-IN" sz="3600" b="0" u="none" strike="noStrike" dirty="0" smtClean="0">
                <a:effectLst/>
                <a:latin typeface="Google Sans"/>
              </a:rPr>
              <a:t>টপোলজিতে একটি মূল ক্যাবল থাকে।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স্টার (</a:t>
            </a:r>
            <a:r>
              <a:rPr lang="en-US" sz="3600" b="0" u="none" strike="noStrike" dirty="0" smtClean="0">
                <a:effectLst/>
                <a:latin typeface="Google Sans"/>
              </a:rPr>
              <a:t>Star) </a:t>
            </a:r>
            <a:r>
              <a:rPr lang="as-IN" sz="3600" b="0" u="none" strike="noStrike" dirty="0" smtClean="0">
                <a:effectLst/>
                <a:latin typeface="Google Sans"/>
              </a:rPr>
              <a:t>টপোলজিতে কেন্দ্রীয় হাব/সুইচ থাকে।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রিং (</a:t>
            </a:r>
            <a:r>
              <a:rPr lang="en-US" sz="3600" b="0" u="none" strike="noStrike" dirty="0" smtClean="0">
                <a:effectLst/>
                <a:latin typeface="Google Sans"/>
              </a:rPr>
              <a:t>Ring) </a:t>
            </a:r>
            <a:r>
              <a:rPr lang="as-IN" sz="3600" b="0" u="none" strike="noStrike" dirty="0" smtClean="0">
                <a:effectLst/>
                <a:latin typeface="Google Sans"/>
              </a:rPr>
              <a:t>টপোলজিতে প্রতিটি কম্পিউটার দুটির সাথে যুক্ত।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মেশ (</a:t>
            </a:r>
            <a:r>
              <a:rPr lang="en-US" sz="3600" b="0" u="none" strike="noStrike" dirty="0" smtClean="0">
                <a:effectLst/>
                <a:latin typeface="Google Sans"/>
              </a:rPr>
              <a:t>Mesh) </a:t>
            </a:r>
            <a:r>
              <a:rPr lang="as-IN" sz="3600" b="0" u="none" strike="noStrike" dirty="0" smtClean="0">
                <a:effectLst/>
                <a:latin typeface="Google Sans"/>
              </a:rPr>
              <a:t>টপোলজিতে প্রতিটি কম্পিউটার সবটির সাথে সংযুক্ত।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ট্রি (</a:t>
            </a:r>
            <a:r>
              <a:rPr lang="en-US" sz="3600" b="0" u="none" strike="noStrike" dirty="0" smtClean="0">
                <a:effectLst/>
                <a:latin typeface="Google Sans"/>
              </a:rPr>
              <a:t>Tree) </a:t>
            </a:r>
            <a:r>
              <a:rPr lang="as-IN" sz="3600" b="0" u="none" strike="noStrike" dirty="0" smtClean="0">
                <a:effectLst/>
                <a:latin typeface="Google Sans"/>
              </a:rPr>
              <a:t>টপোলজি হলো হায়ারার্কিক্যাল স্ট্রাকচার।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টপোলজির ওপর নেটওয়ার্কের গতি ও নির্ভরযোগ্যতা নির্ভর করে।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401896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4553" y="330128"/>
            <a:ext cx="104705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স্টার টপোলজি (</a:t>
            </a:r>
            <a:r>
              <a:rPr lang="en-US" sz="3600" b="1" u="none" strike="noStrike" dirty="0" smtClean="0">
                <a:effectLst/>
                <a:latin typeface="Google Sans"/>
              </a:rPr>
              <a:t>Star Topology)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একটি কেন্দ্রীয় ডিভাইস (সুইচ বা হাব) থাকে।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সব কম্পিউটার সরাসরি কেন্দ্রীয় ডিভাইসের সাথে যুক্ত।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একটি কম্পিউটার নষ্ট হলে পুরো নেটওয়ার্ক সচল থাকে।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কেন্দ্রীয় ডিভাইস নষ্ট হলে পুরো নেটওয়ার্ক অচল হয়ে যায়।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সবচেয়ে জনপ্রিয় টপোলজি (</a:t>
            </a:r>
            <a:r>
              <a:rPr lang="en-US" sz="3600" b="0" u="none" strike="noStrike" dirty="0" smtClean="0">
                <a:effectLst/>
                <a:latin typeface="Google Sans"/>
              </a:rPr>
              <a:t>LAN </a:t>
            </a:r>
            <a:r>
              <a:rPr lang="as-IN" sz="3600" b="0" u="none" strike="noStrike" dirty="0" smtClean="0">
                <a:effectLst/>
                <a:latin typeface="Google Sans"/>
              </a:rPr>
              <a:t>এ)।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নতুন কম্পিউটার যোগ করা খুব সহজ।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তার বেশি লাগে, তাই খরচ কিছুটা বেশি।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8057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5306" y="294660"/>
            <a:ext cx="1044476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ইন্টারনেট প্রটোকল (</a:t>
            </a:r>
            <a:r>
              <a:rPr lang="en-US" sz="3600" b="1" u="none" strike="noStrike" dirty="0" smtClean="0">
                <a:effectLst/>
                <a:latin typeface="Google Sans"/>
              </a:rPr>
              <a:t>TCP/IP)</a:t>
            </a:r>
          </a:p>
          <a:p>
            <a:endParaRPr lang="en-US" sz="3600" b="1" u="none" strike="noStrike" dirty="0" smtClean="0">
              <a:effectLst/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ইন্টারনেটে ডেটা আদান-প্রদানের নিয়ম হলো প্রটোকল।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TCP/IP </a:t>
            </a:r>
            <a:r>
              <a:rPr lang="as-IN" sz="3600" b="0" u="none" strike="noStrike" dirty="0" smtClean="0">
                <a:effectLst/>
                <a:latin typeface="Google Sans"/>
              </a:rPr>
              <a:t>হলো ইন্টারনেট প্রোটোকল স্যুট।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TCP (Transmission Control Protocol) </a:t>
            </a:r>
            <a:r>
              <a:rPr lang="as-IN" sz="3600" b="0" u="none" strike="noStrike" dirty="0" smtClean="0">
                <a:effectLst/>
                <a:latin typeface="Google Sans"/>
              </a:rPr>
              <a:t>ডেটা প্যাকেট ভাগ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IP (Internet Protocol) </a:t>
            </a:r>
            <a:r>
              <a:rPr lang="as-IN" sz="3600" b="0" u="none" strike="noStrike" dirty="0" smtClean="0">
                <a:effectLst/>
                <a:latin typeface="Google Sans"/>
              </a:rPr>
              <a:t>ডেটার ঠিকানা ঠিক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ডেটার সঠিক গন্তব্য নিশ্চিত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TCP/IP </a:t>
            </a:r>
            <a:r>
              <a:rPr lang="as-IN" sz="3600" b="0" u="none" strike="noStrike" dirty="0" smtClean="0">
                <a:effectLst/>
                <a:latin typeface="Google Sans"/>
              </a:rPr>
              <a:t>ছাড়া ইন্টারনেট কাজ করতে পারে না।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একটি প্রমিত বা </a:t>
            </a:r>
            <a:r>
              <a:rPr lang="en-US" sz="3600" b="0" u="none" strike="noStrike" dirty="0" smtClean="0">
                <a:effectLst/>
                <a:latin typeface="Google Sans"/>
              </a:rPr>
              <a:t>Standard </a:t>
            </a:r>
            <a:r>
              <a:rPr lang="as-IN" sz="3600" b="0" u="none" strike="noStrike" dirty="0" smtClean="0">
                <a:effectLst/>
                <a:latin typeface="Google Sans"/>
              </a:rPr>
              <a:t>নিয়ম।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60283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9701" y="355886"/>
            <a:ext cx="105606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</a:t>
            </a:r>
            <a:r>
              <a:rPr lang="en-US" sz="3600" b="1" u="none" strike="noStrike" dirty="0" smtClean="0">
                <a:effectLst/>
                <a:latin typeface="Google Sans"/>
              </a:rPr>
              <a:t>IP </a:t>
            </a:r>
            <a:r>
              <a:rPr lang="as-IN" sz="3600" b="1" u="none" strike="noStrike" dirty="0" smtClean="0">
                <a:effectLst/>
                <a:latin typeface="Google Sans"/>
              </a:rPr>
              <a:t>অ্যাড্রেস (</a:t>
            </a:r>
            <a:r>
              <a:rPr lang="en-US" sz="3600" b="1" u="none" strike="noStrike" dirty="0" smtClean="0">
                <a:effectLst/>
                <a:latin typeface="Google Sans"/>
              </a:rPr>
              <a:t>IP Address)</a:t>
            </a:r>
          </a:p>
          <a:p>
            <a:endParaRPr lang="en-US" sz="3600" b="1" u="none" strike="noStrike" dirty="0" smtClean="0">
              <a:effectLst/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নেটওয়ার্কের প্রতিটি ডিভাইসের একটি অনন্য ঠিকানা।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IP </a:t>
            </a:r>
            <a:r>
              <a:rPr lang="as-IN" sz="3600" b="0" u="none" strike="noStrike" dirty="0" smtClean="0">
                <a:effectLst/>
                <a:latin typeface="Google Sans"/>
              </a:rPr>
              <a:t>অ্যাড্রেসের পূর্ণরূপ </a:t>
            </a:r>
            <a:r>
              <a:rPr lang="en-US" sz="3600" b="0" u="none" strike="noStrike" dirty="0" smtClean="0">
                <a:effectLst/>
                <a:latin typeface="Google Sans"/>
              </a:rPr>
              <a:t>Internet Protocol Address।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দেখতে অনেকটা ১৯৮.১৬৮.১.১ (</a:t>
            </a:r>
            <a:r>
              <a:rPr lang="en-US" sz="3600" b="0" u="none" strike="noStrike" dirty="0" smtClean="0">
                <a:effectLst/>
                <a:latin typeface="Google Sans"/>
              </a:rPr>
              <a:t>IPv4) </a:t>
            </a:r>
            <a:r>
              <a:rPr lang="as-IN" sz="3600" b="0" u="none" strike="noStrike" dirty="0" smtClean="0">
                <a:effectLst/>
                <a:latin typeface="Google Sans"/>
              </a:rPr>
              <a:t>এর মতো।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IPv6 </a:t>
            </a:r>
            <a:r>
              <a:rPr lang="as-IN" sz="3600" b="0" u="none" strike="noStrike" dirty="0" smtClean="0">
                <a:effectLst/>
                <a:latin typeface="Google Sans"/>
              </a:rPr>
              <a:t>হলো নতুন ও দীর্ঘ সংস্করণের অ্যাড্রেস।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ডেটা সঠিক ঠিকানায় পৌঁছাতে এটি সাহায্য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ডোমেইন নেম সিস্টেমে (</a:t>
            </a:r>
            <a:r>
              <a:rPr lang="en-US" sz="3600" b="0" u="none" strike="noStrike" dirty="0" smtClean="0">
                <a:effectLst/>
                <a:latin typeface="Google Sans"/>
              </a:rPr>
              <a:t>DNS) </a:t>
            </a:r>
            <a:r>
              <a:rPr lang="as-IN" sz="3600" b="0" u="none" strike="noStrike" dirty="0" smtClean="0">
                <a:effectLst/>
                <a:latin typeface="Google Sans"/>
              </a:rPr>
              <a:t>এটি ব্যবহৃত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IP </a:t>
            </a:r>
            <a:r>
              <a:rPr lang="as-IN" sz="3600" b="0" u="none" strike="noStrike" dirty="0" smtClean="0">
                <a:effectLst/>
                <a:latin typeface="Google Sans"/>
              </a:rPr>
              <a:t>অ্যাড্রেস সাধারণত </a:t>
            </a:r>
            <a:r>
              <a:rPr lang="en-US" sz="3600" b="0" u="none" strike="noStrike" dirty="0" smtClean="0">
                <a:effectLst/>
                <a:latin typeface="Google Sans"/>
              </a:rPr>
              <a:t>ISP </a:t>
            </a:r>
            <a:r>
              <a:rPr lang="as-IN" sz="3600" b="0" u="none" strike="noStrike" dirty="0" smtClean="0">
                <a:effectLst/>
                <a:latin typeface="Google Sans"/>
              </a:rPr>
              <a:t>প্রদান করে।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4011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7127" y="278612"/>
            <a:ext cx="102902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ক্লায়েন্ট-সার্ভার মডেল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সার্ভার হলো শক্তিশালী কম্পিউটার যা ডেটা সংরক্ষণ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ক্লায়েন্ট হলো ব্যবহারকারীর কম্পিউটার যা ডেটা চায়।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সার্ভার থেকে তথ্য ক্লায়েন্ট গ্রহণ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ওয়েব ব্রাউজার হলো ক্লায়েন্ট, ওয়েবসাইট হলো সার্ভার।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ডেটা ম্যানেজমেন্ট সহজ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ইন্টারনেটের সিংহভাগ কার্যক্রম এই মডেলে চলে।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ক্লায়েন্ট-সার্ভার সিস্টেম নামে পরিচিত।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83959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0614" y="613463"/>
            <a:ext cx="93758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ইন্টারনেট সেবা (</a:t>
            </a:r>
            <a:r>
              <a:rPr lang="en-US" sz="3600" b="1" u="none" strike="noStrike" dirty="0" smtClean="0">
                <a:effectLst/>
                <a:latin typeface="Google Sans"/>
              </a:rPr>
              <a:t>Services)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WWW (World Wide Web) - </a:t>
            </a:r>
            <a:r>
              <a:rPr lang="as-IN" sz="3600" b="0" u="none" strike="noStrike" dirty="0" smtClean="0">
                <a:effectLst/>
                <a:latin typeface="Google Sans"/>
              </a:rPr>
              <a:t>তথ্য খোঁজার জন্য।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ইমেইল (</a:t>
            </a:r>
            <a:r>
              <a:rPr lang="en-US" sz="3600" b="0" u="none" strike="noStrike" dirty="0" smtClean="0">
                <a:effectLst/>
                <a:latin typeface="Google Sans"/>
              </a:rPr>
              <a:t>E-mail) - </a:t>
            </a:r>
            <a:r>
              <a:rPr lang="as-IN" sz="3600" b="0" u="none" strike="noStrike" dirty="0" smtClean="0">
                <a:effectLst/>
                <a:latin typeface="Google Sans"/>
              </a:rPr>
              <a:t>ইলেকট্রনিক চিঠিপত্র।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ফাইল ট্রান্সফার (</a:t>
            </a:r>
            <a:r>
              <a:rPr lang="en-US" sz="3600" b="0" u="none" strike="noStrike" dirty="0" smtClean="0">
                <a:effectLst/>
                <a:latin typeface="Google Sans"/>
              </a:rPr>
              <a:t>FTP) - </a:t>
            </a:r>
            <a:r>
              <a:rPr lang="as-IN" sz="3600" b="0" u="none" strike="noStrike" dirty="0" smtClean="0">
                <a:effectLst/>
                <a:latin typeface="Google Sans"/>
              </a:rPr>
              <a:t>ফাইল আদান-প্রদান।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সোশ্যাল মিডিয়া - সামাজিক যোগাযোগের মাধ্যম।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ই-কমার্স - পণ্য কেনা-বেচা।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ভিডিও কনফারেন্সিং ও স্ট্রিমিং।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অনলাইন ব্যাংকিং ও শিক্ষা।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57739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0311" y="278612"/>
            <a:ext cx="100068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ব্রাউজার ও সার্চ ইঞ্জিন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ওয়েব ব্রাউজার হলো সফটওয়্যার (</a:t>
            </a:r>
            <a:r>
              <a:rPr lang="en-US" sz="3600" b="0" u="none" strike="noStrike" dirty="0" smtClean="0">
                <a:effectLst/>
                <a:latin typeface="Google Sans"/>
              </a:rPr>
              <a:t>Chrome, Firefox)।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সার্চ ইঞ্জিন হলো ওয়েবসাইট (</a:t>
            </a:r>
            <a:r>
              <a:rPr lang="en-US" sz="3600" b="0" u="none" strike="noStrike" dirty="0" smtClean="0">
                <a:effectLst/>
                <a:latin typeface="Google Sans"/>
              </a:rPr>
              <a:t>Google, Bing)।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ব্রাউজার ইন্টারনেট ব্যবহার করতে সাহায্য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সার্চ ইঞ্জিন তথ্য খুঁজে পেতে সাহায্য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WWW-</a:t>
            </a:r>
            <a:r>
              <a:rPr lang="as-IN" sz="3600" b="0" u="none" strike="noStrike" dirty="0" smtClean="0">
                <a:effectLst/>
                <a:latin typeface="Google Sans"/>
              </a:rPr>
              <a:t>তে তথ্য অ্যাক্সেস করতে ব্রাউজার অপরিহার্য।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URL (Uniform Resource Locator) </a:t>
            </a:r>
            <a:r>
              <a:rPr lang="as-IN" sz="3600" b="0" u="none" strike="noStrike" dirty="0" smtClean="0">
                <a:effectLst/>
                <a:latin typeface="Google Sans"/>
              </a:rPr>
              <a:t>ব্রাউজারে লিখতে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সার্চ ইঞ্জিনে কীওয়ার্ড লিখে তথ্য খোঁজা হয়।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52014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4248" y="265734"/>
            <a:ext cx="1063794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ইন্টারনেট নিরাপত্তা (</a:t>
            </a:r>
            <a:r>
              <a:rPr lang="en-US" sz="3600" b="1" u="none" strike="noStrike" dirty="0" smtClean="0">
                <a:effectLst/>
                <a:latin typeface="Google Sans"/>
              </a:rPr>
              <a:t>Security)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ফায়ারওয়াল (</a:t>
            </a:r>
            <a:r>
              <a:rPr lang="en-US" sz="3600" b="0" u="none" strike="noStrike" dirty="0" smtClean="0">
                <a:effectLst/>
                <a:latin typeface="Google Sans"/>
              </a:rPr>
              <a:t>Firewall) </a:t>
            </a:r>
            <a:r>
              <a:rPr lang="as-IN" sz="3600" b="0" u="none" strike="noStrike" dirty="0" smtClean="0">
                <a:effectLst/>
                <a:latin typeface="Google Sans"/>
              </a:rPr>
              <a:t>নেটওয়ার্কের সুরক্ষায় ব্যবহৃত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ভাইরাস থেকে বাচতে অ্যান্টিভাইরাস ব্যবহার করা প্রয়োজন।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পাসওয়ার্ড ব্যবহার করে তথ্য নিরাপদ রাখা যায়।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HTTPS-</a:t>
            </a:r>
            <a:r>
              <a:rPr lang="as-IN" sz="3600" b="0" u="none" strike="noStrike" dirty="0" smtClean="0">
                <a:effectLst/>
                <a:latin typeface="Google Sans"/>
              </a:rPr>
              <a:t>এর মাধ্যমে ব্রাউজিং নিরাপদ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সাইবার অপরাধ থেকে বাঁচতে সতর্কতা প্রয়োজন।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ডেটা ব্যাকআপ রাখা জরুরি।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নেটওয়ার্কের নিরাপত্তা একটি চলমান প্রক্রিয়া।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69278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9854" y="436328"/>
            <a:ext cx="106894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নেটওয়ার্ক কী?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কম্পিউটার নেটওয়ার্ক হলো একাধিক কম্পিউটারের সংযোগ ব্যবস্থা।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এটির মাধ্যমে তথ্য ও রিসোর্স শেয়ার করা যায়।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হার্ডওয়্যার (প্রিন্টার, স্ক্যানার) শেয়ার করা সম্ভব।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সফটওয়্যার ও ফাইল আদান-প্রদান করা যায়।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তথ্য দ্রুত এক জায়গা থেকে অন্য জায়গায় পাঠানো যায়।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ভৌগোলিক দূরত্ব কমিয়ে আনে।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টেলিযোগাযোগ ব্যবস্থা ব্যবহার করে।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212505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5764" y="674690"/>
            <a:ext cx="101871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dirty="0" smtClean="0"/>
              <a:t>অনলাইন ক্লাসের সুবিধা</a:t>
            </a:r>
            <a:endParaRPr lang="en-US" sz="3600" b="1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যেকোনো জায়গা থেকে ক্লাসে অংশ নেওয়া যায়।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ভৌগোলিক দূরত্বের কোনো বাধা এখন আর নেই।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করোনা মহামারীর সময়ে এটি রক্ষাকবচ হিসেবে কাজ করেছে।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জুম বা গুগল মিটের মাধ্যমে ক্লাস হচ্ছে।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শিক্ষার্থীরা ঘরে বসেই সেরা শিক্ষকের ক্লাস পাচ্ছে।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এটি সময় এবং যাতায়াত খরচ অনেক বাঁচায়।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ঘরে বসেই প্রাতিষ্ঠানিক শিক্ষা গ্রহণ সম্ভব হচ্ছে।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3446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7127" y="278613"/>
            <a:ext cx="1107583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ই-লার্নিং প্ল্যাটফর্ম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ইন্টারনেটে অসংখ্য ফ্রি এবং পেইড কোর্স রয়েছে।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কোর্সেরা, উডেমি বা খান একাডেমি এর উদাহরণ।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আমাদের দেশে '১০ মিনিট স্কুল' বেশ জনপ্রিয়।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যেকোনো বয়সের মানুষ নতুন দক্ষতা শিখতে পারছে।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নিজের সুবিধাজনক সময়ে ক্লাসগুলো করা সম্ভব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সফলভাবে কোর্স শেষে সার্টিফিকেট পাওয়ার সুযোগ রয়েছে।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স্বাবলম্বী হওয়ার নতুন পথ তৈরি করেছে।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283431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6372" y="407401"/>
            <a:ext cx="106508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ডিজিটাল লাইব্রেরি ও বই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ইন্টারনেটে হাজার হাজার বই ফ্রিতে পড়া যায়।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কাগজের বই বহনের ঝামেলা এতে একদম নেই।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গুগলে সার্চ করলেই কাঙ্ক্ষিত ই-বুক পাওয়া যায়।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বিশ্বের বড় লাইব্রেরির বইগুলো পড়ার সুযোগ রয়েছে।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বিরল ও দুষ্প্রাপ্য বইগুলো খুব সহজে মিলছে।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পরিবেশ রক্ষায় এবং কাগজ বাঁচাতে লড়ছে।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ডিজিটাল লাইব্রেরি জ্ঞান চর্চাকে আরও বাড়িয়েছে।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178909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98490" y="291492"/>
            <a:ext cx="1092128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অডিও-ভিজ্যুয়াল লার্নিং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শুধু পড়ে বোঝার চেয়ে দেখে শেখা সহজ।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ইউটিউবে কঠিন বিষয়ের অনেক সুন্দর টিউটোরিয়াল রয়েছে।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থ্রিডি অ্যানিমেশনের মাধ্যমে জটিল বিষয় শেখানো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বিজ্ঞান বা ইতিহাসের বিষয়গুলো সহজে মূর্ত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শিক্ষার্থীদের পড়াশোনায় গভীর মনোযোগ আকর্ষণ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মুখস্থ করার চেয়ে বুঝে শেখার প্রবণতা বাড়ে।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শিক্ষাকে অনেক আনন্দদায়ক ও ফলপ্রসূ করেছে।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275360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0760" y="442869"/>
            <a:ext cx="1138492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dirty="0" smtClean="0"/>
              <a:t> </a:t>
            </a:r>
            <a:r>
              <a:rPr lang="as-IN" sz="3600" b="1" dirty="0" smtClean="0"/>
              <a:t>গবেষণার বিশাল সুযোগ</a:t>
            </a:r>
            <a:endParaRPr lang="en-US" sz="3600" b="1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যেকোনো গবেষণার জন্য ইন্টারনেট এক প্রধান হাতিয়ার।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বিশ্বের নামকরা জার্নালগুলো অনলাইনে পড়া সম্ভব হয়।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অন্য গবেষকদের কাজের সাথে সহজেই মেলানো যায়।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গুগলে 'গুগল স্কলার' গবেষণার তথ্য খুঁজে দেয়।ঘরে বসেই বিদেশের গবেষণাপত্র সংগ্রহ করা যায়।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নতুন নতুন আইডিয়া জেনারেট করতে সুবিধা হয়।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গবেষণার কাজকে এটি বহুগুণ দ্রুতগামী করে তুলেছে।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2642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1369" y="368765"/>
            <a:ext cx="1062506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দূরশিক্ষণ বা ডিসটেন্স লার্নিং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চাকরিজীবী বা গৃহিণীদের পড়াশোনার দারুণ সুযোগ এটি।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প্রতিষ্ঠানে স্বশরীরে না গিয়েও ডিগ্রি অর্জন সম্ভব।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বিদেশের অনেক বিশ্ববিদ্যালয়ে দূরশিক্ষণ কোর্স চালু রয়েছে।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অনলাইন পরীক্ষার মাধ্যমে মেধা মূল্যায়ন করা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শিক্ষার হার বাড়াতে বড় ভূমিকা রাখছে।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সময় ও দূরত্বের সীমানা ভেঙে দিয়েছে ইন্টারনেট।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এর মাধ্যমে শিক্ষা সবার জন্য উন্মুক্ত হয়েছে।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187435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5460" y="330128"/>
            <a:ext cx="105606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পরীক্ষার ফল ও রেজিস্ট্রেশন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পরীক্ষার ফলাফল পেতে এখন আর স্কুলে যেতে হয় না।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ইন্টারনেটের মাধ্যমে মুহূর্তেই রেজাল্ট জানা সম্ভব।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বিশ্ববিদ্যালয়ে ভর্তির ফর্ম অনলাইনে পূরণ করা যায়।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রেজিস্ট্রেশন ও প্রবেশপত্র ডাউনলোড করা খুব সহজ।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এর ফলে দীর্ঘ লাইনে দাঁড়িয়ে থাকার ভোগান্তি কমেছে।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সকল প্রশাসনিক কাজ এখন অনেক স্বচ্ছ হয়েছে।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শিক্ষা ব্যবস্থার আমূল ডিজিটাল রূপান্তর ঘটিয়েছে।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69352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944" y="162702"/>
            <a:ext cx="1075385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গ্রুপ স্টাডি ও কোলাবরেশন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শিক্ষার্থীরা অনলাইনে নিজেদের মধ্যে গ্রুপ তৈরি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হোয়াটসঅ্যাপ বা মেসেঞ্জারে পড়াশোনা নিয়ে আলোচনা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গুগল ডক্স ব্যবহার করে একসাথে প্রজেক্ট করা যায়।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একে অপরের সাথে পড়াশোনার নোট শেয়ার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দলগত কাজের দক্ষতা বৃদ্ধিতে এটি দারুণ সহায়ক।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শিক্ষকের সাথে যেকোনো সময় যোগাযোগ করা সম্ভব।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সহযোগিতামূলক শিক্ষার এক অনন্য সুন্দর মাধ্যম।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268587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35357" y="505841"/>
            <a:ext cx="10921285" cy="5839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5660" rIns="0" bIns="2856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 </a:t>
            </a:r>
            <a:r>
              <a:rPr kumimoji="0" lang="bn-IN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প্রশ্ন ও সমাধান 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(Q&amp;A) </a:t>
            </a:r>
            <a:r>
              <a:rPr kumimoji="0" lang="bn-IN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ফোরাম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পড়াশোনায় আটকে গেলে সমাধানের অনেক সাইট আছে।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যেমন কোয়োরো বা স্ট্যাক ওভারফ্লো অন্যতম মাধ্যম।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নিজের সমস্যার কথা লিখে পোস্ট করা যায়।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বিশ্বের যেকোনো প্রান্ত থেকে মানুষ উত্তর দেয়।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অন্যের করা প্রশ্ন থেকেও অনেক কিছু শেখা যায়।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এটি একটি বিশাল জ্ঞান বিনিময়ের নেটওয়ার্ক ব্যবস্থা।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যেকোনো কৌতূহল বা প্রশ্নের উত্তর সহজে মেলে।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6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1673" y="307539"/>
            <a:ext cx="1010991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ওপেন সোর্স রিসোর্স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বিশ্বের অনেক নামী প্রতিষ্ঠান ফ্রিতে লেকচার দেয়।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যেমন এমআইটি ওপেনকোর্সওয়্যার এর একটি বড় উদাহরণ।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হার্ভার্ড বা অক্সফোর্ডের ফ্রি কোর্স করা যায়।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দামি রিসোর্সগুলো সাধারণ শিক্ষার্থীদের হাতের নাগালে এসেছে।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শিক্ষার বিশ্বায়নে এটি বড় ধরণের ভূমিকা রাখছে।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মেধা বিকাশের জন্য কোনো টাকা খরচ হয় না।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এর মাধ্যমে সমতার এক সুন্দর পরিবেশ তৈরি হয়েছে।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54410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0005" y="664979"/>
            <a:ext cx="103159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নেটওয়ার্কের উদ্দেশ্য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রিসোর্সের সর্বোচ্চ ব্যবহার নিশ্চিত করা।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তথ্য আদান-প্রদান সহজতর করা।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কম্পিউটারগুলোর মধ্যে যোগাযোগ স্থাপন।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সেন্ট্রালাইজড ডেটা স্টোরেজ তৈরি করা।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হার্ডওয়্যার ও সফটওয়্যার খরচ কমানো।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নিরাপত্তা ও অ্যাক্সেস কন্ট্রোল বজায় রাখা।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দ্রুত ডেটা প্রসেসিং ও সংরক্ষণ।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71874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2680" y="252855"/>
            <a:ext cx="107452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ভার্চুয়াল ল্যাবরেটরি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ব্যয়বহুল ল্যাবের বিকল্প হিসেবে এটি কাজ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বিজ্ঞানের জটিল পরীক্ষাগুলো কম্পিউটারে করা সম্ভব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কোনো ধরণের দুর্ঘটনার ঝুঁকি এখানে একদম নেই।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বারবার পরীক্ষা করে নিখুঁত ফল পাওয়া যায়।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গ্রামীণ স্কুলের শিক্ষার্থীরাও এর পূর্ণ সুবিধা পাচ্ছে।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বিজ্ঞান শিক্ষাকে অনেক বেশি বাস্তবসম্মত করেছে।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রসায়ন বা পদার্থবিজ্ঞানের জন্য এটি অত্যন্ত কার্যকর।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35023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24247" y="420280"/>
            <a:ext cx="1072810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dirty="0" smtClean="0"/>
              <a:t> </a:t>
            </a:r>
            <a:r>
              <a:rPr lang="as-IN" sz="3600" b="1" dirty="0" smtClean="0"/>
              <a:t>বিশেষ চাহিদাসম্পন্ন শিশুদের শিক্ষা</a:t>
            </a:r>
            <a:endParaRPr lang="en-US" sz="3600" b="1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দৃষ্টি বা শ্রবণ প্রতিবন্ধী শিশুদের জন্য বিশেষ ব্যবস্থা।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স্ক্রিন রিডার সফটওয়্যার দিয়ে অন্ধরা পড়তে পারে।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আকার ইঙ্গিতের মাধ্যমে বোবাদের জন্য ভিডিও রয়েছে।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তাদের জন্য ইন্টারনেটে বিশেষ কোর্স ডিজাইন করা।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এটি তাদের মূলধারার শিক্ষার সাথে যুক্ত করছে।শিক্ষা গ্রহণে তাদের আত্মবিশ্বাস বহুগুণ বাড়িয়ে দেয়।</a:t>
            </a:r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as-IN" sz="3600" dirty="0" smtClean="0"/>
              <a:t>প্রযুক্তির ব্যবহারে সবার অধিকার সমানভাবে সুনিশ্চিত হচ্ছে।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4200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31065" y="531599"/>
            <a:ext cx="11011436" cy="5839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5660" rIns="0" bIns="2856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 </a:t>
            </a:r>
            <a:r>
              <a:rPr kumimoji="0" lang="bn-IN" alt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শিক্ষকের দক্ষতা বৃদ্ধি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শিক্ষকেরাও ইন্টারনেটের মাধ্যমে অনেক কিছু শিখছেন।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ক্লাসের নতুন নতুন শিক্ষণ পদ্ধতি জানা সম্ভব।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বিশ্বের সেরা শিক্ষকদের ক্লাস থেকে আইডিয়া নেওয়া।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দ্রুত কুইজ বা পরীক্ষার প্রশ্ন তৈরি করা যায়।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ইন্টারনেটে ডিজিটাল কন্টেন্ট তৈরি করে ক্লাস নেওয়া।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এটি শিক্ষকদের আরও অনেক বেশি স্মার্ট করে তোলে।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bn-I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Vrinda"/>
              </a:rPr>
              <a:t>শিক্ষকদের পেশাগত মানোন্নয়নে এটি এক অনন্য হাতিয়ার।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9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7730" y="117693"/>
            <a:ext cx="115652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ইন্টারনেটের সংজ্ঞা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 হলো বিশ্বব্যাপী বিস্তৃত কম্পিউটার নেটওয়ার্কের সমষ্টি।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একটি উন্মুক্ত এবং পাবলিক নেটওয়ার্ক।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"</a:t>
            </a:r>
            <a:r>
              <a:rPr lang="en-US" sz="3600" b="0" u="none" strike="noStrike" dirty="0" smtClean="0">
                <a:effectLst/>
                <a:latin typeface="Google Sans"/>
              </a:rPr>
              <a:t>Internet" </a:t>
            </a:r>
            <a:r>
              <a:rPr lang="as-IN" sz="3600" b="0" u="none" strike="noStrike" dirty="0" smtClean="0">
                <a:effectLst/>
                <a:latin typeface="Google Sans"/>
              </a:rPr>
              <a:t>শব্দটি এসেছে "</a:t>
            </a:r>
            <a:r>
              <a:rPr lang="en-US" sz="3600" b="0" u="none" strike="noStrike" dirty="0" smtClean="0">
                <a:effectLst/>
                <a:latin typeface="Google Sans"/>
              </a:rPr>
              <a:t>Interconnected Network" </a:t>
            </a:r>
            <a:r>
              <a:rPr lang="as-IN" sz="3600" b="0" u="none" strike="noStrike" dirty="0" smtClean="0">
                <a:effectLst/>
                <a:latin typeface="Google Sans"/>
              </a:rPr>
              <a:t>থেকে।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বিশ্বজুড়ে লক্ষ লক্ষ নেটওয়ার্ক একে অপরের সাথে সংযুক্ত।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</a:t>
            </a:r>
            <a:r>
              <a:rPr lang="en-US" sz="3600" b="0" u="none" strike="noStrike" dirty="0" smtClean="0">
                <a:effectLst/>
                <a:latin typeface="Google Sans"/>
              </a:rPr>
              <a:t>TCP/IP </a:t>
            </a:r>
            <a:r>
              <a:rPr lang="as-IN" sz="3600" b="0" u="none" strike="noStrike" dirty="0" smtClean="0">
                <a:effectLst/>
                <a:latin typeface="Google Sans"/>
              </a:rPr>
              <a:t>প্রোটোকল ব্যবহার করে তথ্য আদান-প্রদান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ইন্টারনেটকে নেটওয়ার্কের নেটওয়ার্ক বলা হয়।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ব্যবহারকারীকে তথ্য সংগ্রহের অসীম সুবিধা দেয়।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6738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1066" y="330128"/>
            <a:ext cx="10959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ইন্টারনেটের ইতিহাস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১৯৬৯ সালে </a:t>
            </a:r>
            <a:r>
              <a:rPr lang="en-US" sz="3600" b="0" u="none" strike="noStrike" dirty="0" smtClean="0">
                <a:effectLst/>
                <a:latin typeface="Google Sans"/>
              </a:rPr>
              <a:t>ARPANET </a:t>
            </a:r>
            <a:r>
              <a:rPr lang="as-IN" sz="3600" b="0" u="none" strike="noStrike" dirty="0" smtClean="0">
                <a:effectLst/>
                <a:latin typeface="Google Sans"/>
              </a:rPr>
              <a:t>এর মাধ্যমে এর যাত্রা শুরু।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আমেরিকার প্রতিরক্ষা দপ্তর এটি তৈরি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১৯৮২ সালে </a:t>
            </a:r>
            <a:r>
              <a:rPr lang="en-US" sz="3600" b="0" u="none" strike="noStrike" dirty="0" smtClean="0">
                <a:effectLst/>
                <a:latin typeface="Google Sans"/>
              </a:rPr>
              <a:t>TCP/IP </a:t>
            </a:r>
            <a:r>
              <a:rPr lang="as-IN" sz="3600" b="0" u="none" strike="noStrike" dirty="0" smtClean="0">
                <a:effectLst/>
                <a:latin typeface="Google Sans"/>
              </a:rPr>
              <a:t>প্রোটোকল প্রমিতকরণ করা হয়।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১৯৯০-এর দশকের শুরুতে </a:t>
            </a:r>
            <a:r>
              <a:rPr lang="en-US" sz="3600" b="0" u="none" strike="noStrike" dirty="0" smtClean="0">
                <a:effectLst/>
                <a:latin typeface="Google Sans"/>
              </a:rPr>
              <a:t>WWW </a:t>
            </a:r>
            <a:r>
              <a:rPr lang="as-IN" sz="3600" b="0" u="none" strike="noStrike" dirty="0" smtClean="0">
                <a:effectLst/>
                <a:latin typeface="Google Sans"/>
              </a:rPr>
              <a:t>এর উদ্ভব।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টিম বার্নার্স-লি ওয়ার্ল্ড ওয়াইড ওয়েব (</a:t>
            </a:r>
            <a:r>
              <a:rPr lang="en-US" sz="3600" b="0" u="none" strike="noStrike" dirty="0" smtClean="0">
                <a:effectLst/>
                <a:latin typeface="Google Sans"/>
              </a:rPr>
              <a:t>WWW) </a:t>
            </a:r>
            <a:r>
              <a:rPr lang="as-IN" sz="3600" b="0" u="none" strike="noStrike" dirty="0" smtClean="0">
                <a:effectLst/>
                <a:latin typeface="Google Sans"/>
              </a:rPr>
              <a:t>উদ্ভাবন করেন।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১৯৯১ সালে ইন্টারনেটের ব্যাপক ব্যবহার শুরু হয়।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আজ এটি একটি গ্লোবাল ইনফরমেশন ইনফ্রাস্ট্রাকচার (</a:t>
            </a:r>
            <a:r>
              <a:rPr lang="en-US" sz="3600" b="0" u="none" strike="noStrike" dirty="0" smtClean="0">
                <a:effectLst/>
                <a:latin typeface="Google Sans"/>
              </a:rPr>
              <a:t>GII)।</a:t>
            </a:r>
            <a:endParaRPr lang="en-US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164573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9853" y="664978"/>
            <a:ext cx="1111446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কম্পিউটার নেটওয়ার্কের উপাদান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কম্পিউটার (</a:t>
            </a:r>
            <a:r>
              <a:rPr lang="en-US" sz="3600" b="0" u="none" strike="noStrike" dirty="0" smtClean="0">
                <a:effectLst/>
                <a:latin typeface="Google Sans"/>
              </a:rPr>
              <a:t>Sender/Receiver)।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নেটওয়ার্ক ইন্টারফেস কার্ড (</a:t>
            </a:r>
            <a:r>
              <a:rPr lang="en-US" sz="3600" b="0" u="none" strike="noStrike" dirty="0" smtClean="0">
                <a:effectLst/>
                <a:latin typeface="Google Sans"/>
              </a:rPr>
              <a:t>NIC)।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মাধ্যম (তার বা তারবিহীন)।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হাব, সুইচ, রাউটার (নেটওয়ার্ক ডিভাইস)।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প্রোটোকল (নিয়মাবলী)।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সফটওয়্যার (ওপারেটিং সিস্টেম ও ড্রাইবার)।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মডেম (মডুলেশন ও ডিমডুলেশন)।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61078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6975" y="561948"/>
            <a:ext cx="109212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নেটওয়ার্ক ডিভাইস - হাব ও সুইচ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হাব (</a:t>
            </a:r>
            <a:r>
              <a:rPr lang="en-US" sz="3600" b="0" u="none" strike="noStrike" dirty="0" smtClean="0">
                <a:effectLst/>
                <a:latin typeface="Google Sans"/>
              </a:rPr>
              <a:t>Hub) </a:t>
            </a:r>
            <a:r>
              <a:rPr lang="as-IN" sz="3600" b="0" u="none" strike="noStrike" dirty="0" smtClean="0">
                <a:effectLst/>
                <a:latin typeface="Google Sans"/>
              </a:rPr>
              <a:t>হলো একটি সাধারণ সংযোগকারী ডিভাইস।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হাব প্রাপ্ত ডেটা সব কম্পিউটারে পাঠিয়ে দেয়।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সুইচ (</a:t>
            </a:r>
            <a:r>
              <a:rPr lang="en-US" sz="3600" b="0" u="none" strike="noStrike" dirty="0" smtClean="0">
                <a:effectLst/>
                <a:latin typeface="Google Sans"/>
              </a:rPr>
              <a:t>Switch) </a:t>
            </a:r>
            <a:r>
              <a:rPr lang="as-IN" sz="3600" b="0" u="none" strike="noStrike" dirty="0" smtClean="0">
                <a:effectLst/>
                <a:latin typeface="Google Sans"/>
              </a:rPr>
              <a:t>হাবের চেয়ে বেশি বুদ্ধিমান ডিভাইস।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সুইচ সুনির্দিষ্ট ঠিকানায় ডেটা প্যাকেট পাঠায়।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নেটওয়ার্কের গতি ও দক্ষতা বৃদ্ধি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হাবের তুলনায় সুইচ বেশি নিরাপদ ও দ্রুত।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ছোট ও বড় নেটওয়ার্কে সুইচ ব্যবহার করা হয়।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128156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5915" y="310706"/>
            <a:ext cx="1063795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নেটওয়ার্ক ডিভাইস - রাউটার ও মডেম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রাউটার বিভিন্ন নেটওয়ার্ককে সংযুক্ত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ডেটা ট্রান্সমিশনের জন্য সেরা পথ নির্বাচন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 সংযোগের জন্য রাউটার অপরিহার্য।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মডেম ডিজিটাল সংকেতকে এনালগ এবং এনালগকে ডিজিটাল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টেলিফোন লাইন ব্যবহার করে ইন্টারনেট সংযোগে মডেম লাগে।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ওয়াই-ফাই রাউটার তারবিহীন সংযোগ প্রদান করে।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এটি লোকাল নেটওয়ার্ককে ইন্টারনেটের সাথে যুক্ত করে</a:t>
            </a:r>
            <a:endParaRPr lang="as-IN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51115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4096" y="188460"/>
            <a:ext cx="1099855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600" b="1" u="none" strike="noStrike" dirty="0" smtClean="0">
                <a:effectLst/>
                <a:latin typeface="Google Sans"/>
              </a:rPr>
              <a:t> নেটওয়ার্ক প্রকারভেদ (ভৌগোলিক পরিধি)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PAN (Personal Area Network) - </a:t>
            </a:r>
            <a:r>
              <a:rPr lang="as-IN" sz="3600" b="0" u="none" strike="noStrike" dirty="0" smtClean="0">
                <a:effectLst/>
                <a:latin typeface="Google Sans"/>
              </a:rPr>
              <a:t>ব্যক্তিগত নেটওয়ার্ক।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LAN (Local Area Network) - </a:t>
            </a:r>
            <a:r>
              <a:rPr lang="as-IN" sz="3600" b="0" u="none" strike="noStrike" dirty="0" smtClean="0">
                <a:effectLst/>
                <a:latin typeface="Google Sans"/>
              </a:rPr>
              <a:t>অফিস বা ভবনের নেটওয়ার্ক।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MAN (Metropolitan Area Network) - </a:t>
            </a:r>
            <a:r>
              <a:rPr lang="as-IN" sz="3600" b="0" u="none" strike="noStrike" dirty="0" smtClean="0">
                <a:effectLst/>
                <a:latin typeface="Google Sans"/>
              </a:rPr>
              <a:t>শহরের নেটওয়ার্ক।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WAN (Wide Area Network) - </a:t>
            </a:r>
            <a:r>
              <a:rPr lang="as-IN" sz="3600" b="0" u="none" strike="noStrike" dirty="0" smtClean="0">
                <a:effectLst/>
                <a:latin typeface="Google Sans"/>
              </a:rPr>
              <a:t>দেশ বা বিশ্বব্যাপী নেটওয়ার্ক।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LAN </a:t>
            </a:r>
            <a:r>
              <a:rPr lang="as-IN" sz="3600" b="0" u="none" strike="noStrike" dirty="0" smtClean="0">
                <a:effectLst/>
                <a:latin typeface="Google Sans"/>
              </a:rPr>
              <a:t>এর গতি বেশি, কভারেজ কম।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b="0" u="none" strike="noStrike" dirty="0" smtClean="0">
                <a:effectLst/>
                <a:latin typeface="Google Sans"/>
              </a:rPr>
              <a:t>WAN </a:t>
            </a:r>
            <a:r>
              <a:rPr lang="as-IN" sz="3600" b="0" u="none" strike="noStrike" dirty="0" smtClean="0">
                <a:effectLst/>
                <a:latin typeface="Google Sans"/>
              </a:rPr>
              <a:t>এর গতি তুলনামূলক কম, কভারেজ অনেক বেশি।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s-IN" sz="3600" b="0" u="none" strike="noStrike" dirty="0" smtClean="0">
                <a:effectLst/>
                <a:latin typeface="Google Sans"/>
              </a:rPr>
              <a:t>ইন্টারনেট হলো সবচেয়ে বড় </a:t>
            </a:r>
            <a:r>
              <a:rPr lang="en-US" sz="3600" b="0" u="none" strike="noStrike" dirty="0" smtClean="0">
                <a:effectLst/>
                <a:latin typeface="Google Sans"/>
              </a:rPr>
              <a:t>WAN।</a:t>
            </a:r>
            <a:endParaRPr lang="en-US" sz="3600" b="0" u="none" strike="noStrike" dirty="0"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19861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1921</Words>
  <Application>Microsoft Office PowerPoint</Application>
  <PresentationFormat>Widescreen</PresentationFormat>
  <Paragraphs>260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Google Sans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11</cp:revision>
  <dcterms:created xsi:type="dcterms:W3CDTF">2026-04-30T09:01:34Z</dcterms:created>
  <dcterms:modified xsi:type="dcterms:W3CDTF">2026-04-30T10:00:04Z</dcterms:modified>
</cp:coreProperties>
</file>