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7" r:id="rId11"/>
    <p:sldId id="271" r:id="rId12"/>
    <p:sldId id="265" r:id="rId13"/>
    <p:sldId id="270" r:id="rId14"/>
    <p:sldId id="272" r:id="rId15"/>
    <p:sldId id="264" r:id="rId16"/>
    <p:sldId id="268" r:id="rId17"/>
    <p:sldId id="273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2F3C-E074-41CF-B68A-3E6998A36E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1F-86FF-4C68-B4E1-D45297DDE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 /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Relationship Id="rId27" Type="http://schemas.openxmlformats.org/officeDocument/2006/relationships/image" Target="../media/image38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723331"/>
            <a:ext cx="10153934" cy="547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8992" y="2644170"/>
            <a:ext cx="1015393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</a:rPr>
              <a:t> </a:t>
            </a:r>
            <a:r>
              <a:rPr lang="en-US" sz="19900" b="1" dirty="0" err="1">
                <a:solidFill>
                  <a:srgbClr val="FF0000"/>
                </a:solidFill>
              </a:rPr>
              <a:t>স্বাগতম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6644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803" y="685801"/>
            <a:ext cx="1050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বছরে একাধিকবার চক্রবৃদ্ধি  হলে-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95939" y="1610369"/>
                <a:ext cx="6248400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সূত্র,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FV = 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PV </a:t>
                </a:r>
                <a:r>
                  <a:rPr lang="bn-BD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 ১+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𝒊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600" b="1" baseline="30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n*m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39" y="1610369"/>
                <a:ext cx="6248400" cy="1513876"/>
              </a:xfrm>
              <a:prstGeom prst="rect">
                <a:avLst/>
              </a:prstGeom>
              <a:blipFill rotWithShape="1">
                <a:blip r:embed="rId2"/>
                <a:stretch>
                  <a:fillRect l="-3512" t="-7229" b="-5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57800" y="2590801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এখানে,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3596" y="3219364"/>
            <a:ext cx="4403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FV =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ভবিষ্যৎ  মূল্য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9100" y="3776211"/>
            <a:ext cx="4493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PV=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বর্তমান মূল্য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9102" y="4349263"/>
            <a:ext cx="28296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   =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সুদের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9102" y="4932660"/>
            <a:ext cx="39549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n  =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সময়/বছর সংখ্যা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3595" y="5513299"/>
            <a:ext cx="504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m  =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বছরে চক্রবৃদ্ধির সংখ্যা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1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46" y="996287"/>
            <a:ext cx="545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7039" y="2354828"/>
            <a:ext cx="8202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অর্থের সময় মূল্য 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4774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9963" y="1124573"/>
            <a:ext cx="540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অর্থের বর্তমান 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3438" y="2274895"/>
            <a:ext cx="5074097" cy="1099067"/>
            <a:chOff x="1035986" y="1936520"/>
            <a:chExt cx="5074097" cy="1099067"/>
          </a:xfrm>
        </p:grpSpPr>
        <p:sp>
          <p:nvSpPr>
            <p:cNvPr id="11" name="TextBox 2"/>
            <p:cNvSpPr txBox="1"/>
            <p:nvPr/>
          </p:nvSpPr>
          <p:spPr>
            <a:xfrm>
              <a:off x="1035986" y="2158424"/>
              <a:ext cx="5074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সূত্র </a:t>
              </a:r>
              <a:r>
                <a: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  PV=       </a:t>
              </a:r>
              <a:r>
                <a:rPr lang="bn-BD" b="1" baseline="30000" dirty="0">
                  <a:solidFill>
                    <a:srgbClr val="7030A0"/>
                  </a:solidFill>
                </a:rPr>
                <a:t> </a:t>
              </a:r>
              <a:endParaRPr lang="en-US" b="1" baseline="30000" dirty="0">
                <a:solidFill>
                  <a:srgbClr val="7030A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971799" y="1936520"/>
              <a:ext cx="2479857" cy="1099067"/>
              <a:chOff x="2971799" y="1936520"/>
              <a:chExt cx="2479857" cy="109906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232331" y="2450811"/>
                <a:ext cx="221932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439214" y="2450812"/>
                <a:ext cx="13660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১+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i)</a:t>
                </a:r>
                <a:r>
                  <a:rPr lang="en-US" sz="3200" b="1" baseline="30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n</a:t>
                </a:r>
                <a:r>
                  <a:rPr lang="bn-BD" sz="3200" b="1" baseline="30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8"/>
              <p:cNvSpPr txBox="1"/>
              <p:nvPr/>
            </p:nvSpPr>
            <p:spPr>
              <a:xfrm>
                <a:off x="2971799" y="1936520"/>
                <a:ext cx="167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  FV    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202128" y="3816398"/>
            <a:ext cx="8183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বছরে একাধিকবার চক্রবৃদ্ধি  হলে-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97733" y="4446181"/>
            <a:ext cx="5618771" cy="1194860"/>
            <a:chOff x="1441732" y="3954033"/>
            <a:chExt cx="5074097" cy="1194860"/>
          </a:xfrm>
        </p:grpSpPr>
        <p:sp>
          <p:nvSpPr>
            <p:cNvPr id="6" name="TextBox 26"/>
            <p:cNvSpPr txBox="1"/>
            <p:nvPr/>
          </p:nvSpPr>
          <p:spPr>
            <a:xfrm>
              <a:off x="1441732" y="4300992"/>
              <a:ext cx="5074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   PV=       </a:t>
              </a:r>
              <a:r>
                <a:rPr lang="bn-BD" b="1" baseline="30000" dirty="0">
                  <a:solidFill>
                    <a:srgbClr val="7030A0"/>
                  </a:solidFill>
                </a:rPr>
                <a:t> </a:t>
              </a:r>
              <a:endParaRPr lang="en-US" b="1" baseline="30000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7867" y="4564118"/>
              <a:ext cx="24250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১+</a:t>
              </a:r>
              <a:r>
                <a: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i/m) </a:t>
              </a:r>
              <a:r>
                <a:rPr lang="en-US" sz="3200" b="1" baseline="30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b="1" baseline="30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n×m</a:t>
              </a:r>
              <a:r>
                <a:rPr lang="en-US" sz="3200" b="1" baseline="30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BD" sz="3200" b="1" baseline="30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294164" y="3954033"/>
              <a:ext cx="2219325" cy="628897"/>
              <a:chOff x="3294164" y="3886199"/>
              <a:chExt cx="2219325" cy="628897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3294164" y="4515096"/>
                <a:ext cx="22193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30"/>
              <p:cNvSpPr txBox="1"/>
              <p:nvPr/>
            </p:nvSpPr>
            <p:spPr>
              <a:xfrm>
                <a:off x="3438870" y="3886199"/>
                <a:ext cx="167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FV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42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46" y="2019869"/>
            <a:ext cx="10317707" cy="220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3767" y="659755"/>
            <a:ext cx="6346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4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09684" y="893452"/>
                <a:ext cx="11286698" cy="54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শতকরা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১০</a:t>
                </a:r>
                <a14:m>
                  <m:oMath xmlns:m="http://schemas.openxmlformats.org/officeDocument/2006/math">
                    <m:r>
                      <a:rPr lang="bn-BD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% </m:t>
                    </m:r>
                    <m:r>
                      <a:rPr lang="bn-BD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হারে</m:t>
                    </m:r>
                    <m:r>
                      <a:rPr lang="bn-BD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বর্তমান</m:t>
                    </m:r>
                    <m:r>
                      <a:rPr lang="bn-BD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১০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bn-BD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০০০</m:t>
                    </m:r>
                    <m:r>
                      <a:rPr lang="bn-BD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টাকার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৫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বছর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পরের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ভবিষ্যৎ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মূল্য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কত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হবে</m:t>
                    </m:r>
                    <m:r>
                      <a:rPr lang="bn-BD" sz="2400" b="1" i="0">
                        <a:latin typeface="Cambria Math"/>
                        <a:ea typeface="Cambria Math"/>
                        <a:cs typeface="NikoshBAN" pitchFamily="2" charset="0"/>
                      </a:rPr>
                      <m:t>?</m:t>
                    </m:r>
                    <m:r>
                      <m:rPr>
                        <m:nor/>
                      </m:rPr>
                      <a:rPr lang="bn-BD" sz="2400" b="1" dirty="0">
                        <a:latin typeface="Times New Roman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bn-BD" sz="2400" b="1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4" y="893452"/>
                <a:ext cx="11286698" cy="545149"/>
              </a:xfrm>
              <a:prstGeom prst="rect">
                <a:avLst/>
              </a:prstGeom>
              <a:blipFill rotWithShape="1">
                <a:blip r:embed="rId2"/>
                <a:stretch>
                  <a:fillRect l="-702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7157" y="2574425"/>
                <a:ext cx="7232686" cy="2789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𝑭𝑽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𝑷𝑽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১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               </m:t>
                        </m:r>
                        <m:r>
                          <a:rPr lang="en-US" sz="3200" b="1" i="1">
                            <a:latin typeface="Cambria Math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/>
                          </a:rPr>
                          <m:t>১০</m:t>
                        </m:r>
                        <m:r>
                          <a:rPr lang="en-US" sz="3200" b="1" i="1" smtClean="0"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/>
                          </a:rPr>
                          <m:t>০০০</m:t>
                        </m:r>
                        <m:r>
                          <a:rPr lang="en-US" sz="3200" b="1" i="1">
                            <a:latin typeface="Cambria Math"/>
                          </a:rPr>
                          <m:t>(</m:t>
                        </m:r>
                        <m:r>
                          <a:rPr lang="en-US" sz="3200" b="1" i="1">
                            <a:latin typeface="Cambria Math"/>
                          </a:rPr>
                          <m:t>১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latin typeface="NikoshBAN" pitchFamily="2" charset="0"/>
                            <a:cs typeface="NikoshBAN" pitchFamily="2" charset="0"/>
                          </a:rPr>
                          <m:t>০.১০</m:t>
                        </m:r>
                        <m:r>
                          <a:rPr lang="en-US" sz="32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৫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  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                       </m:t>
                        </m:r>
                        <m:r>
                          <a:rPr lang="en-US" sz="3200" b="1" i="1">
                            <a:latin typeface="Cambria Math"/>
                          </a:rPr>
                          <m:t>=</m:t>
                        </m:r>
                        <m:r>
                          <a:rPr lang="en-US" sz="3200" b="1" i="1">
                            <a:latin typeface="Cambria Math"/>
                          </a:rPr>
                          <m:t>১০</m:t>
                        </m:r>
                        <m:r>
                          <a:rPr lang="en-US" sz="3200" b="1" i="1">
                            <a:latin typeface="Cambria Math"/>
                          </a:rPr>
                          <m:t>,</m:t>
                        </m:r>
                        <m:r>
                          <a:rPr lang="en-US" sz="3200" b="1" i="1">
                            <a:latin typeface="Cambria Math"/>
                          </a:rPr>
                          <m:t>০০০</m:t>
                        </m:r>
                        <m:r>
                          <a:rPr lang="en-US" sz="3200" b="1" i="1">
                            <a:latin typeface="Cambria Math"/>
                          </a:rPr>
                          <m:t>(</m:t>
                        </m:r>
                        <m:r>
                          <a:rPr lang="en-US" sz="3200" b="1" i="1">
                            <a:latin typeface="Cambria Math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latin typeface="NikoshBAN" pitchFamily="2" charset="0"/>
                            <a:cs typeface="NikoshBAN" pitchFamily="2" charset="0"/>
                          </a:rPr>
                          <m:t>.১০</m:t>
                        </m:r>
                        <m:r>
                          <a:rPr lang="en-US" sz="32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৫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i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                    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১০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০০০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১</m:t>
                              </m:r>
                              <m:r>
                                <m:rPr>
                                  <m:nor/>
                                </m:rPr>
                                <a:rPr lang="en-US" sz="3200" b="1" i="1" dirty="0">
                                  <a:latin typeface="NikoshBAN" pitchFamily="2" charset="0"/>
                                  <a:cs typeface="NikoshBAN" pitchFamily="2" charset="0"/>
                                </a:rPr>
                                <m:t>.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৬১০৫১</m:t>
                              </m:r>
                            </m:e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   =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১৬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১০৫</m:t>
                              </m:r>
                              <m:r>
                                <m:rPr>
                                  <m:nor/>
                                </m:rPr>
                                <a:rPr lang="en-US" sz="3200" b="1" i="1" dirty="0">
                                  <a:latin typeface="NikoshBAN" pitchFamily="2" charset="0"/>
                                  <a:cs typeface="NikoshBAN" pitchFamily="2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3200" b="1" i="1" dirty="0" smtClean="0">
                                  <a:latin typeface="NikoshBAN" pitchFamily="2" charset="0"/>
                                  <a:cs typeface="NikoshBAN" pitchFamily="2" charset="0"/>
                                </a:rPr>
                                <m:t>১</m:t>
                              </m:r>
                            </m:e>
                          </m:eqAr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7" y="2574425"/>
                <a:ext cx="7232686" cy="2789290"/>
              </a:xfrm>
              <a:prstGeom prst="rect">
                <a:avLst/>
              </a:prstGeom>
              <a:blipFill rotWithShape="1">
                <a:blip r:embed="rId3"/>
                <a:stretch>
                  <a:fillRect l="-2106" t="-3057" r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019994" y="1989650"/>
            <a:ext cx="1794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আমরা জানি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9679" y="4023481"/>
            <a:ext cx="25804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55717" y="1852688"/>
            <a:ext cx="3054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এখানে,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986532" y="2354719"/>
                <a:ext cx="3865943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             </m:t>
                    </m:r>
                    <m:r>
                      <a:rPr lang="en-US" sz="2800" b="1" i="1">
                        <a:latin typeface="Cambria Math"/>
                      </a:rPr>
                      <m:t>𝑷𝑽</m:t>
                    </m:r>
                  </m:oMath>
                </a14:m>
                <a:r>
                  <a:rPr lang="bn-BD" sz="2800" b="1" i="1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b="1" i="1" dirty="0">
                    <a:latin typeface="NikoshBAN" pitchFamily="2" charset="0"/>
                    <a:cs typeface="NikoshBAN" pitchFamily="2" charset="0"/>
                  </a:rPr>
                  <a:t>১০,০০০</a:t>
                </a:r>
              </a:p>
              <a:p>
                <a:r>
                  <a:rPr lang="en-US" sz="2800" b="1" i="1" dirty="0">
                    <a:latin typeface="NikoshBAN" pitchFamily="2" charset="0"/>
                    <a:cs typeface="NikoshBAN" pitchFamily="2" charset="0"/>
                  </a:rPr>
                  <a:t>              i =১০% =০.১০ </a:t>
                </a:r>
              </a:p>
              <a:p>
                <a:r>
                  <a:rPr lang="en-US" sz="2800" b="1" i="1" dirty="0">
                    <a:latin typeface="NikoshBAN" pitchFamily="2" charset="0"/>
                    <a:cs typeface="NikoshBAN" pitchFamily="2" charset="0"/>
                  </a:rPr>
                  <a:t>             n= ৫ </a:t>
                </a:r>
                <a:r>
                  <a:rPr lang="en-US" sz="2800" b="1" i="1" dirty="0" err="1">
                    <a:latin typeface="NikoshBAN" pitchFamily="2" charset="0"/>
                    <a:cs typeface="NikoshBAN" pitchFamily="2" charset="0"/>
                  </a:rPr>
                  <a:t>বছর</a:t>
                </a:r>
                <a:r>
                  <a:rPr lang="en-US" sz="2800" b="1" i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b="1" i="1" dirty="0">
                    <a:latin typeface="NikoshBAN" pitchFamily="2" charset="0"/>
                    <a:cs typeface="NikoshBAN" pitchFamily="2" charset="0"/>
                  </a:rPr>
                  <a:t>           FV= ? </a:t>
                </a: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      </a:t>
                </a:r>
              </a:p>
              <a:p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32" y="2354719"/>
                <a:ext cx="3865943" cy="3539430"/>
              </a:xfrm>
              <a:prstGeom prst="rect">
                <a:avLst/>
              </a:prstGeom>
              <a:blipFill rotWithShape="1">
                <a:blip r:embed="rId4"/>
                <a:stretch>
                  <a:fillRect l="-3155" t="-1893" r="-8202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779679" y="3043601"/>
            <a:ext cx="3629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i="1" dirty="0">
              <a:latin typeface="Cambria Math"/>
            </a:endParaRPr>
          </a:p>
          <a:p>
            <a:endParaRPr lang="en-US" sz="2800" b="1" i="1" dirty="0">
              <a:latin typeface="Cambria Math"/>
            </a:endParaRPr>
          </a:p>
          <a:p>
            <a:endParaRPr lang="en-US" sz="2800" b="1" i="1" dirty="0">
              <a:latin typeface="Cambria Math"/>
            </a:endParaRPr>
          </a:p>
          <a:p>
            <a:endParaRPr lang="en-US" sz="2800" b="1" i="1" dirty="0">
              <a:latin typeface="Cambria Math"/>
            </a:endParaRP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i="1" dirty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9679" y="3571058"/>
                <a:ext cx="291190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US" sz="2800" b="1" i="1" dirty="0">
                  <a:latin typeface="Cambria Math"/>
                </a:endParaRPr>
              </a:p>
              <a:p>
                <a:endParaRPr lang="en-US" sz="2800" b="1" i="1" dirty="0">
                  <a:latin typeface="Cambria Math"/>
                </a:endParaRPr>
              </a:p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79" y="3571058"/>
                <a:ext cx="2911905" cy="1384995"/>
              </a:xfrm>
              <a:prstGeom prst="rect">
                <a:avLst/>
              </a:prstGeom>
              <a:blipFill rotWithShape="1">
                <a:blip r:embed="rId26"/>
                <a:stretch>
                  <a:fillRect l="-4184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63310" y="5196538"/>
                <a:ext cx="6575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1" i="1">
                          <a:latin typeface="Cambria Math"/>
                          <a:ea typeface="Cambria Math"/>
                          <a:cs typeface="NikoshBAN" pitchFamily="2" charset="0"/>
                        </a:rPr>
                        <m:t>    </m:t>
                      </m:r>
                    </m:oMath>
                  </m:oMathPara>
                </a14:m>
                <a:endParaRPr lang="en-US" sz="3200" b="1" i="1" dirty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10" y="5196538"/>
                <a:ext cx="657551" cy="584775"/>
              </a:xfrm>
              <a:prstGeom prst="rect">
                <a:avLst/>
              </a:prstGeom>
              <a:blipFill rotWithShape="1">
                <a:blip r:embed="rId27"/>
                <a:stretch>
                  <a:fillRect t="-14583" r="-3055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674665" y="297521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43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17" y="2677300"/>
            <a:ext cx="71258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১০%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১০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9417" y="5005657"/>
            <a:ext cx="6992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১২%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6585" y="1636232"/>
            <a:ext cx="294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- 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7227" y="4095372"/>
            <a:ext cx="2268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-খ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7926" y="595164"/>
            <a:ext cx="2318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</a:rPr>
              <a:t>দলীয়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কাজ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22830" y="1217116"/>
                <a:ext cx="6101649" cy="4348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FV= PV(১+i)</a:t>
                </a:r>
                <a:r>
                  <a:rPr lang="en-US" sz="2800" b="1" baseline="30000" dirty="0">
                    <a:latin typeface="NikoshBAN" pitchFamily="2" charset="0"/>
                    <a:cs typeface="NikoshBAN" pitchFamily="2" charset="0"/>
                  </a:rPr>
                  <a:t>n</a:t>
                </a: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	    = ৫০০(১+০.১)</a:t>
                </a:r>
                <a:r>
                  <a:rPr lang="en-US" sz="2800" b="1" baseline="30000" dirty="0">
                    <a:latin typeface="NikoshBAN" pitchFamily="2" charset="0"/>
                    <a:cs typeface="NikoshBAN" pitchFamily="2" charset="0"/>
                  </a:rPr>
                  <a:t>১০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baseline="30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	    =৫০০ (১.১)</a:t>
                </a:r>
                <a:r>
                  <a:rPr lang="en-US" sz="2800" b="1" baseline="30000" dirty="0">
                    <a:latin typeface="NikoshBAN" pitchFamily="2" charset="0"/>
                    <a:cs typeface="NikoshBAN" pitchFamily="2" charset="0"/>
                  </a:rPr>
                  <a:t>১০</a:t>
                </a:r>
                <a:endParaRPr lang="en-US" sz="2800" b="1" baseline="-25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	     = ৫০০×২.৫৯৩৭</a:t>
                </a:r>
              </a:p>
              <a:p>
                <a:pPr>
                  <a:tabLst>
                    <a:tab pos="7027863" algn="l"/>
                  </a:tabLst>
                </a:pPr>
                <a:r>
                  <a:rPr lang="en-US" sz="2800" b="1" dirty="0">
                    <a:cs typeface="NikoshBAN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FV= ১২৯৬.৮৭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>
                  <a:tabLst>
                    <a:tab pos="7027863" algn="l"/>
                  </a:tabLst>
                </a:pPr>
                <a:r>
                  <a:rPr lang="en-US" sz="2800" baseline="-25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</a:t>
                </a:r>
              </a:p>
              <a:p>
                <a:pPr>
                  <a:tabLst>
                    <a:tab pos="7027863" algn="l"/>
                  </a:tabLst>
                </a:pPr>
                <a:endParaRPr lang="en-US" sz="2800" baseline="-25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tabLst>
                    <a:tab pos="7027863" algn="l"/>
                  </a:tabLst>
                </a:pPr>
                <a:endParaRPr lang="en-US" sz="2800" baseline="-25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tabLst>
                    <a:tab pos="7027863" algn="l"/>
                  </a:tabLst>
                </a:pPr>
                <a:r>
                  <a:rPr lang="en-US" sz="3600" b="1" baseline="-25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en-US" sz="3600" b="1" baseline="-25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উ: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b="1" baseline="-25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১২৯৬.৮৭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baseline="-25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baseline="-250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baseline="-25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endParaRPr lang="en-US" sz="3600" b="1" baseline="-25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830" y="1217116"/>
                <a:ext cx="6101649" cy="4348819"/>
              </a:xfrm>
              <a:prstGeom prst="rect">
                <a:avLst/>
              </a:prstGeom>
              <a:blipFill rotWithShape="1">
                <a:blip r:embed="rId2"/>
                <a:stretch>
                  <a:fillRect l="-4595" t="-3226" b="-4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03362" y="492088"/>
            <a:ext cx="817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ক ও খ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621" y="3985386"/>
            <a:ext cx="4249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aseline="-25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aseline="-25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aseline="-25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baseline="-25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3931" y="3924598"/>
            <a:ext cx="246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-2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5776105" y="3560220"/>
            <a:ext cx="3470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636525" y="1719618"/>
                <a:ext cx="6555475" cy="402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                 PV=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𝑭𝑽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১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𝒊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NikoshBAN" pitchFamily="2" charset="0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0" baseline="30000" dirty="0" smtClean="0">
                            <a:latin typeface="NikoshBAN" pitchFamily="2" charset="0"/>
                            <a:cs typeface="NikoshBAN" pitchFamily="2" charset="0"/>
                          </a:rPr>
                          <m:t>m</m:t>
                        </m:r>
                      </m:den>
                    </m:f>
                  </m:oMath>
                </a14:m>
                <a:endParaRPr lang="en-US" sz="2800" b="1" baseline="30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১০০০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১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NikoshBAN" pitchFamily="2" charset="0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১২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NikoshBAN" pitchFamily="2" charset="0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0" baseline="30000" dirty="0" smtClean="0">
                            <a:latin typeface="NikoshBAN" pitchFamily="2" charset="0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800" b="1" baseline="30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১০০০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NikoshBAN" pitchFamily="2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1" i="1">
                            <a:latin typeface="Cambria Math"/>
                          </a:rPr>
                          <m:t>১</m:t>
                        </m:r>
                        <m:r>
                          <a:rPr lang="en-US" sz="2800" b="1" i="1" smtClean="0">
                            <a:latin typeface="Cambria Math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NikoshBAN" pitchFamily="2" charset="0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0" baseline="30000" dirty="0" smtClean="0">
                            <a:latin typeface="NikoshBAN" pitchFamily="2" charset="0"/>
                            <a:cs typeface="NikoshBAN" pitchFamily="2" charset="0"/>
                          </a:rPr>
                          <m:t>৫</m:t>
                        </m:r>
                      </m:den>
                    </m:f>
                    <m:r>
                      <a:rPr lang="en-US" sz="2800" b="1" i="1" baseline="30000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১০০০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NikoshBAN" pitchFamily="2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৭৬২৩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1" baseline="30000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PV= ৫৬৭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NikoshBAN" pitchFamily="2" charset="0"/>
                        <a:cs typeface="NikoshBAN" pitchFamily="2" charset="0"/>
                      </a:rPr>
                      <m:t>.</m:t>
                    </m:r>
                  </m:oMath>
                </a14:m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৪৩ </a:t>
                </a:r>
              </a:p>
              <a:p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25" y="1719618"/>
                <a:ext cx="6555475" cy="4026808"/>
              </a:xfrm>
              <a:prstGeom prst="rect">
                <a:avLst/>
              </a:prstGeom>
              <a:blipFill rotWithShape="1">
                <a:blip r:embed="rId3"/>
                <a:stretch>
                  <a:fillRect l="-1953" b="-3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978819" y="3244334"/>
            <a:ext cx="342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36946" y="5402093"/>
            <a:ext cx="474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baseline="-25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উ: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৫৬৭.৪৩ </a:t>
            </a:r>
            <a:r>
              <a:rPr lang="en-US" sz="3600" b="1" baseline="-25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3" y="3330624"/>
            <a:ext cx="1111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৩।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চার মাস অন্তর অন্তর চক্রবৃদ্ধি হলে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m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7230" y="2547567"/>
            <a:ext cx="10190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২ 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অর্থের বর্তমান মূল্য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মূল্যর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-409433" y="1740933"/>
            <a:ext cx="7252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১। FV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981" y="4993392"/>
            <a:ext cx="1120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৪। ৫%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980" y="4162008"/>
            <a:ext cx="1010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৫।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4841" y="480266"/>
            <a:ext cx="313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ঃ </a:t>
            </a:r>
          </a:p>
        </p:txBody>
      </p:sp>
    </p:spTree>
    <p:extLst>
      <p:ext uri="{BB962C8B-B14F-4D97-AF65-F5344CB8AC3E}">
        <p14:creationId xmlns:p14="http://schemas.microsoft.com/office/powerpoint/2010/main" val="12899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0495" y="1501254"/>
            <a:ext cx="1036928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 indent="-285750">
              <a:buFont typeface="Wingdings" panose="05000000000000000000" pitchFamily="2" charset="2"/>
              <a:buChar char="q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331470" indent="-285750">
              <a:buFont typeface="Wingdings" panose="05000000000000000000" pitchFamily="2" charset="2"/>
              <a:buChar char="q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331470" indent="-285750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উদ্দিপকটি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pPr marL="45720" algn="just">
              <a:tabLst>
                <a:tab pos="2743200" algn="l"/>
              </a:tabLst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২০,০০,০০০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”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চাইলে,ব্যাংক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৯.৫%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”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শর্তানুযায়ী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6282" y="554771"/>
            <a:ext cx="599136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8484" y="401373"/>
            <a:ext cx="6605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9803" y="2101754"/>
            <a:ext cx="611419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লাগাও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বাচাও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155267"/>
            <a:ext cx="3886200" cy="2663945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3148443"/>
            <a:ext cx="4061956" cy="2670769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107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114" y="1133645"/>
            <a:ext cx="5824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rmala UI" pitchFamily="34" charset="0"/>
            </a:endParaRPr>
          </a:p>
          <a:p>
            <a:pPr indent="-457200" algn="just"/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9618" y="364204"/>
            <a:ext cx="8011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শিক্ষক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পরিচিতি</a:t>
            </a:r>
            <a:r>
              <a:rPr lang="en-US" sz="5400" b="1" dirty="0">
                <a:solidFill>
                  <a:srgbClr val="002060"/>
                </a:solidFill>
              </a:rPr>
              <a:t>: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115" y="1569493"/>
            <a:ext cx="631324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</a:rPr>
              <a:t>মোঃ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আলামিন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bn-IN" sz="6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bn-IN" sz="4400" b="1" dirty="0"/>
              <a:t>সহকারী শিক্ষক </a:t>
            </a:r>
          </a:p>
          <a:p>
            <a:pPr algn="ctr"/>
            <a:r>
              <a:rPr lang="bn-IN" sz="3600" b="1" dirty="0"/>
              <a:t>       (ব্যবসায় শিক্ষা )</a:t>
            </a:r>
          </a:p>
          <a:p>
            <a:pPr algn="ctr"/>
            <a:r>
              <a:rPr lang="en-US" sz="3200" b="1" dirty="0" err="1"/>
              <a:t>সাতক্ষীরা</a:t>
            </a:r>
            <a:r>
              <a:rPr lang="en-US" sz="3200" b="1" dirty="0"/>
              <a:t> </a:t>
            </a:r>
            <a:r>
              <a:rPr lang="en-US" sz="3200" b="1" dirty="0" err="1"/>
              <a:t>আঃ</a:t>
            </a:r>
            <a:r>
              <a:rPr lang="en-US" sz="3200" b="1" dirty="0"/>
              <a:t> </a:t>
            </a:r>
            <a:r>
              <a:rPr lang="en-US" sz="3200" b="1" dirty="0" err="1"/>
              <a:t>করিম</a:t>
            </a:r>
            <a:r>
              <a:rPr lang="en-US" sz="3200" b="1" dirty="0"/>
              <a:t> </a:t>
            </a:r>
            <a:r>
              <a:rPr lang="en-US" sz="3200" b="1" dirty="0" err="1"/>
              <a:t>বালিকা</a:t>
            </a:r>
            <a:r>
              <a:rPr lang="en-US" sz="3200" b="1" dirty="0"/>
              <a:t> </a:t>
            </a:r>
            <a:r>
              <a:rPr lang="en-US" sz="3200" b="1" dirty="0" err="1"/>
              <a:t>মাধ্যমিক</a:t>
            </a:r>
            <a:r>
              <a:rPr lang="en-US" sz="3200" b="1" dirty="0"/>
              <a:t> </a:t>
            </a:r>
            <a:r>
              <a:rPr lang="en-US" sz="3200" b="1" dirty="0" err="1"/>
              <a:t>বিদ্যালয়</a:t>
            </a:r>
            <a:r>
              <a:rPr lang="en-US" sz="3200" b="1" dirty="0"/>
              <a:t> </a:t>
            </a:r>
            <a:r>
              <a:rPr lang="bn-IN" sz="3200" b="1" dirty="0"/>
              <a:t> </a:t>
            </a:r>
          </a:p>
          <a:p>
            <a:pPr algn="ctr"/>
            <a:r>
              <a:rPr lang="bn-IN" sz="3200" b="1" dirty="0"/>
              <a:t>    </a:t>
            </a:r>
            <a:r>
              <a:rPr lang="en-US" sz="3200" b="1" dirty="0" err="1"/>
              <a:t>সাতক্ষীরা</a:t>
            </a:r>
            <a:r>
              <a:rPr lang="en-US" sz="3200" b="1" dirty="0"/>
              <a:t> </a:t>
            </a:r>
            <a:r>
              <a:rPr lang="en-US" sz="3200" b="1" dirty="0" err="1"/>
              <a:t>সদর</a:t>
            </a:r>
            <a:r>
              <a:rPr lang="en-US" sz="3200" b="1" dirty="0"/>
              <a:t>, </a:t>
            </a:r>
            <a:r>
              <a:rPr lang="en-US" sz="3200" b="1" dirty="0" err="1"/>
              <a:t>সাতক্ষীরা</a:t>
            </a:r>
            <a:r>
              <a:rPr lang="en-US" sz="3200" b="1" dirty="0"/>
              <a:t>। </a:t>
            </a:r>
            <a:r>
              <a:rPr lang="bn-IN" sz="3200" b="1" dirty="0"/>
              <a:t>  </a:t>
            </a:r>
            <a:endParaRPr lang="en-US" sz="3200" b="1" dirty="0"/>
          </a:p>
          <a:p>
            <a:r>
              <a:rPr lang="en-US" sz="3200" b="1" dirty="0"/>
              <a:t>         মোবাইলঃ০১৭৩৩১৬৩৮৯৫</a:t>
            </a:r>
          </a:p>
          <a:p>
            <a:r>
              <a:rPr lang="en-US" sz="3200" b="1" dirty="0"/>
              <a:t>        Email</a:t>
            </a:r>
            <a:r>
              <a:rPr lang="en-US" sz="3200" b="1"/>
              <a:t>:alaminakarimschool@</a:t>
            </a:r>
            <a:r>
              <a:rPr lang="en-US" sz="3200" b="1" dirty="0"/>
              <a:t>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424382" y="1801504"/>
            <a:ext cx="428539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বিষয়ঃ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ফিন্যান্স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ব্যাংকিং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৪র্থ (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AD4D1-3501-55C0-E81F-0FBED5BE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908" y="0"/>
            <a:ext cx="4277895" cy="41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589" y="4107976"/>
            <a:ext cx="5293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</a:t>
            </a:r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প্রতি ভরি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স্বর্ণের মূল্য ছিল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০০০ টাকা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1020" y="3944203"/>
            <a:ext cx="5509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২০২৫ 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বর্তমানে প্রতি ভরি স্বর্ণের বাজার  মূল্য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২,১০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,০০০ টাকা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24" y="5677636"/>
            <a:ext cx="1154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 সাথে সাথে অর্থের মূল্য মানের পরিবর্তন হচ্ছে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47" y="1446664"/>
            <a:ext cx="4555442" cy="2265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579427" y="447805"/>
            <a:ext cx="7178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23" y="1323834"/>
            <a:ext cx="4846637" cy="24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6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403" y="818867"/>
            <a:ext cx="79020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628" y="1934079"/>
            <a:ext cx="298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9116" y="3588699"/>
            <a:ext cx="1048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অর্থের ভবিষ্যৎ মূল্য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করণ) ও বর্তমান মূল্যে(বাট্টাকরণ) কি তা বিশ্লেষণ বলতে পারবে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9116" y="2842019"/>
            <a:ext cx="11112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9117" y="2072578"/>
            <a:ext cx="9100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অর্থের সময় মূল্য কি বলতে 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7649" y="278926"/>
            <a:ext cx="425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199" y="1368567"/>
            <a:ext cx="7623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163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67" y="5037987"/>
            <a:ext cx="1044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ঘটে,তাকেই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8" y="1542197"/>
            <a:ext cx="6455392" cy="2852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557609" y="460019"/>
            <a:ext cx="7268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4" y="1154097"/>
            <a:ext cx="5655860" cy="44343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entagon 3"/>
          <p:cNvSpPr/>
          <p:nvPr/>
        </p:nvSpPr>
        <p:spPr>
          <a:xfrm rot="10800000">
            <a:off x="6800295" y="2832686"/>
            <a:ext cx="3648722" cy="15092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0296" y="2832685"/>
            <a:ext cx="3885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হারের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49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8423" y="2252941"/>
            <a:ext cx="10126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 দুই মাস অন্তর অন্তর চক্রবৃদ্ধি হলে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(m) =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378424" y="3845577"/>
            <a:ext cx="10304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 চার  মাস অন্তর অন্তর  চক্রবৃদ্ধি হলে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(m) =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378424" y="2984898"/>
            <a:ext cx="10304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 তিন মাস অন্তর অন্তর চক্রবৃদ্ধি হলে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(m) =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8424" y="1523641"/>
            <a:ext cx="905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 মাসে চক্রবৃদ্ধি হলে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(m) = ১২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1001" y="5438213"/>
            <a:ext cx="10140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 দিন  চক্রবৃদ্ধি হলে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(m) =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৩৬৫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8424" y="4137965"/>
            <a:ext cx="10126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 সপ্তাহে চক্রবৃদ্ধি হলে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(m) =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৫২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201002" y="618229"/>
            <a:ext cx="1014028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বছরে একাধিকবার চক্রবৃদ্ধি হলে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মান হবে-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60" y="877543"/>
            <a:ext cx="492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ভবিষ্যৎ মূল্য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980" y="1989563"/>
            <a:ext cx="4058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FV = PV (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+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 )</a:t>
            </a:r>
            <a:r>
              <a:rPr lang="en-US" sz="36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2391" y="209882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5889" y="4299844"/>
            <a:ext cx="299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3511" y="1293042"/>
            <a:ext cx="74516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এখানে,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FV = Future Value 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ভবিষ্যৎ মূল্য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   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PV = Present Value 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বর্তমান মূল্য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i    = Rate Of Interest 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সুদের 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   n   = Number of years(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সময়/বছর সংখ্যা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32978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508 0.28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508 0.28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0781 0.27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0781 0.279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0781 0.279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10427</TotalTime>
  <Words>661</Words>
  <Application>Microsoft Office PowerPoint</Application>
  <PresentationFormat>Widescreen</PresentationFormat>
  <Paragraphs>166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MD. ALAMIN</cp:lastModifiedBy>
  <cp:revision>366</cp:revision>
  <dcterms:created xsi:type="dcterms:W3CDTF">2019-07-24T17:05:12Z</dcterms:created>
  <dcterms:modified xsi:type="dcterms:W3CDTF">2026-02-01T01:54:14Z</dcterms:modified>
</cp:coreProperties>
</file>