
<file path=[Content_Types].xml><?xml version="1.0" encoding="utf-8"?>
<Types xmlns="http://schemas.openxmlformats.org/package/2006/content-types">
  <Default Extension="png" ContentType="image/png"/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9"/>
  </p:notesMasterIdLst>
  <p:sldIdLst>
    <p:sldId id="260" r:id="rId2"/>
    <p:sldId id="261" r:id="rId3"/>
    <p:sldId id="262" r:id="rId4"/>
    <p:sldId id="271" r:id="rId5"/>
    <p:sldId id="275" r:id="rId6"/>
    <p:sldId id="274" r:id="rId7"/>
    <p:sldId id="276" r:id="rId8"/>
    <p:sldId id="291" r:id="rId9"/>
    <p:sldId id="286" r:id="rId10"/>
    <p:sldId id="287" r:id="rId11"/>
    <p:sldId id="290" r:id="rId12"/>
    <p:sldId id="288" r:id="rId13"/>
    <p:sldId id="272" r:id="rId14"/>
    <p:sldId id="278" r:id="rId15"/>
    <p:sldId id="279" r:id="rId16"/>
    <p:sldId id="281" r:id="rId17"/>
    <p:sldId id="280" r:id="rId18"/>
    <p:sldId id="282" r:id="rId19"/>
    <p:sldId id="283" r:id="rId20"/>
    <p:sldId id="284" r:id="rId21"/>
    <p:sldId id="273" r:id="rId22"/>
    <p:sldId id="265" r:id="rId23"/>
    <p:sldId id="266" r:id="rId24"/>
    <p:sldId id="267" r:id="rId25"/>
    <p:sldId id="285" r:id="rId26"/>
    <p:sldId id="277" r:id="rId27"/>
    <p:sldId id="269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B4677A28-5367-4CF0-8C64-14D1A150DF17}">
          <p14:sldIdLst>
            <p14:sldId id="260"/>
            <p14:sldId id="261"/>
            <p14:sldId id="262"/>
            <p14:sldId id="271"/>
            <p14:sldId id="275"/>
            <p14:sldId id="274"/>
            <p14:sldId id="276"/>
            <p14:sldId id="291"/>
            <p14:sldId id="286"/>
            <p14:sldId id="287"/>
            <p14:sldId id="290"/>
            <p14:sldId id="288"/>
            <p14:sldId id="272"/>
            <p14:sldId id="278"/>
            <p14:sldId id="279"/>
            <p14:sldId id="281"/>
            <p14:sldId id="280"/>
            <p14:sldId id="282"/>
            <p14:sldId id="283"/>
            <p14:sldId id="284"/>
            <p14:sldId id="273"/>
          </p14:sldIdLst>
        </p14:section>
        <p14:section name="Untitled Section" id="{DBBF3AA9-243A-41AE-A78A-A8AFBD19DEFA}">
          <p14:sldIdLst>
            <p14:sldId id="265"/>
            <p14:sldId id="266"/>
            <p14:sldId id="267"/>
            <p14:sldId id="285"/>
            <p14:sldId id="277"/>
            <p14:sldId id="269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75419" autoAdjust="0"/>
  </p:normalViewPr>
  <p:slideViewPr>
    <p:cSldViewPr>
      <p:cViewPr>
        <p:scale>
          <a:sx n="75" d="100"/>
          <a:sy n="75" d="100"/>
        </p:scale>
        <p:origin x="-1236" y="1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516AE4-BEF6-437A-967C-4A2D33635C0F}" type="datetimeFigureOut">
              <a:rPr lang="en-US" smtClean="0"/>
              <a:t>5/2/2026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73828C-1179-4713-BDCF-1E836C03FC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1005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73828C-1179-4713-BDCF-1E836C03FCE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645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73828C-1179-4713-BDCF-1E836C03FCE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1205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73828C-1179-4713-BDCF-1E836C03FCE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5238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73828C-1179-4713-BDCF-1E836C03FCE4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8286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4389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071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891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98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9848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600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94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164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7695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006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016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640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ayeasin564@Gamil.com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1.jpg"/><Relationship Id="rId4" Type="http://schemas.openxmlformats.org/officeDocument/2006/relationships/image" Target="../media/image4.jp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f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13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স্বাগতম </a:t>
            </a:r>
            <a:endParaRPr lang="en-US" sz="138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381000"/>
            <a:ext cx="1371600" cy="647699"/>
          </a:xfrm>
          <a:prstGeom prst="rect">
            <a:avLst/>
          </a:prstGeom>
        </p:spPr>
      </p:pic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4287099" y="6896100"/>
            <a:ext cx="366602" cy="342900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600201"/>
            <a:ext cx="8915400" cy="571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0662814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সমাধান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n-US" dirty="0" smtClean="0">
                    <a:cs typeface="NikoshBAN" pitchFamily="2" charset="0"/>
                  </a:rPr>
                  <a:t>খ.P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  <a:cs typeface="NikoshBAN" pitchFamily="2" charset="0"/>
                      </a:rPr>
                      <m:t>=</m:t>
                    </m:r>
                    <m:r>
                      <a:rPr lang="en-US" b="0" i="1" smtClean="0">
                        <a:latin typeface="Cambria Math"/>
                        <a:cs typeface="NikoshBAN" pitchFamily="2" charset="0"/>
                      </a:rPr>
                      <m:t>2</m:t>
                    </m:r>
                    <m:r>
                      <a:rPr lang="en-US" i="1">
                        <a:latin typeface="Cambria Math"/>
                        <a:cs typeface="NikoshBAN" pitchFamily="2" charset="0"/>
                      </a:rPr>
                      <m:t>+</m:t>
                    </m:r>
                    <m:r>
                      <m:rPr>
                        <m:nor/>
                      </m:rPr>
                      <a:rPr lang="en-US" dirty="0">
                        <a:cs typeface="NikoshBAN" pitchFamily="2" charset="0"/>
                      </a:rPr>
                      <m:t> </m:t>
                    </m:r>
                    <m:rad>
                      <m:radPr>
                        <m:degHide m:val="on"/>
                        <m:ctrlPr>
                          <a:rPr lang="en-US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5</m:t>
                        </m:r>
                        <m:r>
                          <a:rPr lang="en-US" i="1">
                            <a:latin typeface="Cambria Math"/>
                            <a:cs typeface="NikoshBAN" pitchFamily="2" charset="0"/>
                          </a:rPr>
                          <m:t> </m:t>
                        </m:r>
                      </m:e>
                    </m:rad>
                  </m:oMath>
                </a14:m>
                <a:endParaRPr lang="en-US" dirty="0" smtClean="0">
                  <a:cs typeface="NikoshBAN" pitchFamily="2" charset="0"/>
                </a:endParaRPr>
              </a:p>
              <a:p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i="1" smtClean="0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  <a:cs typeface="NikoshBAN" pitchFamily="2" charset="0"/>
                              </a:rPr>
                              <m:t>𝑝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  <a:cs typeface="NikoshBAN" pitchFamily="2" charset="0"/>
                              </a:rPr>
                              <m:t> 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 smtClean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r>
                          <a:rPr lang="en-US" b="0" i="1" dirty="0" smtClean="0">
                            <a:latin typeface="Cambria Math"/>
                            <a:cs typeface="NikoshBAN" pitchFamily="2" charset="0"/>
                          </a:rPr>
                          <m:t> </m:t>
                        </m:r>
                        <m:r>
                          <a:rPr lang="en-US" b="0" i="1" dirty="0" smtClean="0">
                            <a:latin typeface="Cambria Math"/>
                            <a:cs typeface="NikoshBAN" pitchFamily="2" charset="0"/>
                          </a:rPr>
                          <m:t>2</m:t>
                        </m:r>
                        <m:r>
                          <a:rPr lang="en-US" i="1">
                            <a:latin typeface="Cambria Math"/>
                            <a:cs typeface="NikoshBAN" pitchFamily="2" charset="0"/>
                          </a:rPr>
                          <m:t>+</m:t>
                        </m:r>
                        <m:r>
                          <m:rPr>
                            <m:nor/>
                          </m:rPr>
                          <a:rPr lang="en-US" dirty="0">
                            <a:cs typeface="NikoshBAN" pitchFamily="2" charset="0"/>
                          </a:rPr>
                          <m:t> </m:t>
                        </m:r>
                        <m:rad>
                          <m:radPr>
                            <m:degHide m:val="on"/>
                            <m:ctrlPr>
                              <a:rPr lang="en-US" i="1">
                                <a:latin typeface="Cambria Math"/>
                                <a:cs typeface="NikoshBAN" pitchFamily="2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/>
                                <a:cs typeface="NikoshBAN" pitchFamily="2" charset="0"/>
                              </a:rPr>
                              <m:t>5</m:t>
                            </m:r>
                            <m:r>
                              <a:rPr lang="en-US" i="1">
                                <a:latin typeface="Cambria Math"/>
                                <a:cs typeface="NikoshBAN" pitchFamily="2" charset="0"/>
                              </a:rPr>
                              <m:t> </m:t>
                            </m:r>
                          </m:e>
                        </m:rad>
                      </m:den>
                    </m:f>
                  </m:oMath>
                </a14:m>
                <a:endParaRPr lang="en-US" dirty="0" smtClean="0">
                  <a:latin typeface="NikoshBAN" pitchFamily="2" charset="0"/>
                  <a:cs typeface="NikoshBAN" pitchFamily="2" charset="0"/>
                </a:endParaRPr>
              </a:p>
              <a:p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     =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(</m:t>
                        </m:r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2</m:t>
                        </m:r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−</m:t>
                        </m:r>
                        <m:r>
                          <m:rPr>
                            <m:nor/>
                          </m:rPr>
                          <a:rPr lang="en-US" dirty="0">
                            <a:cs typeface="NikoshBAN" pitchFamily="2" charset="0"/>
                          </a:rPr>
                          <m:t> </m:t>
                        </m:r>
                        <m:rad>
                          <m:radPr>
                            <m:degHide m:val="on"/>
                            <m:ctrlPr>
                              <a:rPr lang="en-US" i="1">
                                <a:latin typeface="Cambria Math"/>
                                <a:cs typeface="NikoshBAN" pitchFamily="2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/>
                                <a:cs typeface="NikoshBAN" pitchFamily="2" charset="0"/>
                              </a:rPr>
                              <m:t>5</m:t>
                            </m:r>
                            <m:r>
                              <a:rPr lang="en-US" i="1">
                                <a:latin typeface="Cambria Math"/>
                                <a:cs typeface="NikoshBAN" pitchFamily="2" charset="0"/>
                              </a:rPr>
                              <m:t> )</m:t>
                            </m:r>
                          </m:e>
                        </m:rad>
                      </m:num>
                      <m:den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(</m:t>
                        </m:r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2</m:t>
                        </m:r>
                        <m:r>
                          <a:rPr lang="en-US" i="1">
                            <a:latin typeface="Cambria Math"/>
                            <a:cs typeface="NikoshBAN" pitchFamily="2" charset="0"/>
                          </a:rPr>
                          <m:t>+</m:t>
                        </m:r>
                        <m:r>
                          <m:rPr>
                            <m:nor/>
                          </m:rPr>
                          <a:rPr lang="en-US" dirty="0">
                            <a:cs typeface="NikoshBAN" pitchFamily="2" charset="0"/>
                          </a:rPr>
                          <m:t> </m:t>
                        </m:r>
                        <m:rad>
                          <m:radPr>
                            <m:degHide m:val="on"/>
                            <m:ctrlPr>
                              <a:rPr lang="en-US" i="1">
                                <a:latin typeface="Cambria Math"/>
                                <a:cs typeface="NikoshBAN" pitchFamily="2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/>
                                <a:cs typeface="NikoshBAN" pitchFamily="2" charset="0"/>
                              </a:rPr>
                              <m:t>5</m:t>
                            </m:r>
                            <m:r>
                              <a:rPr lang="en-US" b="0" i="1" smtClean="0">
                                <a:latin typeface="Cambria Math"/>
                                <a:cs typeface="NikoshBAN" pitchFamily="2" charset="0"/>
                              </a:rPr>
                              <m:t> )</m:t>
                            </m:r>
                            <m:r>
                              <a:rPr lang="en-US" i="1">
                                <a:latin typeface="Cambria Math"/>
                                <a:cs typeface="NikoshBAN" pitchFamily="2" charset="0"/>
                              </a:rPr>
                              <m:t> </m:t>
                            </m:r>
                          </m:e>
                        </m:rad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(</m:t>
                        </m:r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2</m:t>
                        </m:r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−</m:t>
                        </m:r>
                        <m:r>
                          <m:rPr>
                            <m:nor/>
                          </m:rPr>
                          <a:rPr lang="en-US" dirty="0">
                            <a:cs typeface="NikoshBAN" pitchFamily="2" charset="0"/>
                          </a:rPr>
                          <m:t> </m:t>
                        </m:r>
                        <m:rad>
                          <m:radPr>
                            <m:degHide m:val="on"/>
                            <m:ctrlPr>
                              <a:rPr lang="en-US" i="1">
                                <a:latin typeface="Cambria Math"/>
                                <a:cs typeface="NikoshBAN" pitchFamily="2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/>
                                <a:cs typeface="NikoshBAN" pitchFamily="2" charset="0"/>
                              </a:rPr>
                              <m:t>5</m:t>
                            </m:r>
                            <m:r>
                              <a:rPr lang="en-US" b="0" i="1" smtClean="0">
                                <a:latin typeface="Cambria Math"/>
                                <a:cs typeface="NikoshBAN" pitchFamily="2" charset="0"/>
                              </a:rPr>
                              <m:t>)</m:t>
                            </m:r>
                            <m:r>
                              <a:rPr lang="en-US" i="1">
                                <a:latin typeface="Cambria Math"/>
                                <a:cs typeface="NikoshBAN" pitchFamily="2" charset="0"/>
                              </a:rPr>
                              <m:t> </m:t>
                            </m:r>
                          </m:e>
                        </m:rad>
                      </m:den>
                    </m:f>
                  </m:oMath>
                </a14:m>
                <a:endParaRPr lang="en-US" dirty="0" smtClean="0">
                  <a:latin typeface="NikoshBAN" pitchFamily="2" charset="0"/>
                  <a:cs typeface="NikoshBAN" pitchFamily="2" charset="0"/>
                </a:endParaRPr>
              </a:p>
              <a:p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   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2</m:t>
                        </m:r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−</m:t>
                        </m:r>
                        <m:r>
                          <m:rPr>
                            <m:nor/>
                          </m:rPr>
                          <a:rPr lang="en-US" dirty="0">
                            <a:cs typeface="NikoshBAN" pitchFamily="2" charset="0"/>
                          </a:rPr>
                          <m:t> </m:t>
                        </m:r>
                        <m:rad>
                          <m:radPr>
                            <m:degHide m:val="on"/>
                            <m:ctrlPr>
                              <a:rPr lang="en-US" i="1">
                                <a:latin typeface="Cambria Math"/>
                                <a:cs typeface="NikoshBAN" pitchFamily="2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/>
                                <a:cs typeface="NikoshBAN" pitchFamily="2" charset="0"/>
                              </a:rPr>
                              <m:t>5</m:t>
                            </m:r>
                            <m:r>
                              <a:rPr lang="en-US" i="1">
                                <a:latin typeface="Cambria Math"/>
                                <a:cs typeface="NikoshBAN" pitchFamily="2" charset="0"/>
                              </a:rPr>
                              <m:t> </m:t>
                            </m:r>
                          </m:e>
                        </m:rad>
                      </m:num>
                      <m:den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(</m:t>
                        </m:r>
                        <m:sSup>
                          <m:sSupPr>
                            <m:ctrlPr>
                              <a:rPr lang="en-US" i="1" smtClean="0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  <a:cs typeface="NikoshBAN" pitchFamily="2" charset="0"/>
                              </a:rPr>
                              <m:t>2</m:t>
                            </m:r>
                            <m:r>
                              <a:rPr lang="en-US" b="0" i="1" smtClean="0">
                                <a:latin typeface="Cambria Math"/>
                                <a:cs typeface="NikoshBAN" pitchFamily="2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i="1" smtClean="0">
                                <a:latin typeface="Cambria Math"/>
                                <a:cs typeface="NikoshBAN" pitchFamily="2" charset="0"/>
                              </a:rPr>
                              <m:t>2</m:t>
                            </m:r>
                          </m:sup>
                        </m:sSup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−(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ad>
                              <m:radPr>
                                <m:degHide m:val="on"/>
                                <m:ctrlPr>
                                  <a:rPr lang="en-US" i="1">
                                    <a:latin typeface="Cambria Math"/>
                                    <a:cs typeface="NikoshBAN" pitchFamily="2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i="1">
                                    <a:latin typeface="Cambria Math"/>
                                    <a:cs typeface="NikoshBAN" pitchFamily="2" charset="0"/>
                                  </a:rPr>
                                  <m:t>5</m:t>
                                </m:r>
                                <m:r>
                                  <a:rPr lang="en-US" i="1">
                                    <a:latin typeface="Cambria Math"/>
                                    <a:cs typeface="NikoshBAN" pitchFamily="2" charset="0"/>
                                  </a:rPr>
                                  <m:t> </m:t>
                                </m:r>
                              </m:e>
                            </m:rad>
                            <m:r>
                              <a:rPr lang="en-US" b="0" i="1" smtClean="0">
                                <a:latin typeface="Cambria Math"/>
                                <a:cs typeface="NikoshBAN" pitchFamily="2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  <a:cs typeface="NikoshBAN" pitchFamily="2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en-US" dirty="0" smtClean="0">
                  <a:latin typeface="NikoshBAN" pitchFamily="2" charset="0"/>
                  <a:cs typeface="NikoshBAN" pitchFamily="2" charset="0"/>
                </a:endParaRPr>
              </a:p>
              <a:p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 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2</m:t>
                        </m:r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−</m:t>
                        </m:r>
                        <m:r>
                          <m:rPr>
                            <m:nor/>
                          </m:rPr>
                          <a:rPr lang="en-US" dirty="0">
                            <a:cs typeface="NikoshBAN" pitchFamily="2" charset="0"/>
                          </a:rPr>
                          <m:t> </m:t>
                        </m:r>
                        <m:rad>
                          <m:radPr>
                            <m:degHide m:val="on"/>
                            <m:ctrlPr>
                              <a:rPr lang="en-US" i="1">
                                <a:latin typeface="Cambria Math"/>
                                <a:cs typeface="NikoshBAN" pitchFamily="2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/>
                                <a:cs typeface="NikoshBAN" pitchFamily="2" charset="0"/>
                              </a:rPr>
                              <m:t>5</m:t>
                            </m:r>
                            <m:r>
                              <a:rPr lang="en-US" i="1">
                                <a:latin typeface="Cambria Math"/>
                                <a:cs typeface="NikoshBAN" pitchFamily="2" charset="0"/>
                              </a:rPr>
                              <m:t> </m:t>
                            </m:r>
                          </m:e>
                        </m:rad>
                      </m:num>
                      <m:den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4</m:t>
                        </m:r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5</m:t>
                        </m:r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 </m:t>
                        </m:r>
                      </m:den>
                    </m:f>
                  </m:oMath>
                </a14:m>
                <a:endParaRPr lang="en-US" dirty="0" smtClean="0">
                  <a:latin typeface="NikoshBAN" pitchFamily="2" charset="0"/>
                  <a:cs typeface="NikoshBAN" pitchFamily="2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 t="-20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6131253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762000"/>
                <a:ext cx="8229600" cy="5364163"/>
              </a:xfrm>
            </p:spPr>
            <p:txBody>
              <a:bodyPr/>
              <a:lstStyle/>
              <a:p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i="1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/>
                                <a:cs typeface="NikoshBAN" pitchFamily="2" charset="0"/>
                              </a:rPr>
                              <m:t>𝑝</m:t>
                            </m:r>
                          </m:e>
                          <m:sup>
                            <m:r>
                              <a:rPr lang="en-US" i="1">
                                <a:latin typeface="Cambria Math"/>
                                <a:cs typeface="NikoshBAN" pitchFamily="2" charset="0"/>
                              </a:rPr>
                              <m:t> 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latin typeface="Cambria Math"/>
                            <a:cs typeface="NikoshBAN" pitchFamily="2" charset="0"/>
                          </a:rPr>
                          <m:t>−</m:t>
                        </m:r>
                        <m:r>
                          <a:rPr lang="en-US" b="0" i="1" dirty="0" smtClean="0">
                            <a:latin typeface="Cambria Math"/>
                            <a:cs typeface="NikoshBAN" pitchFamily="2" charset="0"/>
                          </a:rPr>
                          <m:t>2</m:t>
                        </m:r>
                        <m:r>
                          <a:rPr lang="en-US" b="0" i="1" dirty="0" smtClean="0">
                            <a:latin typeface="Cambria Math"/>
                            <a:cs typeface="NikoshBAN" pitchFamily="2" charset="0"/>
                          </a:rPr>
                          <m:t>+</m:t>
                        </m:r>
                        <m:rad>
                          <m:radPr>
                            <m:degHide m:val="on"/>
                            <m:ctrlPr>
                              <a:rPr lang="en-US" i="1">
                                <a:latin typeface="Cambria Math"/>
                                <a:cs typeface="Times New Roman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/>
                                <a:cs typeface="Times New Roman" pitchFamily="18" charset="0"/>
                              </a:rPr>
                              <m:t>5</m:t>
                            </m:r>
                          </m:e>
                        </m:rad>
                      </m:num>
                      <m:den>
                        <m:r>
                          <a:rPr lang="en-US" i="1" dirty="0">
                            <a:latin typeface="Cambria Math"/>
                            <a:cs typeface="NikoshBAN" pitchFamily="2" charset="0"/>
                          </a:rPr>
                          <m:t> </m:t>
                        </m:r>
                      </m:den>
                    </m:f>
                  </m:oMath>
                </a14:m>
                <a:endParaRPr lang="en-US" dirty="0" smtClean="0">
                  <a:latin typeface="NikoshBAN" pitchFamily="2" charset="0"/>
                  <a:cs typeface="NikoshBAN" pitchFamily="2" charset="0"/>
                </a:endParaRPr>
              </a:p>
              <a:p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p</a:t>
                </a:r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/>
                        <a:ea typeface="Cambria Math"/>
                        <a:cs typeface="NikoshBAN" pitchFamily="2" charset="0"/>
                      </a:rPr>
                      <m:t>+</m:t>
                    </m:r>
                    <m:f>
                      <m:fPr>
                        <m:ctrlPr>
                          <a:rPr lang="en-US" i="1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𝑝</m:t>
                        </m:r>
                      </m:den>
                    </m:f>
                  </m:oMath>
                </a14:m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=</a:t>
                </a:r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2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i="1">
                            <a:latin typeface="Cambria Math"/>
                            <a:cs typeface="NikoshBAN" pitchFamily="2" charset="0"/>
                          </a:rPr>
                          <m:t>5</m:t>
                        </m:r>
                        <m:r>
                          <a:rPr lang="en-US" i="1">
                            <a:latin typeface="Cambria Math"/>
                            <a:cs typeface="NikoshBAN" pitchFamily="2" charset="0"/>
                          </a:rPr>
                          <m:t> </m:t>
                        </m:r>
                      </m:e>
                    </m:rad>
                  </m:oMath>
                </a14:m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Ans. </a:t>
                </a:r>
                <a:r>
                  <a:rPr lang="en-US" dirty="0" smtClean="0">
                    <a:cs typeface="NikoshBAN" pitchFamily="2" charset="0"/>
                  </a:rPr>
                  <a:t> </a:t>
                </a:r>
              </a:p>
              <a:p>
                <a:endParaRPr lang="en-US" dirty="0">
                  <a:latin typeface="NikoshBAN" pitchFamily="2" charset="0"/>
                  <a:cs typeface="NikoshBAN" pitchFamily="2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762000"/>
                <a:ext cx="8229600" cy="5364163"/>
              </a:xfrm>
              <a:blipFill rotWithShape="1">
                <a:blip r:embed="rId2"/>
                <a:stretch>
                  <a:fillRect l="-16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0973069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NikoshBAN" pitchFamily="2" charset="0"/>
                <a:cs typeface="NikoshBAN" pitchFamily="2" charset="0"/>
              </a:rPr>
              <a:t>সমাধান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গ . </a:t>
                </a:r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p</a:t>
                </a:r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  <a:ea typeface="Cambria Math"/>
                        <a:cs typeface="NikoshBAN" pitchFamily="2" charset="0"/>
                      </a:rPr>
                      <m:t>+</m:t>
                    </m:r>
                    <m:f>
                      <m:fPr>
                        <m:ctrlPr>
                          <a:rPr lang="en-US" i="1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𝑝</m:t>
                        </m:r>
                      </m:den>
                    </m:f>
                  </m:oMath>
                </a14:m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=</a:t>
                </a:r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2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i="1">
                            <a:latin typeface="Cambria Math"/>
                            <a:cs typeface="NikoshBAN" pitchFamily="2" charset="0"/>
                          </a:rPr>
                          <m:t>5</m:t>
                        </m:r>
                        <m:r>
                          <a:rPr lang="en-US" i="1">
                            <a:latin typeface="Cambria Math"/>
                            <a:cs typeface="NikoshBAN" pitchFamily="2" charset="0"/>
                          </a:rPr>
                          <m:t> </m:t>
                        </m:r>
                      </m:e>
                    </m:rad>
                  </m:oMath>
                </a14:m>
                <a:endParaRPr lang="en-US" dirty="0" smtClean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/>
                            <a:cs typeface="NikoshBAN" pitchFamily="2" charset="0"/>
                          </a:rPr>
                          <m:t>𝑝</m:t>
                        </m:r>
                      </m:e>
                      <m:sup>
                        <m:r>
                          <a:rPr lang="en-US" i="1" dirty="0">
                            <a:latin typeface="Cambria Math"/>
                            <a:cs typeface="NikoshBAN" pitchFamily="2" charset="0"/>
                          </a:rPr>
                          <m:t>3</m:t>
                        </m:r>
                      </m:sup>
                    </m:sSup>
                    <m:r>
                      <a:rPr lang="en-US" b="0" i="1" dirty="0" smtClean="0">
                        <a:latin typeface="Cambria Math"/>
                        <a:cs typeface="NikoshBAN" pitchFamily="2" charset="0"/>
                      </a:rPr>
                      <m:t>+</m:t>
                    </m:r>
                  </m:oMath>
                </a14:m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i="1" dirty="0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b="0" i="1" dirty="0" smtClean="0">
                                <a:latin typeface="Cambria Math"/>
                                <a:cs typeface="NikoshBAN" pitchFamily="2" charset="0"/>
                              </a:rPr>
                              <m:t>𝑝</m:t>
                            </m:r>
                          </m:e>
                          <m:sup>
                            <m:r>
                              <a:rPr lang="en-US" i="1" dirty="0"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dirty="0" smtClean="0"/>
                  <a:t> =(</a:t>
                </a:r>
                <a:r>
                  <a:rPr lang="en-US" dirty="0" smtClean="0"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b="0" i="0" dirty="0" smtClean="0">
                            <a:latin typeface="Cambria Math"/>
                            <a:cs typeface="NikoshBAN" pitchFamily="2" charset="0"/>
                          </a:rPr>
                          <m:t>p</m:t>
                        </m:r>
                        <m:r>
                          <a:rPr lang="en-US" b="0" i="1" dirty="0" smtClean="0">
                            <a:latin typeface="Cambria Math"/>
                            <a:cs typeface="NikoshBAN" pitchFamily="2" charset="0"/>
                          </a:rPr>
                          <m:t>+</m:t>
                        </m:r>
                        <m:f>
                          <m:fPr>
                            <m:ctrlPr>
                              <a:rPr lang="en-US" i="1">
                                <a:latin typeface="Cambria Math"/>
                                <a:cs typeface="NikoshBAN" pitchFamily="2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/>
                                <a:cs typeface="NikoshBAN" pitchFamily="2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/>
                                <a:cs typeface="NikoshBAN" pitchFamily="2" charset="0"/>
                              </a:rPr>
                              <m:t>𝑝</m:t>
                            </m:r>
                          </m:den>
                        </m:f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)</m:t>
                        </m:r>
                      </m:e>
                      <m:sup>
                        <m:r>
                          <a:rPr lang="en-US" i="1" dirty="0">
                            <a:latin typeface="Cambria Math"/>
                            <a:cs typeface="NikoshBAN" pitchFamily="2" charset="0"/>
                          </a:rPr>
                          <m:t>3</m:t>
                        </m:r>
                      </m:sup>
                    </m:sSup>
                    <m:r>
                      <a:rPr lang="en-US" b="0" i="0" dirty="0" smtClean="0">
                        <a:latin typeface="Cambria Math"/>
                        <a:cs typeface="NikoshBAN" pitchFamily="2" charset="0"/>
                      </a:rPr>
                      <m:t>−</m:t>
                    </m:r>
                  </m:oMath>
                </a14:m>
                <a:r>
                  <a:rPr lang="en-US" dirty="0" smtClean="0"/>
                  <a:t>3.</a:t>
                </a:r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p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.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𝑝</m:t>
                        </m:r>
                      </m:den>
                    </m:f>
                  </m:oMath>
                </a14:m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. </a:t>
                </a:r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(p+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𝑝</m:t>
                        </m:r>
                      </m:den>
                    </m:f>
                  </m:oMath>
                </a14:m>
                <a:r>
                  <a:rPr lang="en-US" dirty="0" smtClean="0"/>
                  <a:t>)</a:t>
                </a:r>
              </a:p>
              <a:p>
                <a:r>
                  <a:rPr lang="en-US" dirty="0"/>
                  <a:t> </a:t>
                </a:r>
                <a:r>
                  <a:rPr lang="en-US" dirty="0" smtClean="0"/>
                  <a:t>   = 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 smtClean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/>
                            <a:cs typeface="NikoshBAN" pitchFamily="2" charset="0"/>
                          </a:rPr>
                          <m:t>2</m:t>
                        </m:r>
                        <m:rad>
                          <m:radPr>
                            <m:degHide m:val="on"/>
                            <m:ctrlPr>
                              <a:rPr lang="en-US" i="1">
                                <a:latin typeface="Cambria Math"/>
                                <a:cs typeface="NikoshBAN" pitchFamily="2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i="1">
                                <a:latin typeface="Cambria Math"/>
                                <a:cs typeface="NikoshBAN" pitchFamily="2" charset="0"/>
                              </a:rPr>
                              <m:t>5</m:t>
                            </m:r>
                            <m:r>
                              <a:rPr lang="en-US" i="1">
                                <a:latin typeface="Cambria Math"/>
                                <a:cs typeface="NikoshBAN" pitchFamily="2" charset="0"/>
                              </a:rPr>
                              <m:t> </m:t>
                            </m:r>
                          </m:e>
                        </m:rad>
                        <m:r>
                          <a:rPr lang="en-US" b="0" i="1" dirty="0" smtClean="0">
                            <a:latin typeface="Cambria Math"/>
                            <a:cs typeface="NikoshBAN" pitchFamily="2" charset="0"/>
                          </a:rPr>
                          <m:t>)</m:t>
                        </m:r>
                      </m:e>
                      <m:sup>
                        <m:r>
                          <a:rPr lang="en-US" i="1" dirty="0">
                            <a:latin typeface="Cambria Math"/>
                            <a:cs typeface="NikoshBAN" pitchFamily="2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dirty="0" smtClean="0"/>
                  <a:t> -</a:t>
                </a:r>
                <a:r>
                  <a:rPr lang="en-US" dirty="0"/>
                  <a:t> 3.</a:t>
                </a:r>
                <a:r>
                  <a:rPr lang="en-US" dirty="0">
                    <a:cs typeface="NikoshBAN" pitchFamily="2" charset="0"/>
                  </a:rPr>
                  <a:t> </a:t>
                </a:r>
                <a:r>
                  <a:rPr lang="en-US" dirty="0" smtClean="0">
                    <a:cs typeface="NikoshBAN" pitchFamily="2" charset="0"/>
                  </a:rPr>
                  <a:t>2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i="1">
                            <a:latin typeface="Cambria Math"/>
                            <a:cs typeface="NikoshBAN" pitchFamily="2" charset="0"/>
                          </a:rPr>
                          <m:t>5</m:t>
                        </m:r>
                        <m:r>
                          <a:rPr lang="en-US" i="1">
                            <a:latin typeface="Cambria Math"/>
                            <a:cs typeface="NikoshBAN" pitchFamily="2" charset="0"/>
                          </a:rPr>
                          <m:t> </m:t>
                        </m:r>
                      </m:e>
                    </m:rad>
                  </m:oMath>
                </a14:m>
                <a:endParaRPr lang="en-US" dirty="0" smtClean="0">
                  <a:latin typeface="NikoshBAN" pitchFamily="2" charset="0"/>
                  <a:cs typeface="NikoshBAN" pitchFamily="2" charset="0"/>
                </a:endParaRPr>
              </a:p>
              <a:p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  </a:t>
                </a:r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=</a:t>
                </a:r>
                <a:r>
                  <a:rPr lang="en-US" dirty="0" smtClean="0">
                    <a:cs typeface="NikoshBAN" pitchFamily="2" charset="0"/>
                  </a:rPr>
                  <a:t> 40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i="1">
                            <a:latin typeface="Cambria Math"/>
                            <a:cs typeface="NikoshBAN" pitchFamily="2" charset="0"/>
                          </a:rPr>
                          <m:t>5</m:t>
                        </m:r>
                        <m:r>
                          <a:rPr lang="en-US" i="1">
                            <a:latin typeface="Cambria Math"/>
                            <a:cs typeface="NikoshBAN" pitchFamily="2" charset="0"/>
                          </a:rPr>
                          <m:t> </m:t>
                        </m:r>
                      </m:e>
                    </m:rad>
                  </m:oMath>
                </a14:m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- </a:t>
                </a:r>
                <a:r>
                  <a:rPr lang="en-US" dirty="0"/>
                  <a:t>6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i="1">
                            <a:latin typeface="Cambria Math"/>
                            <a:cs typeface="NikoshBAN" pitchFamily="2" charset="0"/>
                          </a:rPr>
                          <m:t>5</m:t>
                        </m:r>
                        <m:r>
                          <a:rPr lang="en-US" i="1">
                            <a:latin typeface="Cambria Math"/>
                            <a:cs typeface="NikoshBAN" pitchFamily="2" charset="0"/>
                          </a:rPr>
                          <m:t> </m:t>
                        </m:r>
                      </m:e>
                    </m:rad>
                  </m:oMath>
                </a14:m>
                <a:endParaRPr lang="en-US" dirty="0" smtClean="0"/>
              </a:p>
              <a:p>
                <a:r>
                  <a:rPr lang="en-US" dirty="0" smtClean="0"/>
                  <a:t>   =</a:t>
                </a:r>
                <a:r>
                  <a:rPr lang="en-US" dirty="0"/>
                  <a:t> 3</a:t>
                </a:r>
                <a:r>
                  <a:rPr lang="en-US" dirty="0" smtClean="0"/>
                  <a:t>4 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i="1">
                            <a:latin typeface="Cambria Math"/>
                            <a:cs typeface="NikoshBAN" pitchFamily="2" charset="0"/>
                          </a:rPr>
                          <m:t>5</m:t>
                        </m:r>
                        <m:r>
                          <a:rPr lang="en-US" i="1">
                            <a:latin typeface="Cambria Math"/>
                            <a:cs typeface="NikoshBAN" pitchFamily="2" charset="0"/>
                          </a:rPr>
                          <m:t> </m:t>
                        </m:r>
                      </m:e>
                    </m:rad>
                  </m:oMath>
                </a14:m>
                <a:r>
                  <a:rPr lang="en-US" dirty="0" smtClean="0"/>
                  <a:t> Ans . </a:t>
                </a:r>
              </a:p>
              <a:p>
                <a:r>
                  <a:rPr lang="en-US" dirty="0"/>
                  <a:t> </a:t>
                </a:r>
                <a:r>
                  <a:rPr lang="en-US" dirty="0" smtClean="0"/>
                  <a:t>                 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0419688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নিম্ন লিখিত মান নির্ণয় কর: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752600"/>
            <a:ext cx="8229600" cy="4876800"/>
          </a:xfrm>
        </p:spPr>
      </p:pic>
    </p:spTree>
    <p:extLst>
      <p:ext uri="{BB962C8B-B14F-4D97-AF65-F5344CB8AC3E}">
        <p14:creationId xmlns:p14="http://schemas.microsoft.com/office/powerpoint/2010/main" val="320691429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সমাধান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ক. X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−</m:t>
                    </m:r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b="0" i="0" dirty="0" smtClean="0">
                        <a:latin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i="1" dirty="0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b="0" i="1" dirty="0" smtClean="0">
                            <a:latin typeface="Cambria Math"/>
                          </a:rPr>
                          <m:t> </m:t>
                        </m:r>
                        <m:r>
                          <a:rPr lang="en-US" b="0" i="1" dirty="0" smtClean="0">
                            <a:latin typeface="Cambria Math"/>
                          </a:rPr>
                          <m:t>3</m:t>
                        </m:r>
                      </m:e>
                    </m:rad>
                  </m:oMath>
                </a14:m>
                <a:endParaRPr lang="en-US" dirty="0" smtClean="0"/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b="0" i="1" smtClean="0">
                            <a:latin typeface="Cambria Math"/>
                          </a:rPr>
                          <m:t>−</m:t>
                        </m:r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dirty="0">
                        <a:latin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i="1" dirty="0">
                            <a:latin typeface="Cambria Math"/>
                          </a:rPr>
                        </m:ctrlPr>
                      </m:radPr>
                      <m:deg/>
                      <m:e>
                        <m:eqArr>
                          <m:eqArrPr>
                            <m:ctrlPr>
                              <a:rPr lang="en-US" i="1" dirty="0">
                                <a:latin typeface="Cambria Math"/>
                              </a:rPr>
                            </m:ctrlPr>
                          </m:eqArrPr>
                          <m:e>
                            <m:r>
                              <a:rPr lang="en-US" i="1" dirty="0">
                                <a:latin typeface="Cambria Math"/>
                              </a:rPr>
                              <m:t> </m:t>
                            </m:r>
                          </m:e>
                          <m:e>
                            <m:r>
                              <a:rPr lang="en-US" b="0" i="1" dirty="0" smtClean="0">
                                <a:latin typeface="Cambria Math"/>
                              </a:rPr>
                              <m:t>3</m:t>
                            </m:r>
                          </m:e>
                        </m:eqArr>
                      </m:e>
                    </m:rad>
                  </m:oMath>
                </a14:m>
                <a:endParaRPr lang="en-US" dirty="0" smtClean="0"/>
              </a:p>
              <a:p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 dirty="0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i="1" dirty="0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b="0" i="1" dirty="0" smtClean="0">
                        <a:latin typeface="Cambria Math"/>
                      </a:rPr>
                      <m:t>−</m:t>
                    </m:r>
                    <m:r>
                      <a:rPr lang="en-US" b="0" i="1" dirty="0" smtClean="0">
                        <a:latin typeface="Cambria Math"/>
                      </a:rPr>
                      <m:t>1</m:t>
                    </m:r>
                    <m:r>
                      <a:rPr lang="en-US" b="0" i="1" dirty="0" smtClean="0">
                        <a:latin typeface="Cambria Math"/>
                      </a:rPr>
                      <m:t>=</m:t>
                    </m:r>
                    <m:r>
                      <a:rPr lang="en-US" b="0" i="1" dirty="0" smtClean="0">
                        <a:latin typeface="Cambria Math"/>
                      </a:rPr>
                      <m:t>𝑥</m:t>
                    </m:r>
                    <m:rad>
                      <m:radPr>
                        <m:degHide m:val="on"/>
                        <m:ctrlPr>
                          <a:rPr lang="en-US" b="0" i="1" dirty="0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b="0" i="1" dirty="0" smtClean="0">
                            <a:latin typeface="Cambria Math"/>
                          </a:rPr>
                          <m:t>3</m:t>
                        </m:r>
                      </m:e>
                    </m:rad>
                  </m:oMath>
                </a14:m>
                <a:endParaRPr lang="en-US" dirty="0" smtClean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 dirty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i="1" dirty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i="1" dirty="0" smtClean="0">
                        <a:latin typeface="Cambria Math"/>
                        <a:ea typeface="Cambria Math"/>
                      </a:rPr>
                      <m:t>−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 dirty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i="1" dirty="0">
                            <a:latin typeface="Cambria Math"/>
                          </a:rPr>
                          <m:t>3</m:t>
                        </m:r>
                      </m:e>
                    </m:rad>
                  </m:oMath>
                </a14:m>
                <a:r>
                  <a:rPr lang="en-US" dirty="0" smtClean="0"/>
                  <a:t> x =1 [ proved]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9835958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সমাধান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খ. </a:t>
                </a:r>
                <a:r>
                  <a:rPr lang="en-US" dirty="0"/>
                  <a:t>X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  <a:ea typeface="Cambria Math"/>
                      </a:rPr>
                      <m:t>−</m:t>
                    </m:r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dirty="0">
                        <a:latin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i="1" dirty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i="1" dirty="0">
                            <a:latin typeface="Cambria Math"/>
                          </a:rPr>
                          <m:t> </m:t>
                        </m:r>
                        <m:r>
                          <a:rPr lang="en-US" i="1" dirty="0">
                            <a:latin typeface="Cambria Math"/>
                          </a:rPr>
                          <m:t>3</m:t>
                        </m:r>
                      </m:e>
                    </m:rad>
                  </m:oMath>
                </a14:m>
                <a:endParaRPr lang="en-US" dirty="0" smtClean="0"/>
              </a:p>
              <a:p>
                <a:r>
                  <a:rPr lang="en-US" dirty="0"/>
                  <a:t> </a:t>
                </a:r>
                <a:r>
                  <a:rPr lang="en-US" dirty="0" smtClean="0"/>
                  <a:t>  (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 smtClean="0">
                            <a:latin typeface="Cambria Math"/>
                          </a:rPr>
                          <m:t>𝑥</m:t>
                        </m:r>
                        <m:r>
                          <a:rPr lang="en-US" b="0" i="1" smtClean="0"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/>
                              </a:rPr>
                              <m:t>𝑥</m:t>
                            </m:r>
                          </m:den>
                        </m:f>
                        <m:r>
                          <a:rPr lang="en-US" b="0" i="1" smtClean="0">
                            <a:latin typeface="Cambria Math"/>
                          </a:rPr>
                          <m:t> )</m:t>
                        </m:r>
                      </m:e>
                      <m:sup>
                        <m:r>
                          <a:rPr lang="en-US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 smtClean="0"/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/>
                          </a:rPr>
                          <m:t>(</m:t>
                        </m:r>
                        <m:r>
                          <a:rPr lang="en-US" i="1" dirty="0" smtClean="0">
                            <a:latin typeface="Cambria Math"/>
                          </a:rPr>
                          <m:t>𝑥</m:t>
                        </m:r>
                        <m:r>
                          <a:rPr lang="en-US" b="0" i="1" dirty="0" smtClean="0"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en-US" b="0" i="1" dirty="0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0" i="1" dirty="0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b="0" i="1" dirty="0" smtClean="0">
                                <a:latin typeface="Cambria Math"/>
                              </a:rPr>
                              <m:t>𝑥</m:t>
                            </m:r>
                          </m:den>
                        </m:f>
                        <m:r>
                          <a:rPr lang="en-US" b="0" i="1" dirty="0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i="1" dirty="0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 smtClean="0"/>
                  <a:t>+4.x.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dirty="0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b="0" i="1" dirty="0" smtClean="0">
                            <a:latin typeface="Cambria Math"/>
                          </a:rPr>
                          <m:t>𝑥</m:t>
                        </m:r>
                      </m:den>
                    </m:f>
                  </m:oMath>
                </a14:m>
                <a:endParaRPr lang="en-US" dirty="0" smtClean="0"/>
              </a:p>
              <a:p>
                <a:r>
                  <a:rPr lang="en-US" dirty="0"/>
                  <a:t> </a:t>
                </a:r>
                <a:r>
                  <a:rPr lang="en-US" dirty="0" smtClean="0"/>
                  <a:t>                    =(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ad>
                          <m:radPr>
                            <m:degHide m:val="on"/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3</m:t>
                            </m:r>
                          </m:e>
                        </m:rad>
                        <m:r>
                          <a:rPr lang="en-US" b="0" i="1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 smtClean="0"/>
                  <a:t>+4</a:t>
                </a:r>
              </a:p>
              <a:p>
                <a:r>
                  <a:rPr lang="en-US" dirty="0"/>
                  <a:t> </a:t>
                </a:r>
                <a:r>
                  <a:rPr lang="en-US" dirty="0" smtClean="0"/>
                  <a:t>                    = 3+4</a:t>
                </a:r>
              </a:p>
              <a:p>
                <a:r>
                  <a:rPr lang="en-US" dirty="0"/>
                  <a:t> </a:t>
                </a:r>
                <a:r>
                  <a:rPr lang="en-US" dirty="0" smtClean="0"/>
                  <a:t>                     =7</a:t>
                </a:r>
              </a:p>
              <a:p>
                <a:r>
                  <a:rPr lang="en-US" dirty="0" smtClean="0"/>
                  <a:t>X 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US" dirty="0" smtClean="0"/>
                  <a:t> = </a:t>
                </a:r>
                <a14:m>
                  <m:oMath xmlns:m="http://schemas.openxmlformats.org/officeDocument/2006/math">
                    <m:r>
                      <a:rPr lang="en-US" dirty="0">
                        <a:latin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i="1" dirty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i="1" dirty="0">
                            <a:latin typeface="Cambria Math"/>
                          </a:rPr>
                          <m:t> </m:t>
                        </m:r>
                        <m:r>
                          <a:rPr lang="en-US" b="0" i="1" dirty="0" smtClean="0">
                            <a:latin typeface="Cambria Math"/>
                          </a:rPr>
                          <m:t>7</m:t>
                        </m:r>
                      </m:e>
                    </m:rad>
                  </m:oMath>
                </a14:m>
                <a:r>
                  <a:rPr lang="en-US" dirty="0" smtClean="0"/>
                  <a:t>    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7512080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সমাধান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L,H.S =23.(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dirty="0" smtClean="0"/>
                  <a:t> )</a:t>
                </a:r>
              </a:p>
              <a:p>
                <a:r>
                  <a:rPr lang="en-US" dirty="0"/>
                  <a:t> </a:t>
                </a:r>
                <a:r>
                  <a:rPr lang="en-US" dirty="0" smtClean="0"/>
                  <a:t>      =  23{(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𝑥</m:t>
                        </m:r>
                        <m:r>
                          <a:rPr lang="en-US" b="0" i="1" smtClean="0"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/>
                              </a:rPr>
                              <m:t>𝑥</m:t>
                            </m:r>
                          </m:den>
                        </m:f>
                        <m:r>
                          <a:rPr lang="en-US" b="0" i="1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i="1" smtClean="0">
                        <a:latin typeface="Cambria Math"/>
                        <a:ea typeface="Cambria Math"/>
                      </a:rPr>
                      <m:t>−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2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.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.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US" dirty="0" smtClean="0"/>
                  <a:t>}</a:t>
                </a:r>
              </a:p>
              <a:p>
                <a:r>
                  <a:rPr lang="en-US" dirty="0"/>
                  <a:t> </a:t>
                </a:r>
                <a:r>
                  <a:rPr lang="en-US" dirty="0" smtClean="0"/>
                  <a:t>       =23.{(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ad>
                          <m:radPr>
                            <m:degHide m:val="on"/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7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)</m:t>
                            </m:r>
                          </m:e>
                        </m:rad>
                      </m:e>
                      <m:sup>
                        <m:r>
                          <a:rPr lang="en-US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i="1" smtClean="0">
                        <a:latin typeface="Cambria Math"/>
                        <a:ea typeface="Cambria Math"/>
                      </a:rPr>
                      <m:t>−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2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}</m:t>
                    </m:r>
                  </m:oMath>
                </a14:m>
                <a:endParaRPr lang="en-US" dirty="0" smtClean="0"/>
              </a:p>
              <a:p>
                <a:r>
                  <a:rPr lang="en-US" dirty="0"/>
                  <a:t> </a:t>
                </a:r>
                <a:r>
                  <a:rPr lang="en-US" dirty="0" smtClean="0"/>
                  <a:t>        =23.(7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−</m:t>
                    </m:r>
                  </m:oMath>
                </a14:m>
                <a:r>
                  <a:rPr lang="en-US" dirty="0" smtClean="0"/>
                  <a:t>2)</a:t>
                </a:r>
              </a:p>
              <a:p>
                <a:r>
                  <a:rPr lang="en-US" dirty="0"/>
                  <a:t> </a:t>
                </a:r>
                <a:r>
                  <a:rPr lang="en-US" dirty="0" smtClean="0"/>
                  <a:t>         = 23.5   </a:t>
                </a:r>
              </a:p>
              <a:p>
                <a:r>
                  <a:rPr lang="en-US" smtClean="0"/>
                  <a:t>          =</a:t>
                </a:r>
                <a:r>
                  <a:rPr lang="en-US" dirty="0" smtClean="0"/>
                  <a:t>115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0419501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সমাধান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 R .H.s  X+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den>
                    </m:f>
                    <m:r>
                      <a:rPr lang="en-US" b="0" i="0" smtClean="0">
                        <a:latin typeface="Cambria Math"/>
                      </a:rPr>
                      <m:t>=</m:t>
                    </m:r>
                  </m:oMath>
                </a14:m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 dirty="0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b="0" i="1" dirty="0" smtClean="0">
                            <a:latin typeface="Cambria Math"/>
                          </a:rPr>
                          <m:t>7</m:t>
                        </m:r>
                      </m:e>
                    </m:rad>
                  </m:oMath>
                </a14:m>
                <a:endParaRPr lang="en-US" dirty="0" smtClean="0"/>
              </a:p>
              <a:p>
                <a:r>
                  <a:rPr lang="en-US" dirty="0"/>
                  <a:t>R .H.s </a:t>
                </a:r>
                <a:r>
                  <a:rPr lang="en-US" dirty="0" smtClean="0"/>
                  <a:t> =5.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(</m:t>
                        </m:r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4</m:t>
                        </m:r>
                      </m:sup>
                    </m:sSup>
                  </m:oMath>
                </a14:m>
                <a:r>
                  <a:rPr lang="en-US" dirty="0" smtClean="0"/>
                  <a:t>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dirty="0" smtClean="0">
                            <a:latin typeface="Cambria Math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i="1" dirty="0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 dirty="0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dirty="0" smtClean="0">
                                <a:latin typeface="Cambria Math"/>
                              </a:rPr>
                              <m:t>4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dirty="0" smtClean="0"/>
                  <a:t>)</a:t>
                </a:r>
              </a:p>
              <a:p>
                <a:r>
                  <a:rPr lang="en-US" dirty="0" smtClean="0"/>
                  <a:t> 5.{ 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sSup>
                          <m:sSupPr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b="0" i="1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(</m:t>
                        </m:r>
                        <m:sSup>
                          <m:sSupPr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sSupPr>
                          <m:e>
                            <m:sSup>
                              <m:sSupPr>
                                <m:ctrlPr>
                                  <a:rPr lang="en-US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i="1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b="0" i="1" smtClean="0">
                                <a:latin typeface="Cambria Math"/>
                              </a:rPr>
                              <m:t>)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dirty="0" smtClean="0"/>
                  <a:t> }= 5{(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 smtClean="0">
                            <a:latin typeface="Cambria Math"/>
                          </a:rPr>
                        </m:ctrlPr>
                      </m:sSupPr>
                      <m:e>
                        <m:sSup>
                          <m:sSupPr>
                            <m:ctrlPr>
                              <a:rPr lang="en-US" i="1" dirty="0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 dirty="0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i="1" dirty="0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b="0" i="1" dirty="0" smtClean="0"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en-US" b="0" i="1" dirty="0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0" i="1" dirty="0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n-US" b="0" i="1" dirty="0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b="0" i="1" dirty="0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b="0" i="1" dirty="0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  <m:r>
                          <a:rPr lang="en-US" b="0" i="1" dirty="0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b="0" i="1" dirty="0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i="1" dirty="0" smtClean="0">
                        <a:latin typeface="Cambria Math"/>
                        <a:ea typeface="Cambria Math"/>
                      </a:rPr>
                      <m:t>−</m:t>
                    </m:r>
                    <m:r>
                      <a:rPr lang="en-US" b="0" i="1" dirty="0" smtClean="0">
                        <a:latin typeface="Cambria Math"/>
                        <a:ea typeface="Cambria Math"/>
                      </a:rPr>
                      <m:t>2</m:t>
                    </m:r>
                    <m:r>
                      <a:rPr lang="en-US" b="0" i="1" dirty="0" smtClean="0">
                        <a:latin typeface="Cambria Math"/>
                        <a:ea typeface="Cambria Math"/>
                      </a:rPr>
                      <m:t>.</m:t>
                    </m:r>
                    <m:sSup>
                      <m:sSupPr>
                        <m:ctrlPr>
                          <a:rPr lang="en-US" b="0" i="1" dirty="0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/>
                            <a:ea typeface="Cambria Math"/>
                          </a:rPr>
                          <m:t>𝑥</m:t>
                        </m:r>
                      </m:e>
                      <m:sup>
                        <m:r>
                          <a:rPr lang="en-US" b="0" i="1" dirty="0" smtClean="0"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  <m:r>
                      <a:rPr lang="en-US" b="0" i="1" dirty="0" smtClean="0">
                        <a:latin typeface="Cambria Math"/>
                        <a:ea typeface="Cambria Math"/>
                      </a:rPr>
                      <m:t>.</m:t>
                    </m:r>
                    <m:f>
                      <m:fPr>
                        <m:ctrlPr>
                          <a:rPr lang="en-US" b="0" i="1" dirty="0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b="0" i="1" dirty="0" smtClean="0">
                            <a:latin typeface="Cambria Math"/>
                            <a:ea typeface="Cambria Math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b="0" i="1" dirty="0" smtClean="0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n-US" b="0" i="1" dirty="0" smtClean="0">
                                <a:latin typeface="Cambria Math"/>
                                <a:ea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dirty="0" smtClean="0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dirty="0" smtClean="0"/>
                  <a:t>}</a:t>
                </a:r>
              </a:p>
              <a:p>
                <a:r>
                  <a:rPr lang="en-US" dirty="0"/>
                  <a:t> </a:t>
                </a:r>
                <a:r>
                  <a:rPr lang="en-US" dirty="0" smtClean="0"/>
                  <a:t> = 5.[{(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  <m:r>
                          <a:rPr lang="en-US" b="0" i="1" smtClean="0"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/>
                              </a:rPr>
                              <m:t>𝑥</m:t>
                            </m:r>
                          </m:den>
                        </m:f>
                        <m:r>
                          <a:rPr lang="en-US" b="0" i="1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b="0" i="0" smtClean="0">
                        <a:latin typeface="Cambria Math"/>
                      </a:rPr>
                      <m:t>−</m:t>
                    </m:r>
                    <m:sSup>
                      <m:sSupPr>
                        <m:ctrlPr>
                          <a:rPr lang="en-US" i="1" dirty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/>
                          </a:rPr>
                          <m:t>2</m:t>
                        </m:r>
                        <m:r>
                          <a:rPr lang="en-US" b="0" i="1" dirty="0" smtClean="0">
                            <a:latin typeface="Cambria Math"/>
                          </a:rPr>
                          <m:t>.</m:t>
                        </m:r>
                        <m:r>
                          <a:rPr lang="en-US" b="0" i="1" dirty="0" smtClean="0">
                            <a:latin typeface="Cambria Math"/>
                          </a:rPr>
                          <m:t>𝑥</m:t>
                        </m:r>
                        <m:r>
                          <a:rPr lang="en-US" b="0" i="1" dirty="0" smtClean="0">
                            <a:latin typeface="Cambria Math"/>
                          </a:rPr>
                          <m:t>.</m:t>
                        </m:r>
                        <m:f>
                          <m:fPr>
                            <m:ctrlPr>
                              <a:rPr lang="en-US" b="0" i="1" dirty="0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0" i="1" dirty="0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b="0" i="1" dirty="0" smtClean="0">
                                <a:latin typeface="Cambria Math"/>
                              </a:rPr>
                              <m:t>𝑥</m:t>
                            </m:r>
                          </m:den>
                        </m:f>
                        <m:r>
                          <a:rPr lang="en-US" b="0" i="1" dirty="0" smtClean="0">
                            <a:latin typeface="Cambria Math"/>
                          </a:rPr>
                          <m:t>}</m:t>
                        </m:r>
                      </m:e>
                      <m:sup>
                        <m:r>
                          <a:rPr lang="en-US" i="1" dirty="0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i="1" dirty="0" smtClean="0">
                        <a:latin typeface="Cambria Math"/>
                        <a:ea typeface="Cambria Math"/>
                      </a:rPr>
                      <m:t>−</m:t>
                    </m:r>
                  </m:oMath>
                </a14:m>
                <a:r>
                  <a:rPr lang="en-US" dirty="0" smtClean="0"/>
                  <a:t>2]</a:t>
                </a:r>
              </a:p>
              <a:p>
                <a:r>
                  <a:rPr lang="en-US" dirty="0" smtClean="0"/>
                  <a:t>= 5[{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ad>
                          <m:radPr>
                            <m:degHide m:val="on"/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7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}</m:t>
                            </m:r>
                          </m:e>
                        </m:rad>
                      </m:e>
                      <m:sup>
                        <m:r>
                          <a:rPr lang="en-US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i="1" smtClean="0">
                        <a:latin typeface="Cambria Math"/>
                        <a:ea typeface="Cambria Math"/>
                      </a:rPr>
                      <m:t>−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2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.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}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/>
                        <a:ea typeface="Cambria Math"/>
                      </a:rPr>
                      <m:t>−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2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]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1697812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সমাধান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= 5[{7-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  <m:r>
                          <a:rPr lang="en-US" b="0" i="1" smtClean="0">
                            <a:latin typeface="Cambria Math"/>
                          </a:rPr>
                          <m:t>}</m:t>
                        </m:r>
                      </m:e>
                      <m:sup>
                        <m:r>
                          <a:rPr lang="en-US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 smtClean="0"/>
                  <a:t>}-2]</a:t>
                </a:r>
              </a:p>
              <a:p>
                <a:r>
                  <a:rPr lang="en-US" dirty="0"/>
                  <a:t> </a:t>
                </a:r>
                <a:r>
                  <a:rPr lang="en-US" dirty="0" smtClean="0"/>
                  <a:t>=5[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5</m:t>
                        </m:r>
                        <m:r>
                          <a:rPr lang="en-US" b="0" i="1" smtClean="0">
                            <a:latin typeface="Cambria Math"/>
                          </a:rPr>
                          <m:t>]</m:t>
                        </m:r>
                      </m:e>
                      <m:sup>
                        <m:r>
                          <a:rPr lang="en-US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 smtClean="0"/>
                  <a:t>-2]</a:t>
                </a:r>
              </a:p>
              <a:p>
                <a:r>
                  <a:rPr lang="en-US" dirty="0"/>
                  <a:t> </a:t>
                </a:r>
                <a:r>
                  <a:rPr lang="en-US" dirty="0" smtClean="0"/>
                  <a:t> =5.[25-2]</a:t>
                </a:r>
              </a:p>
              <a:p>
                <a:r>
                  <a:rPr lang="en-US" dirty="0"/>
                  <a:t> </a:t>
                </a:r>
                <a:r>
                  <a:rPr lang="en-US" dirty="0" smtClean="0"/>
                  <a:t> =5.23</a:t>
                </a:r>
              </a:p>
              <a:p>
                <a:r>
                  <a:rPr lang="en-US" dirty="0"/>
                  <a:t> </a:t>
                </a:r>
                <a:r>
                  <a:rPr lang="en-US" dirty="0" smtClean="0"/>
                  <a:t>=115 </a:t>
                </a:r>
              </a:p>
              <a:p>
                <a:r>
                  <a:rPr lang="en-US" dirty="0"/>
                  <a:t>L</a:t>
                </a:r>
                <a:r>
                  <a:rPr lang="en-US" dirty="0" smtClean="0"/>
                  <a:t>.H.S = R.H.s [proved]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 t="-16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2212430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সমাধান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066800"/>
                <a:ext cx="8229600" cy="5059363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en-US" dirty="0" smtClean="0"/>
                  <a:t>সমাধান</a:t>
                </a:r>
                <a:r>
                  <a:rPr lang="en-US" dirty="0"/>
                  <a:t> X+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den>
                    </m:f>
                    <m:r>
                      <a:rPr lang="en-US">
                        <a:latin typeface="Cambria Math"/>
                      </a:rPr>
                      <m:t>=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 dirty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b="0" i="1" dirty="0" smtClean="0">
                            <a:latin typeface="Cambria Math"/>
                          </a:rPr>
                          <m:t>7</m:t>
                        </m:r>
                      </m:e>
                    </m:rad>
                  </m:oMath>
                </a14:m>
                <a:endParaRPr lang="en-US" dirty="0" smtClean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(</m:t>
                        </m:r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6</m:t>
                        </m:r>
                      </m:sup>
                    </m:sSup>
                  </m:oMath>
                </a14:m>
                <a:r>
                  <a:rPr lang="en-US" dirty="0"/>
                  <a:t>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dirty="0" smtClean="0">
                            <a:latin typeface="Cambria Math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i="1" dirty="0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 dirty="0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dirty="0" smtClean="0">
                                <a:latin typeface="Cambria Math"/>
                              </a:rPr>
                              <m:t>6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dirty="0"/>
                  <a:t>)</a:t>
                </a:r>
                <a:r>
                  <a:rPr lang="en-US" dirty="0" smtClean="0"/>
                  <a:t> 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 smtClean="0">
                            <a:latin typeface="Cambria Math"/>
                          </a:rPr>
                        </m:ctrlPr>
                      </m:sSupPr>
                      <m:e>
                        <m:sSup>
                          <m:sSupPr>
                            <m:ctrlPr>
                              <a:rPr lang="en-US" i="1" dirty="0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0" i="1" dirty="0" smtClean="0">
                                <a:latin typeface="Cambria Math"/>
                              </a:rPr>
                              <m:t>(</m:t>
                            </m:r>
                            <m:r>
                              <a:rPr lang="en-US" b="0" i="1" dirty="0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dirty="0" smtClean="0">
                                <a:latin typeface="Cambria Math"/>
                              </a:rPr>
                              <m:t>3</m:t>
                            </m:r>
                            <m:r>
                              <a:rPr lang="en-US" b="0" i="1" dirty="0" smtClean="0">
                                <a:latin typeface="Cambria Math"/>
                              </a:rPr>
                              <m:t>)</m:t>
                            </m:r>
                          </m:sup>
                        </m:sSup>
                      </m:e>
                      <m:sup>
                        <m:r>
                          <a:rPr lang="en-US" i="1" dirty="0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b="0" i="1" dirty="0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US" b="0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dirty="0" smtClean="0">
                            <a:latin typeface="Cambria Math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b="0" i="1" dirty="0" smtClean="0">
                                <a:latin typeface="Cambria Math"/>
                              </a:rPr>
                            </m:ctrlPr>
                          </m:sSupPr>
                          <m:e>
                            <m:sSup>
                              <m:sSupPr>
                                <m:ctrlPr>
                                  <a:rPr lang="en-US" b="0" i="1" dirty="0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b="0" i="1" dirty="0" smtClean="0">
                                    <a:latin typeface="Cambria Math"/>
                                  </a:rPr>
                                  <m:t>(</m:t>
                                </m:r>
                                <m:r>
                                  <a:rPr lang="en-US" b="0" i="1" dirty="0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b="0" i="1" dirty="0" smtClean="0">
                                    <a:latin typeface="Cambria Math"/>
                                  </a:rPr>
                                  <m:t>3</m:t>
                                </m:r>
                                <m:r>
                                  <a:rPr lang="en-US" b="0" i="1" dirty="0" smtClean="0">
                                    <a:latin typeface="Cambria Math"/>
                                  </a:rPr>
                                  <m:t>)</m:t>
                                </m:r>
                              </m:sup>
                            </m:sSup>
                          </m:e>
                          <m:sup>
                            <m:r>
                              <a:rPr lang="en-US" b="0" i="1" dirty="0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en-US" dirty="0" smtClean="0"/>
              </a:p>
              <a:p>
                <a:r>
                  <a:rPr lang="en-US" dirty="0"/>
                  <a:t> </a:t>
                </a:r>
                <a:r>
                  <a:rPr lang="en-US" dirty="0" smtClean="0"/>
                  <a:t>  =(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sSup>
                          <m:sSupPr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</a:rPr>
                              <m:t>3</m:t>
                            </m:r>
                          </m:sup>
                        </m:sSup>
                        <m:r>
                          <a:rPr lang="en-US" b="0" i="1" smtClean="0"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n-US" b="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b="0" i="1" smtClean="0">
                                    <a:latin typeface="Cambria Math"/>
                                  </a:rPr>
                                  <m:t>3</m:t>
                                </m:r>
                              </m:sup>
                            </m:sSup>
                          </m:den>
                        </m:f>
                        <m:r>
                          <a:rPr lang="en-US" b="0" i="1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 smtClean="0"/>
                  <a:t>-2.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 dirty="0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b="0" i="1" dirty="0" smtClean="0">
                            <a:latin typeface="Cambria Math"/>
                          </a:rPr>
                          <m:t>3</m:t>
                        </m:r>
                      </m:sup>
                    </m:sSup>
                    <m:f>
                      <m:fPr>
                        <m:ctrlPr>
                          <a:rPr lang="en-US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dirty="0" smtClean="0">
                            <a:latin typeface="Cambria Math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i="1" dirty="0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 dirty="0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dirty="0" smtClean="0">
                                <a:latin typeface="Cambria Math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endParaRPr lang="en-US" dirty="0" smtClean="0"/>
              </a:p>
              <a:p>
                <a:r>
                  <a:rPr lang="en-US" dirty="0"/>
                  <a:t> </a:t>
                </a:r>
                <a:r>
                  <a:rPr lang="en-US" dirty="0" smtClean="0"/>
                  <a:t>   =[{(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 smtClean="0">
                            <a:latin typeface="Cambria Math"/>
                          </a:rPr>
                          <m:t>𝑥</m:t>
                        </m:r>
                        <m:r>
                          <a:rPr lang="en-US" b="0" i="1" smtClean="0"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/>
                              </a:rPr>
                              <m:t>𝑥</m:t>
                            </m:r>
                          </m:den>
                        </m:f>
                        <m:r>
                          <a:rPr lang="en-US" b="0" i="1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dirty="0" smtClean="0"/>
                  <a:t>-3.x.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dirty="0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b="0" i="1" dirty="0" smtClean="0">
                            <a:latin typeface="Cambria Math"/>
                          </a:rPr>
                          <m:t>𝑥</m:t>
                        </m:r>
                      </m:den>
                    </m:f>
                    <m:r>
                      <a:rPr lang="en-US" b="0" i="0" dirty="0" smtClean="0">
                        <a:latin typeface="Cambria Math"/>
                      </a:rPr>
                      <m:t>(</m:t>
                    </m:r>
                    <m:r>
                      <m:rPr>
                        <m:sty m:val="p"/>
                      </m:rPr>
                      <a:rPr lang="en-US" b="0" i="0" dirty="0" smtClean="0">
                        <a:latin typeface="Cambria Math"/>
                      </a:rPr>
                      <m:t>x</m:t>
                    </m:r>
                    <m:r>
                      <a:rPr lang="en-US" b="0" i="0" dirty="0" smtClean="0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US" b="0" i="1" dirty="0" smtClean="0">
                            <a:latin typeface="Cambria Math"/>
                          </a:rPr>
                        </m:ctrlPr>
                      </m:sSupPr>
                      <m:e>
                        <m:f>
                          <m:fPr>
                            <m:ctrlPr>
                              <a:rPr lang="en-US" b="0" i="1" dirty="0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0" i="1" dirty="0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b="0" i="1" dirty="0" smtClean="0">
                                <a:latin typeface="Cambria Math"/>
                              </a:rPr>
                              <m:t>𝑥</m:t>
                            </m:r>
                          </m:den>
                        </m:f>
                        <m:r>
                          <a:rPr lang="en-US" b="0" i="1" dirty="0" smtClean="0">
                            <a:latin typeface="Cambria Math"/>
                          </a:rPr>
                          <m:t>)}</m:t>
                        </m:r>
                      </m:e>
                      <m:sup>
                        <m:r>
                          <a:rPr lang="en-US" b="0" i="1" dirty="0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 smtClean="0"/>
                  <a:t>]-2</a:t>
                </a:r>
              </a:p>
              <a:p>
                <a:r>
                  <a:rPr lang="en-US" dirty="0"/>
                  <a:t> </a:t>
                </a:r>
                <a:r>
                  <a:rPr lang="en-US" dirty="0" smtClean="0"/>
                  <a:t> =[{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(</m:t>
                        </m:r>
                        <m:rad>
                          <m:radPr>
                            <m:degHide m:val="on"/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7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)</m:t>
                            </m:r>
                          </m:e>
                        </m:rad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dirty="0" smtClean="0"/>
                  <a:t>-3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 smtClean="0">
                            <a:latin typeface="Cambria Math"/>
                          </a:rPr>
                        </m:ctrlPr>
                      </m:sSupPr>
                      <m:e>
                        <m:rad>
                          <m:radPr>
                            <m:degHide m:val="on"/>
                            <m:ctrlPr>
                              <a:rPr lang="en-US" i="1" dirty="0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dirty="0" smtClean="0">
                                <a:latin typeface="Cambria Math"/>
                              </a:rPr>
                              <m:t>7</m:t>
                            </m:r>
                          </m:e>
                        </m:rad>
                        <m:r>
                          <a:rPr lang="en-US" b="0" i="1" dirty="0" smtClean="0">
                            <a:latin typeface="Cambria Math"/>
                          </a:rPr>
                          <m:t>}</m:t>
                        </m:r>
                      </m:e>
                      <m:sup>
                        <m:r>
                          <a:rPr lang="en-US" b="0" i="1" dirty="0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b="0" i="0" dirty="0" smtClean="0">
                        <a:latin typeface="Cambria Math"/>
                      </a:rPr>
                      <m:t>]</m:t>
                    </m:r>
                  </m:oMath>
                </a14:m>
                <a:r>
                  <a:rPr lang="en-US" dirty="0" smtClean="0"/>
                  <a:t>-2</a:t>
                </a:r>
              </a:p>
              <a:p>
                <a:r>
                  <a:rPr lang="en-US" dirty="0" smtClean="0"/>
                  <a:t>   ={7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 dirty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i="1" dirty="0">
                            <a:latin typeface="Cambria Math"/>
                          </a:rPr>
                          <m:t>7</m:t>
                        </m:r>
                      </m:e>
                    </m:rad>
                    <m:r>
                      <a:rPr lang="en-US" i="1" dirty="0" smtClean="0">
                        <a:latin typeface="Cambria Math"/>
                        <a:ea typeface="Cambria Math"/>
                      </a:rPr>
                      <m:t>−</m:t>
                    </m:r>
                  </m:oMath>
                </a14:m>
                <a:r>
                  <a:rPr lang="en-US" dirty="0" smtClean="0"/>
                  <a:t>3.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ad>
                          <m:radPr>
                            <m:degHide m:val="on"/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7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}</m:t>
                            </m:r>
                          </m:e>
                        </m:rad>
                      </m:e>
                      <m:sup>
                        <m:r>
                          <a:rPr lang="en-US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i="1" dirty="0" smtClean="0">
                        <a:latin typeface="Cambria Math"/>
                        <a:ea typeface="Cambria Math"/>
                      </a:rPr>
                      <m:t>−</m:t>
                    </m:r>
                  </m:oMath>
                </a14:m>
                <a:r>
                  <a:rPr lang="en-US" dirty="0" smtClean="0"/>
                  <a:t>2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066800"/>
                <a:ext cx="8229600" cy="5059363"/>
              </a:xfrm>
              <a:blipFill rotWithShape="1">
                <a:blip r:embed="rId2"/>
                <a:stretch>
                  <a:fillRect l="-1630" t="-8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6396425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8000" dirty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শিক্ষক পরিচিতি</a:t>
            </a:r>
            <a:endParaRPr lang="en-US" sz="8000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486400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মোঃ ইয়াছিন আলী </a:t>
            </a:r>
          </a:p>
          <a:p>
            <a:r>
              <a:rPr lang="en-US" sz="4800" dirty="0" smtClean="0">
                <a:latin typeface="NikoshBAN" pitchFamily="2" charset="0"/>
                <a:cs typeface="NikoshBAN" pitchFamily="2" charset="0"/>
              </a:rPr>
              <a:t>সহকারি শিক্ষক (গণিত) </a:t>
            </a:r>
          </a:p>
          <a:p>
            <a:r>
              <a:rPr lang="en-US" sz="4800" dirty="0" smtClean="0">
                <a:latin typeface="NikoshBAN" pitchFamily="2" charset="0"/>
                <a:cs typeface="NikoshBAN" pitchFamily="2" charset="0"/>
              </a:rPr>
              <a:t>খাদিজা খাতূন ইসলামিয়া আলিম মাদ্রাসা মোস্তফাপুর                                    </a:t>
            </a:r>
            <a:r>
              <a:rPr lang="en-US" sz="4800" dirty="0">
                <a:latin typeface="NikoshBAN" pitchFamily="2" charset="0"/>
                <a:cs typeface="NikoshBAN" pitchFamily="2" charset="0"/>
              </a:rPr>
              <a:t>E-mail </a:t>
            </a:r>
            <a:r>
              <a:rPr lang="en-US" sz="4800" dirty="0" smtClean="0">
                <a:latin typeface="NikoshBAN" pitchFamily="2" charset="0"/>
                <a:cs typeface="NikoshBAN" pitchFamily="2" charset="0"/>
                <a:hlinkClick r:id="rId3"/>
              </a:rPr>
              <a:t>ayeasin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  <a:hlinkClick r:id="rId3"/>
              </a:rPr>
              <a:t>564@Gamil.com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en-US" sz="4800" dirty="0" smtClean="0">
                <a:latin typeface="NikoshBAN" pitchFamily="2" charset="0"/>
                <a:cs typeface="NikoshBAN" pitchFamily="2" charset="0"/>
              </a:rPr>
              <a:t>মোবাইল নং ০১৭২৪১২১৭৫৪</a:t>
            </a:r>
          </a:p>
          <a:p>
            <a:endParaRPr lang="en-US" sz="4800" dirty="0">
              <a:latin typeface="NikoshBAN" pitchFamily="2" charset="0"/>
              <a:cs typeface="NikoshBAN" pitchFamily="2" charset="0"/>
            </a:endParaRPr>
          </a:p>
          <a:p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6100" y="506126"/>
            <a:ext cx="2260600" cy="216087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6600" y="4114800"/>
            <a:ext cx="5486400" cy="103418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0400" y="405463"/>
            <a:ext cx="2146300" cy="2362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5853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সমাধান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={ 4.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ad>
                          <m:radPr>
                            <m:degHide m:val="on"/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7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}</m:t>
                            </m:r>
                          </m:e>
                        </m:rad>
                      </m:e>
                      <m:sup>
                        <m:r>
                          <a:rPr lang="en-US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b="0" i="0" smtClean="0">
                        <a:latin typeface="Cambria Math"/>
                      </a:rPr>
                      <m:t>−</m:t>
                    </m:r>
                    <m:r>
                      <a:rPr lang="en-US" b="0" i="0" smtClean="0">
                        <a:latin typeface="Cambria Math"/>
                      </a:rPr>
                      <m:t>2</m:t>
                    </m:r>
                  </m:oMath>
                </a14:m>
                <a:endParaRPr lang="en-US" b="0" dirty="0" smtClean="0"/>
              </a:p>
              <a:p>
                <a:r>
                  <a:rPr lang="en-US" dirty="0" smtClean="0"/>
                  <a:t>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4</m:t>
                        </m:r>
                      </m:e>
                      <m:sup>
                        <m:r>
                          <a:rPr lang="en-US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 smtClean="0"/>
                  <a:t>.7</a:t>
                </a:r>
                <a14:m>
                  <m:oMath xmlns:m="http://schemas.openxmlformats.org/officeDocument/2006/math">
                    <m:r>
                      <a:rPr lang="en-US">
                        <a:latin typeface="Cambria Math"/>
                      </a:rPr>
                      <m:t>−</m:t>
                    </m:r>
                    <m:r>
                      <a:rPr lang="en-US">
                        <a:latin typeface="Cambria Math"/>
                      </a:rPr>
                      <m:t>2</m:t>
                    </m:r>
                  </m:oMath>
                </a14:m>
                <a:endParaRPr lang="en-US" dirty="0"/>
              </a:p>
              <a:p>
                <a:r>
                  <a:rPr lang="en-US" dirty="0" smtClean="0"/>
                  <a:t>=16.7</a:t>
                </a:r>
                <a14:m>
                  <m:oMath xmlns:m="http://schemas.openxmlformats.org/officeDocument/2006/math">
                    <m:r>
                      <a:rPr lang="en-US">
                        <a:latin typeface="Cambria Math"/>
                      </a:rPr>
                      <m:t>−</m:t>
                    </m:r>
                    <m:r>
                      <a:rPr lang="en-US">
                        <a:latin typeface="Cambria Math"/>
                      </a:rPr>
                      <m:t>2</m:t>
                    </m:r>
                  </m:oMath>
                </a14:m>
                <a:endParaRPr lang="en-US" dirty="0"/>
              </a:p>
              <a:p>
                <a:r>
                  <a:rPr lang="en-US" dirty="0" smtClean="0"/>
                  <a:t>=  112</a:t>
                </a:r>
                <a14:m>
                  <m:oMath xmlns:m="http://schemas.openxmlformats.org/officeDocument/2006/math">
                    <m:r>
                      <a:rPr lang="en-US">
                        <a:latin typeface="Cambria Math"/>
                      </a:rPr>
                      <m:t>−</m:t>
                    </m:r>
                    <m:r>
                      <a:rPr lang="en-US">
                        <a:latin typeface="Cambria Math"/>
                      </a:rPr>
                      <m:t>2</m:t>
                    </m:r>
                  </m:oMath>
                </a14:m>
                <a:endParaRPr lang="en-US" dirty="0"/>
              </a:p>
              <a:p>
                <a:r>
                  <a:rPr lang="en-US" dirty="0" smtClean="0"/>
                  <a:t>=110  Ans .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4114800" y="2971800"/>
                <a:ext cx="48096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2971800"/>
                <a:ext cx="480964" cy="369332"/>
              </a:xfrm>
              <a:prstGeom prst="rect">
                <a:avLst/>
              </a:prstGeom>
              <a:blipFill rotWithShape="1">
                <a:blip r:embed="rId3"/>
                <a:stretch>
                  <a:fillRect t="-8333" r="-16456" b="-2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86149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নিম্ন লিখিত মান নির্ণয় 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কর: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524000"/>
            <a:ext cx="7467600" cy="4876800"/>
          </a:xfrm>
        </p:spPr>
      </p:pic>
    </p:spTree>
    <p:extLst>
      <p:ext uri="{BB962C8B-B14F-4D97-AF65-F5344CB8AC3E}">
        <p14:creationId xmlns:p14="http://schemas.microsoft.com/office/powerpoint/2010/main" val="3588197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একক কাজ :</a:t>
            </a:r>
            <a:endParaRPr lang="en-US" sz="66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1828800"/>
            <a:ext cx="8382000" cy="480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30330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153400" cy="2209800"/>
          </a:xfrm>
        </p:spPr>
        <p:txBody>
          <a:bodyPr>
            <a:normAutofit fontScale="90000"/>
          </a:bodyPr>
          <a:lstStyle/>
          <a:p>
            <a:pPr algn="l"/>
            <a:r>
              <a:rPr lang="en-US" sz="153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দলীয়কাজ: 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en-US" dirty="0" smtClean="0">
                <a:latin typeface="NikoshBAN" pitchFamily="2" charset="0"/>
                <a:cs typeface="NikoshBAN" pitchFamily="2" charset="0"/>
              </a:rPr>
            </a:br>
            <a:endParaRPr lang="en-US" dirty="0">
              <a:cs typeface="NikoshBAN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Content Placeholder 6"/>
              <p:cNvSpPr>
                <a:spLocks noGrp="1"/>
              </p:cNvSpPr>
              <p:nvPr>
                <p:ph idx="1"/>
              </p:nvPr>
            </p:nvSpPr>
            <p:spPr>
              <a:xfrm>
                <a:off x="872067" y="2286000"/>
                <a:ext cx="7408333" cy="3840163"/>
              </a:xfrm>
            </p:spPr>
            <p:txBody>
              <a:bodyPr>
                <a:noAutofit/>
              </a:bodyPr>
              <a:lstStyle/>
              <a:p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1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. x+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r>
                          <a:rPr lang="en-US" sz="3200" i="1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=</a:t>
                </a:r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হলে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3200" i="1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</m:e>
                      <m:sup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32</m:t>
                        </m:r>
                      </m:sup>
                    </m:sSup>
                    <m:r>
                      <a:rPr lang="en-US" sz="3200" i="1">
                        <a:latin typeface="Cambria Math"/>
                        <a:ea typeface="Cambria Math"/>
                        <a:cs typeface="NikoshBAN" pitchFamily="2" charset="0"/>
                      </a:rPr>
                      <m:t>+</m:t>
                    </m:r>
                    <m:f>
                      <m:fPr>
                        <m:ctrlPr>
                          <a:rPr lang="en-US" sz="3200" i="1">
                            <a:latin typeface="Cambria Math"/>
                            <a:ea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/>
                            <a:ea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sz="32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2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3200" b="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32</m:t>
                            </m:r>
                          </m:sup>
                        </m:sSup>
                      </m:den>
                    </m:f>
                    <m:r>
                      <a:rPr lang="en-US" sz="320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sz="3200">
                        <a:latin typeface="Cambria Math"/>
                        <a:ea typeface="Cambria Math"/>
                        <a:cs typeface="NikoshBAN" pitchFamily="2" charset="0"/>
                      </a:rPr>
                      <m:t>এর</m:t>
                    </m:r>
                    <m:r>
                      <a:rPr lang="en-US" sz="320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sz="3200">
                        <a:latin typeface="Cambria Math"/>
                        <a:ea typeface="Cambria Math"/>
                        <a:cs typeface="NikoshBAN" pitchFamily="2" charset="0"/>
                      </a:rPr>
                      <m:t>মান</m:t>
                    </m:r>
                    <m:r>
                      <a:rPr lang="en-US" sz="320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sz="3200">
                        <a:latin typeface="Cambria Math"/>
                        <a:ea typeface="Cambria Math"/>
                        <a:cs typeface="NikoshBAN" pitchFamily="2" charset="0"/>
                      </a:rPr>
                      <m:t>নির্ণয়</m:t>
                    </m:r>
                    <m:r>
                      <a:rPr lang="en-US" sz="320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sz="3200">
                        <a:latin typeface="Cambria Math"/>
                        <a:ea typeface="Cambria Math"/>
                        <a:cs typeface="NikoshBAN" pitchFamily="2" charset="0"/>
                      </a:rPr>
                      <m:t>কর</m:t>
                    </m:r>
                    <m:r>
                      <a:rPr lang="en-US" sz="320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sz="3200">
                        <a:latin typeface="Cambria Math"/>
                        <a:ea typeface="Cambria Math"/>
                        <a:cs typeface="NikoshBAN" pitchFamily="2" charset="0"/>
                      </a:rPr>
                      <m:t>।</m:t>
                    </m:r>
                  </m:oMath>
                </a14:m>
                <a:endParaRPr lang="en-US" sz="3200" dirty="0">
                  <a:latin typeface="NikoshBAN" pitchFamily="2" charset="0"/>
                  <a:cs typeface="NikoshBAN" pitchFamily="2" charset="0"/>
                </a:endParaRPr>
              </a:p>
              <a:p>
                <a:r>
                  <a:rPr lang="en-US" sz="3200" dirty="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. y 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r>
                          <a:rPr lang="en-US" sz="3200" i="1">
                            <a:latin typeface="Cambria Math"/>
                            <a:cs typeface="NikoshBAN" pitchFamily="2" charset="0"/>
                          </a:rPr>
                          <m:t>𝑦</m:t>
                        </m:r>
                      </m:den>
                    </m:f>
                  </m:oMath>
                </a14:m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i="1">
                            <a:latin typeface="Cambria Math"/>
                            <a:cs typeface="NikoshBAN" pitchFamily="2" charset="0"/>
                          </a:rPr>
                          <m:t>4</m:t>
                        </m:r>
                      </m:e>
                    </m:rad>
                  </m:oMath>
                </a14:m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dirty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3200" i="1" dirty="0">
                            <a:latin typeface="Cambria Math"/>
                            <a:cs typeface="NikoshBAN" pitchFamily="2" charset="0"/>
                          </a:rPr>
                          <m:t>𝑦</m:t>
                        </m:r>
                      </m:e>
                      <m:sup>
                        <m:r>
                          <a:rPr lang="en-US" sz="3200" i="1" dirty="0">
                            <a:latin typeface="Cambria Math"/>
                            <a:cs typeface="NikoshBAN" pitchFamily="2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 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dirty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3200" i="1" dirty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sz="3200" i="1" dirty="0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200" b="0" i="1" dirty="0" smtClean="0">
                                <a:latin typeface="Cambria Math"/>
                                <a:cs typeface="NikoshBAN" pitchFamily="2" charset="0"/>
                              </a:rPr>
                              <m:t>𝑦</m:t>
                            </m:r>
                          </m:e>
                          <m:sup>
                            <m:r>
                              <a:rPr lang="en-US" sz="3200" i="1" dirty="0"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  এর  মান নিণয় কর ।</a:t>
                </a:r>
              </a:p>
              <a:p>
                <a:r>
                  <a:rPr lang="en-US" sz="3200" dirty="0">
                    <a:latin typeface="Times New Roman" pitchFamily="18" charset="0"/>
                    <a:cs typeface="Times New Roman" pitchFamily="18" charset="0"/>
                  </a:rPr>
                  <a:t>3</a:t>
                </a:r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. x=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200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4</m:t>
                        </m:r>
                      </m:e>
                    </m:rad>
                    <m:r>
                      <a:rPr lang="en-US" sz="3200" b="0" i="0" smtClean="0">
                        <a:latin typeface="Cambria Math"/>
                        <a:cs typeface="NikoshBAN" pitchFamily="2" charset="0"/>
                      </a:rPr>
                      <m:t>−</m:t>
                    </m:r>
                    <m:rad>
                      <m:radPr>
                        <m:degHide m:val="on"/>
                        <m:ctrlPr>
                          <a:rPr lang="en-US" sz="3200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3</m:t>
                        </m:r>
                      </m:e>
                    </m:rad>
                  </m:oMath>
                </a14:m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 হলে 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dirty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3200" i="1" dirty="0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</m:e>
                      <m:sup>
                        <m:r>
                          <a:rPr lang="en-US" sz="3200" i="1" dirty="0">
                            <a:latin typeface="Cambria Math"/>
                            <a:cs typeface="NikoshBAN" pitchFamily="2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 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dirty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3200" b="0" i="1" dirty="0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sz="3200" i="1" dirty="0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200" i="1" dirty="0"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3200" i="1" dirty="0"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 এর  মান নিণয় কর 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।</a:t>
                </a:r>
                <a:endParaRPr lang="en-US" sz="3200" dirty="0"/>
              </a:p>
            </p:txBody>
          </p:sp>
        </mc:Choice>
        <mc:Fallback xmlns="">
          <p:sp>
            <p:nvSpPr>
              <p:cNvPr id="7" name="Content Placeholder 6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72067" y="2286000"/>
                <a:ext cx="7408333" cy="3840163"/>
              </a:xfrm>
              <a:blipFill rotWithShape="1">
                <a:blip r:embed="rId3"/>
                <a:stretch>
                  <a:fillRect l="-1811" r="-14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76930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12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মূল্যায়ন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1</a:t>
                </a:r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. x+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=2 </a:t>
                </a:r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হলে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i="1" smtClean="0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25</m:t>
                        </m:r>
                      </m:sup>
                    </m:sSup>
                    <m:r>
                      <a:rPr lang="en-US" i="1" smtClean="0">
                        <a:latin typeface="Cambria Math"/>
                        <a:ea typeface="Cambria Math"/>
                        <a:cs typeface="NikoshBAN" pitchFamily="2" charset="0"/>
                      </a:rPr>
                      <m:t>+</m:t>
                    </m:r>
                    <m:f>
                      <m:fPr>
                        <m:ctrlPr>
                          <a:rPr lang="en-US" i="1" smtClean="0">
                            <a:latin typeface="Cambria Math"/>
                            <a:ea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  <a:ea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25</m:t>
                            </m:r>
                          </m:sup>
                        </m:sSup>
                      </m:den>
                    </m:f>
                    <m:r>
                      <a:rPr lang="en-US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এর</m:t>
                    </m:r>
                    <m:r>
                      <a:rPr lang="en-US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মান</m:t>
                    </m:r>
                    <m:r>
                      <a:rPr lang="en-US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নির্ণয়</m:t>
                    </m:r>
                    <m:r>
                      <a:rPr lang="en-US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কর</m:t>
                    </m:r>
                    <m:r>
                      <a:rPr lang="en-US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।</m:t>
                    </m:r>
                  </m:oMath>
                </a14:m>
                <a:endParaRPr lang="en-US" dirty="0" smtClean="0">
                  <a:latin typeface="NikoshBAN" pitchFamily="2" charset="0"/>
                  <a:cs typeface="NikoshBAN" pitchFamily="2" charset="0"/>
                </a:endParaRPr>
              </a:p>
              <a:p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. y 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𝑦</m:t>
                        </m:r>
                      </m:den>
                    </m:f>
                  </m:oMath>
                </a14:m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 dirty="0" smtClean="0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b="0" i="1" dirty="0" smtClean="0">
                            <a:latin typeface="Cambria Math"/>
                            <a:cs typeface="NikoshBAN" pitchFamily="2" charset="0"/>
                          </a:rPr>
                          <m:t>5</m:t>
                        </m:r>
                      </m:e>
                    </m:rad>
                  </m:oMath>
                </a14:m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 smtClean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/>
                            <a:cs typeface="NikoshBAN" pitchFamily="2" charset="0"/>
                          </a:rPr>
                          <m:t>𝑦</m:t>
                        </m:r>
                      </m:e>
                      <m:sup>
                        <m:r>
                          <a:rPr lang="en-US" b="0" i="1" dirty="0" smtClean="0">
                            <a:latin typeface="Cambria Math"/>
                            <a:cs typeface="NikoshBAN" pitchFamily="2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 smtClean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i="1" dirty="0" smtClean="0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b="0" i="1" dirty="0" smtClean="0">
                                <a:latin typeface="Cambria Math"/>
                                <a:cs typeface="NikoshBAN" pitchFamily="2" charset="0"/>
                              </a:rPr>
                              <m:t>𝑦</m:t>
                            </m:r>
                          </m:e>
                          <m:sup>
                            <m:r>
                              <a:rPr lang="en-US" b="0" i="1" dirty="0" smtClean="0"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 এর  মান নিণয় কর ।</a:t>
                </a:r>
              </a:p>
              <a:p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3</a:t>
                </a:r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. x=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 smtClean="0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12</m:t>
                        </m:r>
                      </m:e>
                    </m:rad>
                    <m:r>
                      <a:rPr lang="en-US" b="0" i="0" smtClean="0">
                        <a:latin typeface="Cambria Math"/>
                        <a:cs typeface="NikoshBAN" pitchFamily="2" charset="0"/>
                      </a:rPr>
                      <m:t>+</m:t>
                    </m:r>
                    <m:rad>
                      <m:radPr>
                        <m:degHide m:val="on"/>
                        <m:ctrlP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8</m:t>
                        </m:r>
                      </m:e>
                    </m:rad>
                  </m:oMath>
                </a14:m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হলে  ,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 smtClean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i="1" dirty="0" smtClean="0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</m:e>
                      <m:sup>
                        <m:r>
                          <a:rPr lang="en-US" b="0" i="1" dirty="0" smtClean="0">
                            <a:latin typeface="Cambria Math"/>
                            <a:cs typeface="NikoshBAN" pitchFamily="2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 smtClean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latin typeface="Cambria Math"/>
                            <a:cs typeface="NikoshBAN" pitchFamily="2" charset="0"/>
                          </a:rPr>
                          <m:t>64</m:t>
                        </m:r>
                      </m:num>
                      <m:den>
                        <m:sSup>
                          <m:sSupPr>
                            <m:ctrlPr>
                              <a:rPr lang="en-US" i="1" dirty="0" smtClean="0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i="1" dirty="0" smtClean="0"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dirty="0" smtClean="0"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এর  মান নিণয় কর ।</a:t>
                </a:r>
              </a:p>
              <a:p>
                <a:endParaRPr lang="en-US" dirty="0">
                  <a:latin typeface="NikoshBAN" pitchFamily="2" charset="0"/>
                  <a:cs typeface="NikoshBAN" pitchFamily="2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 r="-14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80008551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বাড়ীর কাজ 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43000"/>
            <a:ext cx="9144000" cy="4983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143876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7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বাড়ীর কাজ </a:t>
            </a:r>
            <a:endParaRPr lang="en-US" sz="72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>
              <a:xfrm>
                <a:off x="609600" y="2057400"/>
                <a:ext cx="7408333" cy="3450696"/>
              </a:xfrm>
            </p:spPr>
            <p:txBody>
              <a:bodyPr>
                <a:normAutofit/>
              </a:bodyPr>
              <a:lstStyle/>
              <a:p>
                <a:r>
                  <a:rPr lang="en-US" sz="4400" dirty="0" smtClean="0">
                    <a:latin typeface="NikoshBAN" pitchFamily="2" charset="0"/>
                    <a:cs typeface="NikoshBAN" pitchFamily="2" charset="0"/>
                  </a:rPr>
                  <a:t>X+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l-GR" sz="4400" i="1" smtClean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r>
                          <a:rPr lang="en-US" sz="4400" b="0" i="1" smtClean="0">
                            <a:latin typeface="Cambria Math"/>
                            <a:cs typeface="NikoshBAN" pitchFamily="2" charset="0"/>
                          </a:rPr>
                          <m:t>𝑋</m:t>
                        </m:r>
                      </m:den>
                    </m:f>
                  </m:oMath>
                </a14:m>
                <a:r>
                  <a:rPr lang="en-US" sz="4400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4400" dirty="0" smtClean="0">
                    <a:latin typeface="NikoshBAN" pitchFamily="2" charset="0"/>
                    <a:cs typeface="NikoshBAN" pitchFamily="2" charset="0"/>
                  </a:rPr>
                  <a:t>=</a:t>
                </a:r>
                <a:r>
                  <a:rPr lang="en-US" sz="4400" dirty="0">
                    <a:latin typeface="Times New Roman" pitchFamily="18" charset="0"/>
                    <a:cs typeface="Times New Roman" pitchFamily="18" charset="0"/>
                  </a:rPr>
                  <a:t> 2</a:t>
                </a:r>
                <a:r>
                  <a:rPr lang="en-US" sz="4400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4400" dirty="0" smtClean="0">
                    <a:latin typeface="NikoshBAN" pitchFamily="2" charset="0"/>
                    <a:cs typeface="NikoshBAN" pitchFamily="2" charset="0"/>
                  </a:rPr>
                  <a:t>হলে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400" i="1" smtClean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4400" i="1" smtClean="0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</m:e>
                      <m:sup>
                        <m:r>
                          <a:rPr lang="en-US" sz="4400" b="0" i="1" smtClean="0">
                            <a:latin typeface="Cambria Math"/>
                            <a:cs typeface="NikoshBAN" pitchFamily="2" charset="0"/>
                          </a:rPr>
                          <m:t>5</m:t>
                        </m:r>
                      </m:sup>
                    </m:sSup>
                    <m:r>
                      <a:rPr lang="en-US" sz="4400" i="1" smtClean="0">
                        <a:latin typeface="Cambria Math"/>
                        <a:ea typeface="Cambria Math"/>
                        <a:cs typeface="NikoshBAN" pitchFamily="2" charset="0"/>
                      </a:rPr>
                      <m:t>+</m:t>
                    </m:r>
                    <m:f>
                      <m:fPr>
                        <m:ctrlPr>
                          <a:rPr lang="el-GR" sz="4400" i="1" smtClean="0">
                            <a:latin typeface="Cambria Math"/>
                            <a:ea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latin typeface="Cambria Math"/>
                            <a:ea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sz="440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440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4400" b="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12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4400" dirty="0" smtClean="0">
                    <a:latin typeface="NikoshBAN" pitchFamily="2" charset="0"/>
                    <a:cs typeface="NikoshBAN" pitchFamily="2" charset="0"/>
                  </a:rPr>
                  <a:t> এর মান নির্ণয় কর ।</a:t>
                </a:r>
                <a:endParaRPr lang="en-US" sz="4400" dirty="0">
                  <a:latin typeface="NikoshBAN" pitchFamily="2" charset="0"/>
                  <a:cs typeface="NikoshBAN" pitchFamily="2" charset="0"/>
                </a:endParaRPr>
              </a:p>
            </p:txBody>
          </p:sp>
        </mc:Choice>
        <mc:Fallback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9600" y="2057400"/>
                <a:ext cx="7408333" cy="3450696"/>
              </a:xfrm>
              <a:blipFill rotWithShape="1">
                <a:blip r:embed="rId2"/>
                <a:stretch>
                  <a:fillRect l="-29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0526041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9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1676400"/>
            <a:ext cx="9220199" cy="480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8483235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8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পাঠ পরিচিতি </a:t>
            </a:r>
            <a:endParaRPr lang="en-US" sz="88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1371600"/>
            <a:ext cx="4267201" cy="3450696"/>
          </a:xfrm>
        </p:spPr>
        <p:txBody>
          <a:bodyPr>
            <a:normAutofit fontScale="92500"/>
          </a:bodyPr>
          <a:lstStyle/>
          <a:p>
            <a:r>
              <a:rPr lang="en-US" sz="4800" dirty="0" smtClean="0">
                <a:latin typeface="NikoshBAN" pitchFamily="2" charset="0"/>
                <a:cs typeface="NikoshBAN" pitchFamily="2" charset="0"/>
              </a:rPr>
              <a:t>সু্ত্রাবলী সংকান্ত আলোচনা ৩য়  অধ্যায় </a:t>
            </a:r>
          </a:p>
          <a:p>
            <a:r>
              <a:rPr lang="en-US" sz="4800" dirty="0" smtClean="0">
                <a:latin typeface="NikoshBAN" pitchFamily="2" charset="0"/>
                <a:cs typeface="NikoshBAN" pitchFamily="2" charset="0"/>
              </a:rPr>
              <a:t>শ্রেণিঃ – ৯ম ও 10ম</a:t>
            </a:r>
          </a:p>
          <a:p>
            <a:r>
              <a:rPr lang="en-US" sz="4800" dirty="0" smtClean="0">
                <a:latin typeface="NikoshBAN" pitchFamily="2" charset="0"/>
                <a:cs typeface="NikoshBAN" pitchFamily="2" charset="0"/>
              </a:rPr>
              <a:t>বিষয়ঃ গণিত 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400" y="1524000"/>
            <a:ext cx="4191000" cy="525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4605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29600" cy="1252728"/>
          </a:xfr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নিচেরসুত্রাবলী  লক্ষ্য কর :</a:t>
            </a:r>
            <a:endParaRPr lang="en-US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1905000"/>
            <a:ext cx="8839200" cy="5562600"/>
          </a:xfrm>
        </p:spPr>
      </p:pic>
    </p:spTree>
    <p:extLst>
      <p:ext uri="{BB962C8B-B14F-4D97-AF65-F5344CB8AC3E}">
        <p14:creationId xmlns:p14="http://schemas.microsoft.com/office/powerpoint/2010/main" val="405832768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নিচেরসুত্রাবলী  লক্ষ্য কর </a:t>
            </a:r>
            <a:r>
              <a:rPr lang="en-US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: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4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828800"/>
            <a:ext cx="7467600" cy="4495799"/>
          </a:xfrm>
        </p:spPr>
      </p:pic>
    </p:spTree>
    <p:extLst>
      <p:ext uri="{BB962C8B-B14F-4D97-AF65-F5344CB8AC3E}">
        <p14:creationId xmlns:p14="http://schemas.microsoft.com/office/powerpoint/2010/main" val="358189010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5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পাঠ ঘোষনা : আজকের পাঠ সু্ত্রের সাহায্যে মান নির্ণয় </a:t>
            </a:r>
            <a:endParaRPr lang="en-US" sz="54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1828800"/>
            <a:ext cx="8534399" cy="5029200"/>
          </a:xfrm>
        </p:spPr>
      </p:pic>
    </p:spTree>
    <p:extLst>
      <p:ext uri="{BB962C8B-B14F-4D97-AF65-F5344CB8AC3E}">
        <p14:creationId xmlns:p14="http://schemas.microsoft.com/office/powerpoint/2010/main" val="46425082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166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শিখনফল </a:t>
            </a:r>
            <a:endParaRPr lang="en-US" sz="16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1752600"/>
            <a:ext cx="7408333" cy="4373563"/>
          </a:xfrm>
        </p:spPr>
        <p:txBody>
          <a:bodyPr>
            <a:noAutofit/>
          </a:bodyPr>
          <a:lstStyle/>
          <a:p>
            <a:r>
              <a:rPr lang="en-US" sz="4000" dirty="0">
                <a:latin typeface="NikoshBAN" pitchFamily="2" charset="0"/>
                <a:cs typeface="NikoshBAN" pitchFamily="2" charset="0"/>
              </a:rPr>
              <a:t>শিক্ষাথীরা পাঠ শেষে  সুত্রাবলী সর্ম্পকে জানতে পারবে ।</a:t>
            </a:r>
          </a:p>
          <a:p>
            <a:r>
              <a:rPr lang="en-US" sz="4000" dirty="0">
                <a:latin typeface="NikoshBAN" pitchFamily="2" charset="0"/>
                <a:cs typeface="NikoshBAN" pitchFamily="2" charset="0"/>
              </a:rPr>
              <a:t> সুত্রের সাহায্যে মান নির্ণয় 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>
                <a:latin typeface="NikoshBAN" pitchFamily="2" charset="0"/>
                <a:cs typeface="NikoshBAN" pitchFamily="2" charset="0"/>
              </a:rPr>
              <a:t>করতে 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পারবে ।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  <a:p>
            <a:r>
              <a:rPr lang="en-US" sz="4000" dirty="0">
                <a:latin typeface="NikoshBAN" pitchFamily="2" charset="0"/>
                <a:cs typeface="NikoshBAN" pitchFamily="2" charset="0"/>
              </a:rPr>
              <a:t> সুত্রের সাহায্যে  বর্গ নির্ণয় করতে পারবে ।</a:t>
            </a:r>
          </a:p>
          <a:p>
            <a:pPr marL="457200" indent="-457200"/>
            <a:r>
              <a:rPr lang="en-US" sz="4000" dirty="0">
                <a:latin typeface="NikoshBAN" pitchFamily="2" charset="0"/>
                <a:cs typeface="NikoshBAN" pitchFamily="2" charset="0"/>
              </a:rPr>
              <a:t>সুত্রের সাহায্যে  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ঘন </a:t>
            </a:r>
            <a:r>
              <a:rPr lang="en-US" sz="4000" dirty="0">
                <a:latin typeface="NikoshBAN" pitchFamily="2" charset="0"/>
                <a:cs typeface="NikoshBAN" pitchFamily="2" charset="0"/>
              </a:rPr>
              <a:t>নির্ণয় করতে  পারবে ।</a:t>
            </a:r>
          </a:p>
        </p:txBody>
      </p:sp>
    </p:spTree>
    <p:extLst>
      <p:ext uri="{BB962C8B-B14F-4D97-AF65-F5344CB8AC3E}">
        <p14:creationId xmlns:p14="http://schemas.microsoft.com/office/powerpoint/2010/main" val="322792313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NikoshBAN" pitchFamily="2" charset="0"/>
                <a:cs typeface="NikoshBAN" pitchFamily="2" charset="0"/>
              </a:rPr>
              <a:t>উদ্দিপক  নিচে দেওয়া হলো 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i="1" smtClean="0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</m:e>
                      <m:sup>
                        <m:r>
                          <a:rPr lang="en-US" i="1" smtClean="0">
                            <a:latin typeface="Cambria Math"/>
                            <a:cs typeface="NikoshBAN" pitchFamily="2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/>
                        <a:cs typeface="NikoshBAN" pitchFamily="2" charset="0"/>
                      </a:rPr>
                      <m:t>−</m:t>
                    </m:r>
                    <m:r>
                      <a:rPr lang="en-US" b="0" i="1" smtClean="0">
                        <a:latin typeface="Cambria Math"/>
                        <a:cs typeface="NikoshBAN" pitchFamily="2" charset="0"/>
                      </a:rPr>
                      <m:t>9</m:t>
                    </m:r>
                    <m:r>
                      <a:rPr lang="en-US" b="0" i="1" smtClean="0">
                        <a:latin typeface="Cambria Math"/>
                        <a:cs typeface="NikoshBAN" pitchFamily="2" charset="0"/>
                      </a:rPr>
                      <m:t>=</m:t>
                    </m:r>
                    <m:r>
                      <a:rPr lang="en-US" b="0" i="1" smtClean="0">
                        <a:latin typeface="Cambria Math"/>
                        <a:cs typeface="NikoshBAN" pitchFamily="2" charset="0"/>
                      </a:rPr>
                      <m:t>2</m:t>
                    </m:r>
                    <m:rad>
                      <m:radPr>
                        <m:degHide m:val="on"/>
                        <m:ctrlP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20</m:t>
                        </m:r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 </m:t>
                        </m:r>
                      </m:e>
                    </m:rad>
                  </m:oMath>
                </a14:m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 </a:t>
                </a:r>
              </a:p>
              <a:p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ক.প্রমাণ কর যে p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5</m:t>
                        </m:r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 </m:t>
                        </m:r>
                        <m:r>
                          <a:rPr lang="en-US" i="1">
                            <a:latin typeface="Cambria Math"/>
                            <a:cs typeface="NikoshBAN" pitchFamily="2" charset="0"/>
                          </a:rPr>
                          <m:t> </m:t>
                        </m:r>
                      </m:e>
                    </m:rad>
                  </m:oMath>
                </a14:m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/>
                        <a:ea typeface="Cambria Math"/>
                        <a:cs typeface="NikoshBAN" pitchFamily="2" charset="0"/>
                      </a:rPr>
                      <m:t>+</m:t>
                    </m:r>
                    <m:r>
                      <a:rPr lang="en-US" b="0" i="0" dirty="0" smtClean="0">
                        <a:latin typeface="Cambria Math"/>
                        <a:ea typeface="Cambria Math"/>
                        <a:cs typeface="NikoshBAN" pitchFamily="2" charset="0"/>
                      </a:rPr>
                      <m:t>2</m:t>
                    </m:r>
                  </m:oMath>
                </a14:m>
                <a:endParaRPr lang="en-US" dirty="0" smtClean="0">
                  <a:latin typeface="NikoshBAN" pitchFamily="2" charset="0"/>
                  <a:ea typeface="Cambria Math"/>
                  <a:cs typeface="NikoshBAN" pitchFamily="2" charset="0"/>
                </a:endParaRPr>
              </a:p>
              <a:p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খ. P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  <a:cs typeface="NikoshBAN" pitchFamily="2" charset="0"/>
                      </a:rPr>
                      <m:t>+</m:t>
                    </m:r>
                  </m:oMath>
                </a14:m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𝑝</m:t>
                        </m:r>
                      </m:den>
                    </m:f>
                  </m:oMath>
                </a14:m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এর মান নির্ণয় কর  । </a:t>
                </a:r>
              </a:p>
              <a:p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গ.প্রমাণ কর যে , </a:t>
                </a:r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.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  <a:cs typeface="NikoshBAN" pitchFamily="2" charset="0"/>
                          </a:rPr>
                          <m:t>𝑝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/>
                        <a:cs typeface="NikoshBAN" pitchFamily="2" charset="0"/>
                      </a:rPr>
                      <m:t>+</m:t>
                    </m:r>
                  </m:oMath>
                </a14:m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i="1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  <a:cs typeface="NikoshBAN" pitchFamily="2" charset="0"/>
                              </a:rPr>
                              <m:t>𝑝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  <a:cs typeface="NikoshBAN" pitchFamily="2" charset="0"/>
                      </a:rPr>
                      <m:t>=</m:t>
                    </m:r>
                    <m:r>
                      <a:rPr lang="en-US" b="0" i="1" smtClean="0">
                        <a:latin typeface="Cambria Math"/>
                        <a:cs typeface="NikoshBAN" pitchFamily="2" charset="0"/>
                      </a:rPr>
                      <m:t>34</m:t>
                    </m:r>
                    <m:r>
                      <a:rPr lang="en-US" b="0" i="1" smtClean="0">
                        <a:latin typeface="Cambria Math"/>
                        <a:cs typeface="NikoshBAN" pitchFamily="2" charset="0"/>
                      </a:rPr>
                      <m:t> </m:t>
                    </m:r>
                    <m:rad>
                      <m:radPr>
                        <m:degHide m:val="on"/>
                        <m:ctrlPr>
                          <a:rPr lang="en-US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i="1">
                            <a:latin typeface="Cambria Math"/>
                            <a:cs typeface="NikoshBAN" pitchFamily="2" charset="0"/>
                          </a:rPr>
                          <m:t>5</m:t>
                        </m:r>
                        <m:r>
                          <a:rPr lang="en-US" i="1">
                            <a:latin typeface="Cambria Math"/>
                            <a:cs typeface="NikoshBAN" pitchFamily="2" charset="0"/>
                          </a:rPr>
                          <m:t> </m:t>
                        </m:r>
                      </m:e>
                    </m:rad>
                  </m:oMath>
                </a14:m>
                <a:endParaRPr lang="en-US" dirty="0">
                  <a:latin typeface="NikoshBAN" pitchFamily="2" charset="0"/>
                  <a:cs typeface="NikoshBAN" pitchFamily="2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5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3890363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উদ্দিপক  এর সমাধান  দেওয়া হলো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ক.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𝑝</m:t>
                        </m:r>
                      </m:e>
                      <m:sup>
                        <m:r>
                          <a:rPr lang="en-US" i="1">
                            <a:latin typeface="Cambria Math"/>
                            <a:cs typeface="NikoshBAN" pitchFamily="2" charset="0"/>
                          </a:rPr>
                          <m:t>2</m:t>
                        </m:r>
                      </m:sup>
                    </m:sSup>
                    <m:r>
                      <a:rPr lang="en-US" i="1">
                        <a:latin typeface="Cambria Math"/>
                        <a:cs typeface="NikoshBAN" pitchFamily="2" charset="0"/>
                      </a:rPr>
                      <m:t>−</m:t>
                    </m:r>
                    <m:r>
                      <a:rPr lang="en-US" b="0" i="1" smtClean="0">
                        <a:latin typeface="Cambria Math"/>
                        <a:cs typeface="NikoshBAN" pitchFamily="2" charset="0"/>
                      </a:rPr>
                      <m:t>9</m:t>
                    </m:r>
                    <m:r>
                      <a:rPr lang="en-US" i="1">
                        <a:latin typeface="Cambria Math"/>
                        <a:cs typeface="NikoshBAN" pitchFamily="2" charset="0"/>
                      </a:rPr>
                      <m:t>=</m:t>
                    </m:r>
                    <m:r>
                      <a:rPr lang="en-US" b="0" i="1" smtClean="0">
                        <a:latin typeface="Cambria Math"/>
                        <a:cs typeface="NikoshBAN" pitchFamily="2" charset="0"/>
                      </a:rPr>
                      <m:t>2</m:t>
                    </m:r>
                    <m:rad>
                      <m:radPr>
                        <m:degHide m:val="on"/>
                        <m:ctrlPr>
                          <a:rPr lang="en-US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20</m:t>
                        </m:r>
                        <m:r>
                          <a:rPr lang="en-US" i="1">
                            <a:latin typeface="Cambria Math"/>
                            <a:cs typeface="NikoshBAN" pitchFamily="2" charset="0"/>
                          </a:rPr>
                          <m:t> </m:t>
                        </m:r>
                      </m:e>
                    </m:rad>
                  </m:oMath>
                </a14:m>
                <a:endParaRPr lang="en-US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𝑝</m:t>
                        </m:r>
                      </m:e>
                      <m:sup>
                        <m:r>
                          <a:rPr lang="en-US" i="1">
                            <a:latin typeface="Cambria Math"/>
                            <a:cs typeface="NikoshBAN" pitchFamily="2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/>
                        <a:cs typeface="NikoshBAN" pitchFamily="2" charset="0"/>
                      </a:rPr>
                      <m:t>=</m:t>
                    </m:r>
                    <m:r>
                      <a:rPr lang="en-US" b="0" i="1" smtClean="0">
                        <a:latin typeface="Cambria Math"/>
                        <a:cs typeface="NikoshBAN" pitchFamily="2" charset="0"/>
                      </a:rPr>
                      <m:t>9</m:t>
                    </m:r>
                    <m:r>
                      <a:rPr lang="en-US" b="0" i="1" smtClean="0">
                        <a:latin typeface="Cambria Math"/>
                        <a:cs typeface="NikoshBAN" pitchFamily="2" charset="0"/>
                      </a:rPr>
                      <m:t>+</m:t>
                    </m:r>
                    <m:r>
                      <a:rPr lang="en-US" b="0" i="1" smtClean="0">
                        <a:latin typeface="Cambria Math"/>
                        <a:cs typeface="NikoshBAN" pitchFamily="2" charset="0"/>
                      </a:rPr>
                      <m:t>2</m:t>
                    </m:r>
                  </m:oMath>
                </a14:m>
                <a:r>
                  <a:rPr lang="en-US" dirty="0"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8</m:t>
                        </m:r>
                        <m:r>
                          <a:rPr lang="en-US" i="1">
                            <a:latin typeface="Cambria Math"/>
                            <a:cs typeface="NikoshBAN" pitchFamily="2" charset="0"/>
                          </a:rPr>
                          <m:t> </m:t>
                        </m:r>
                      </m:e>
                    </m:rad>
                  </m:oMath>
                </a14:m>
                <a:endParaRPr lang="en-US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    =  </a:t>
                </a:r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5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+ 2. </a:t>
                </a:r>
                <a:r>
                  <a:rPr lang="en-US" dirty="0" smtClean="0"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8</m:t>
                        </m:r>
                        <m:r>
                          <a:rPr lang="en-US" i="1">
                            <a:latin typeface="Cambria Math"/>
                            <a:cs typeface="NikoshBAN" pitchFamily="2" charset="0"/>
                          </a:rPr>
                          <m:t> </m:t>
                        </m:r>
                      </m:e>
                    </m:rad>
                  </m:oMath>
                </a14:m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+ 4  </a:t>
                </a:r>
              </a:p>
              <a:p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    =(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ad>
                          <m:radPr>
                            <m:degHide m:val="on"/>
                            <m:ctrlPr>
                              <a:rPr lang="en-US" i="1" smtClean="0">
                                <a:latin typeface="Cambria Math"/>
                                <a:cs typeface="Times New Roman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/>
                                <a:cs typeface="Times New Roman" pitchFamily="18" charset="0"/>
                              </a:rPr>
                              <m:t>5</m:t>
                            </m:r>
                            <m:r>
                              <a:rPr lang="en-US" b="0" i="1" smtClean="0">
                                <a:latin typeface="Cambria Math"/>
                                <a:cs typeface="Times New Roman" pitchFamily="18" charset="0"/>
                              </a:rPr>
                              <m:t>)</m:t>
                            </m:r>
                          </m:e>
                        </m:rad>
                      </m:e>
                      <m:sup>
                        <m:r>
                          <a:rPr lang="en-US" i="1" smtClean="0"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+2. 2.</a:t>
                </a:r>
                <a:r>
                  <a:rPr lang="en-US" dirty="0" smtClean="0"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 smtClean="0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5</m:t>
                        </m:r>
                        <m:r>
                          <a:rPr lang="en-US" i="1">
                            <a:latin typeface="Cambria Math"/>
                            <a:cs typeface="NikoshBAN" pitchFamily="2" charset="0"/>
                          </a:rPr>
                          <m:t> </m:t>
                        </m:r>
                      </m:e>
                    </m:rad>
                  </m:oMath>
                </a14:m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+(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 smtClean="0"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/>
                            <a:cs typeface="Times New Roman" pitchFamily="18" charset="0"/>
                          </a:rPr>
                          <m:t> </m:t>
                        </m:r>
                        <m:r>
                          <a:rPr lang="en-US" b="0" i="1" dirty="0" smtClean="0"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  <m:r>
                          <a:rPr lang="en-US" b="0" i="1" dirty="0" smtClean="0">
                            <a:latin typeface="Cambria Math"/>
                            <a:cs typeface="Times New Roman" pitchFamily="18" charset="0"/>
                          </a:rPr>
                          <m:t>)</m:t>
                        </m:r>
                      </m:e>
                      <m:sup>
                        <m:r>
                          <a:rPr lang="en-US" i="1" dirty="0" smtClean="0"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</a:p>
              <a:p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     =(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ad>
                          <m:radPr>
                            <m:degHide m:val="on"/>
                            <m:ctrlPr>
                              <a:rPr lang="en-US" i="1" smtClean="0">
                                <a:latin typeface="Cambria Math"/>
                                <a:cs typeface="Times New Roman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/>
                                <a:cs typeface="Times New Roman" pitchFamily="18" charset="0"/>
                              </a:rPr>
                              <m:t>5</m:t>
                            </m:r>
                          </m:e>
                        </m:rad>
                        <m: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  <m:t>+</m:t>
                        </m:r>
                        <m: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  <m: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  <m:t>)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P     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>
                            <a:latin typeface="Cambria Math"/>
                            <a:cs typeface="Times New Roman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  <m:t>5</m:t>
                        </m:r>
                      </m:e>
                    </m:rad>
                  </m:oMath>
                </a14:m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+2  (</a:t>
                </a:r>
                <a:r>
                  <a:rPr lang="en-US" dirty="0" err="1" smtClean="0">
                    <a:latin typeface="NikoshBAN" pitchFamily="2" charset="0"/>
                    <a:cs typeface="NikoshBAN" pitchFamily="2" charset="0"/>
                  </a:rPr>
                  <a:t>প্রমাণিত</a:t>
                </a:r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)  </a:t>
                </a:r>
                <a:endParaRPr lang="en-US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 t="-1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7184416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557</TotalTime>
  <Words>1120</Words>
  <Application>Microsoft Office PowerPoint</Application>
  <PresentationFormat>On-screen Show (4:3)</PresentationFormat>
  <Paragraphs>110</Paragraphs>
  <Slides>27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Office Theme</vt:lpstr>
      <vt:lpstr>স্বাগতম </vt:lpstr>
      <vt:lpstr>শিক্ষক পরিচিতি</vt:lpstr>
      <vt:lpstr>পাঠ পরিচিতি </vt:lpstr>
      <vt:lpstr>নিচেরসুত্রাবলী  লক্ষ্য কর :</vt:lpstr>
      <vt:lpstr>নিচেরসুত্রাবলী  লক্ষ্য কর :</vt:lpstr>
      <vt:lpstr>পাঠ ঘোষনা : আজকের পাঠ সু্ত্রের সাহায্যে মান নির্ণয় </vt:lpstr>
      <vt:lpstr>শিখনফল </vt:lpstr>
      <vt:lpstr>উদ্দিপক  নিচে দেওয়া হলো </vt:lpstr>
      <vt:lpstr>উদ্দিপক  এর সমাধান  দেওয়া হলো </vt:lpstr>
      <vt:lpstr>সমাধান </vt:lpstr>
      <vt:lpstr>PowerPoint Presentation</vt:lpstr>
      <vt:lpstr>সমাধান</vt:lpstr>
      <vt:lpstr>নিম্ন লিখিত মান নির্ণয় কর:</vt:lpstr>
      <vt:lpstr>সমাধান</vt:lpstr>
      <vt:lpstr>সমাধান</vt:lpstr>
      <vt:lpstr>সমাধান</vt:lpstr>
      <vt:lpstr>সমাধান</vt:lpstr>
      <vt:lpstr>সমাধান</vt:lpstr>
      <vt:lpstr>সমাধান</vt:lpstr>
      <vt:lpstr>সমাধান</vt:lpstr>
      <vt:lpstr>নিম্ন লিখিত মান নির্ণয় কর:</vt:lpstr>
      <vt:lpstr>একক কাজ :</vt:lpstr>
      <vt:lpstr>দলীয়কাজ:  </vt:lpstr>
      <vt:lpstr>মূল্যায়ন </vt:lpstr>
      <vt:lpstr>বাড়ীর কাজ </vt:lpstr>
      <vt:lpstr>বাড়ীর কাজ </vt:lpstr>
      <vt:lpstr>ধন্যবাদ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স্বাগম</dc:title>
  <dc:creator>FAHMIDA</dc:creator>
  <cp:lastModifiedBy>PC</cp:lastModifiedBy>
  <cp:revision>269</cp:revision>
  <dcterms:created xsi:type="dcterms:W3CDTF">2006-08-16T00:00:00Z</dcterms:created>
  <dcterms:modified xsi:type="dcterms:W3CDTF">2026-05-02T08:58:25Z</dcterms:modified>
</cp:coreProperties>
</file>