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59" r:id="rId4"/>
    <p:sldId id="260" r:id="rId5"/>
    <p:sldId id="262" r:id="rId6"/>
    <p:sldId id="280" r:id="rId7"/>
    <p:sldId id="263" r:id="rId8"/>
    <p:sldId id="271" r:id="rId9"/>
    <p:sldId id="264" r:id="rId10"/>
    <p:sldId id="281" r:id="rId11"/>
    <p:sldId id="274" r:id="rId12"/>
    <p:sldId id="282" r:id="rId13"/>
    <p:sldId id="267" r:id="rId14"/>
    <p:sldId id="268" r:id="rId15"/>
    <p:sldId id="269" r:id="rId16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>
        <p:scale>
          <a:sx n="80" d="100"/>
          <a:sy n="80" d="100"/>
        </p:scale>
        <p:origin x="-1080" y="-156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75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4505A-CD08-48F2-A775-27C95B97DBEE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D65B2-A10E-4511-821E-274CA7B07D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969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D65B2-A10E-4511-821E-274CA7B07D2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D65B2-A10E-4511-821E-274CA7B07D2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D65B2-A10E-4511-821E-274CA7B07D2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"/>
            <a:ext cx="7772400" cy="3809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000500"/>
            <a:ext cx="6858000" cy="7620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038600"/>
            <a:ext cx="142876" cy="1676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038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06501"/>
            <a:ext cx="7772400" cy="3600979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1"/>
            <a:ext cx="7772400" cy="8890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312334"/>
            <a:ext cx="329184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312334"/>
            <a:ext cx="329184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310640"/>
            <a:ext cx="3291840" cy="533135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1882805"/>
            <a:ext cx="32918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310640"/>
            <a:ext cx="3291840" cy="533135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1882805"/>
            <a:ext cx="32918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33500"/>
            <a:ext cx="5111750" cy="3733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333500"/>
            <a:ext cx="3008313" cy="37338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038600"/>
            <a:ext cx="142876" cy="1676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0386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762500"/>
            <a:ext cx="8153400" cy="381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127500"/>
            <a:ext cx="8153400" cy="635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038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27265"/>
            <a:ext cx="57912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0500"/>
            <a:ext cx="7620000" cy="3644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143501"/>
            <a:ext cx="3429000" cy="2540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410729"/>
            <a:ext cx="3429000" cy="23653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337021" y="4874154"/>
            <a:ext cx="10964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143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143000"/>
            <a:ext cx="142876" cy="4572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wheel spokes="3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4.png"/><Relationship Id="rId11" Type="http://schemas.openxmlformats.org/officeDocument/2006/relationships/image" Target="../media/image69.png"/><Relationship Id="rId5" Type="http://schemas.openxmlformats.org/officeDocument/2006/relationships/image" Target="../media/image63.png"/><Relationship Id="rId10" Type="http://schemas.openxmlformats.org/officeDocument/2006/relationships/image" Target="../media/image68.png"/><Relationship Id="rId4" Type="http://schemas.openxmlformats.org/officeDocument/2006/relationships/image" Target="../media/image62.png"/><Relationship Id="rId9" Type="http://schemas.openxmlformats.org/officeDocument/2006/relationships/image" Target="../media/image6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81.png"/><Relationship Id="rId18" Type="http://schemas.openxmlformats.org/officeDocument/2006/relationships/image" Target="../media/image86.png"/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12" Type="http://schemas.openxmlformats.org/officeDocument/2006/relationships/image" Target="../media/image80.png"/><Relationship Id="rId17" Type="http://schemas.openxmlformats.org/officeDocument/2006/relationships/image" Target="../media/image85.png"/><Relationship Id="rId2" Type="http://schemas.openxmlformats.org/officeDocument/2006/relationships/image" Target="../media/image70.png"/><Relationship Id="rId16" Type="http://schemas.openxmlformats.org/officeDocument/2006/relationships/image" Target="../media/image8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4.png"/><Relationship Id="rId11" Type="http://schemas.openxmlformats.org/officeDocument/2006/relationships/image" Target="../media/image79.png"/><Relationship Id="rId5" Type="http://schemas.openxmlformats.org/officeDocument/2006/relationships/image" Target="../media/image73.png"/><Relationship Id="rId15" Type="http://schemas.openxmlformats.org/officeDocument/2006/relationships/image" Target="../media/image83.png"/><Relationship Id="rId10" Type="http://schemas.openxmlformats.org/officeDocument/2006/relationships/image" Target="../media/image78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Relationship Id="rId14" Type="http://schemas.openxmlformats.org/officeDocument/2006/relationships/image" Target="../media/image8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8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0.png"/><Relationship Id="rId4" Type="http://schemas.openxmlformats.org/officeDocument/2006/relationships/image" Target="../media/image8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png"/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5.jpeg"/><Relationship Id="rId2" Type="http://schemas.openxmlformats.org/officeDocument/2006/relationships/image" Target="../media/image9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18" Type="http://schemas.openxmlformats.org/officeDocument/2006/relationships/image" Target="../media/image2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17" Type="http://schemas.openxmlformats.org/officeDocument/2006/relationships/image" Target="../media/image25.png"/><Relationship Id="rId2" Type="http://schemas.openxmlformats.org/officeDocument/2006/relationships/image" Target="../media/image10.png"/><Relationship Id="rId16" Type="http://schemas.openxmlformats.org/officeDocument/2006/relationships/image" Target="../media/image24.png"/><Relationship Id="rId20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19" Type="http://schemas.openxmlformats.org/officeDocument/2006/relationships/image" Target="../media/image27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36.png"/><Relationship Id="rId5" Type="http://schemas.openxmlformats.org/officeDocument/2006/relationships/image" Target="../media/image31.png"/><Relationship Id="rId10" Type="http://schemas.openxmlformats.org/officeDocument/2006/relationships/image" Target="../media/image14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8.png"/><Relationship Id="rId18" Type="http://schemas.openxmlformats.org/officeDocument/2006/relationships/image" Target="../media/image5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17" Type="http://schemas.openxmlformats.org/officeDocument/2006/relationships/image" Target="../media/image52.png"/><Relationship Id="rId2" Type="http://schemas.openxmlformats.org/officeDocument/2006/relationships/image" Target="../media/image37.png"/><Relationship Id="rId16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5" Type="http://schemas.openxmlformats.org/officeDocument/2006/relationships/image" Target="../media/image5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Relationship Id="rId14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6-Point Star 8"/>
          <p:cNvSpPr/>
          <p:nvPr/>
        </p:nvSpPr>
        <p:spPr>
          <a:xfrm>
            <a:off x="1447800" y="63500"/>
            <a:ext cx="6400800" cy="1016000"/>
          </a:xfrm>
          <a:prstGeom prst="star6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27876" y="234355"/>
            <a:ext cx="352532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5000" b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সবা</a:t>
            </a:r>
            <a:r>
              <a:rPr lang="bn-IN" sz="5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ইকে</a:t>
            </a:r>
            <a:r>
              <a:rPr lang="bn-IN" sz="5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শু</a:t>
            </a:r>
            <a:r>
              <a:rPr lang="bn-IN" sz="5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ভে</a:t>
            </a:r>
            <a:r>
              <a:rPr lang="bn-IN" sz="5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চ্ছা </a:t>
            </a:r>
            <a:endParaRPr lang="en-US" sz="5000" dirty="0"/>
          </a:p>
        </p:txBody>
      </p:sp>
      <p:pic>
        <p:nvPicPr>
          <p:cNvPr id="12" name="Picture 11" descr="50-pink-tulips-march-2020.png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270000"/>
            <a:ext cx="5334000" cy="42545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Picture 6" descr="ME PI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6600" y="3789680"/>
            <a:ext cx="1905000" cy="19253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 descr="ME PI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789680"/>
            <a:ext cx="1905000" cy="19253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86923954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457200" y="1016000"/>
            <a:ext cx="7848600" cy="4254500"/>
          </a:xfrm>
          <a:prstGeom prst="roundRect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nip Diagonal Corner Rectangle 1"/>
          <p:cNvSpPr/>
          <p:nvPr/>
        </p:nvSpPr>
        <p:spPr>
          <a:xfrm>
            <a:off x="1752600" y="63500"/>
            <a:ext cx="5715000" cy="635000"/>
          </a:xfrm>
          <a:prstGeom prst="snip2Diag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92396" y="127000"/>
            <a:ext cx="29274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সমস্যা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4000" b="1" dirty="0"/>
          </a:p>
        </p:txBody>
      </p:sp>
      <p:pic>
        <p:nvPicPr>
          <p:cNvPr id="6" name="Picture 3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1143000"/>
            <a:ext cx="6400800" cy="513783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09600" y="1651001"/>
            <a:ext cx="7696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i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)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সমীকরণের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n =</a:t>
            </a:r>
            <a:r>
              <a:rPr lang="en-US" sz="2600" dirty="0" smtClean="0">
                <a:cs typeface="NikoshBAN" pitchFamily="2" charset="0"/>
              </a:rPr>
              <a:t> 0, 1, 2, 3, 4, …… </a:t>
            </a:r>
            <a:r>
              <a:rPr lang="en-US" sz="2600" dirty="0" err="1" smtClean="0">
                <a:cs typeface="NikoshBAN" pitchFamily="2" charset="0"/>
              </a:rPr>
              <a:t>ইত্যাদি</a:t>
            </a:r>
            <a:r>
              <a:rPr lang="en-US" sz="2600" dirty="0" smtClean="0">
                <a:cs typeface="NikoshBAN" pitchFamily="2" charset="0"/>
              </a:rPr>
              <a:t> </a:t>
            </a:r>
            <a:r>
              <a:rPr lang="en-US" sz="2600" dirty="0" err="1" smtClean="0">
                <a:cs typeface="NikoshBAN" pitchFamily="2" charset="0"/>
              </a:rPr>
              <a:t>বসিয়ে</a:t>
            </a:r>
            <a:r>
              <a:rPr lang="en-US" sz="2600" dirty="0" smtClean="0">
                <a:cs typeface="NikoshBAN" pitchFamily="2" charset="0"/>
              </a:rPr>
              <a:t> </a:t>
            </a:r>
            <a:r>
              <a:rPr lang="en-US" sz="2600" dirty="0" err="1" smtClean="0">
                <a:cs typeface="NikoshBAN" pitchFamily="2" charset="0"/>
              </a:rPr>
              <a:t>পাই</a:t>
            </a:r>
            <a:r>
              <a:rPr lang="en-US" sz="2600" dirty="0" smtClean="0">
                <a:cs typeface="NikoshBAN" pitchFamily="2" charset="0"/>
              </a:rPr>
              <a:t>,</a:t>
            </a: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2032000"/>
            <a:ext cx="5502089" cy="444500"/>
          </a:xfrm>
          <a:prstGeom prst="rect">
            <a:avLst/>
          </a:prstGeom>
          <a:noFill/>
        </p:spPr>
      </p:pic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2476500"/>
            <a:ext cx="5856224" cy="508000"/>
          </a:xfrm>
          <a:prstGeom prst="rect">
            <a:avLst/>
          </a:prstGeom>
          <a:noFill/>
        </p:spPr>
      </p:pic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2984500"/>
            <a:ext cx="5677408" cy="508000"/>
          </a:xfrm>
          <a:prstGeom prst="rect">
            <a:avLst/>
          </a:prstGeom>
          <a:noFill/>
        </p:spPr>
      </p:pic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991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3492500"/>
            <a:ext cx="5638800" cy="508000"/>
          </a:xfrm>
          <a:prstGeom prst="rect">
            <a:avLst/>
          </a:prstGeom>
          <a:noFill/>
        </p:spPr>
      </p:pic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993" name="Picture 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4000500"/>
            <a:ext cx="5496560" cy="444500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533400" y="4572000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সুতরাং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প্রদত্ত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সীমার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মানসমূহঃ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995" name="Picture 1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47260" y="4588596"/>
            <a:ext cx="3448050" cy="27781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" grpId="0" animBg="1"/>
      <p:bldP spid="5" grpId="0"/>
      <p:bldP spid="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ounded Rectangle 45"/>
          <p:cNvSpPr/>
          <p:nvPr/>
        </p:nvSpPr>
        <p:spPr>
          <a:xfrm>
            <a:off x="838200" y="1778000"/>
            <a:ext cx="7391400" cy="3175000"/>
          </a:xfrm>
          <a:prstGeom prst="roundRect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nip Diagonal Corner Rectangle 4"/>
          <p:cNvSpPr/>
          <p:nvPr/>
        </p:nvSpPr>
        <p:spPr>
          <a:xfrm>
            <a:off x="1828800" y="190500"/>
            <a:ext cx="5334000" cy="571500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092396" y="172095"/>
            <a:ext cx="29274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সমস্যা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4000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838200" y="1143000"/>
            <a:ext cx="7391400" cy="508000"/>
          </a:xfrm>
          <a:prstGeom prst="round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914400" y="1206500"/>
            <a:ext cx="4038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smtClean="0">
                <a:latin typeface="NikoshBAN" pitchFamily="2" charset="0"/>
                <a:cs typeface="NikoshBAN" pitchFamily="2" charset="0"/>
              </a:rPr>
              <a:t>03.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লেখচিত্রের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সাহায্যে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করঃ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90600" y="1905001"/>
            <a:ext cx="152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দেওয়া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, </a:t>
            </a: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33650" y="1968500"/>
            <a:ext cx="2643188" cy="317500"/>
          </a:xfrm>
          <a:prstGeom prst="rect">
            <a:avLst/>
          </a:prstGeom>
          <a:noFill/>
        </p:spPr>
      </p:pic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1" y="2286000"/>
            <a:ext cx="3679031" cy="317500"/>
          </a:xfrm>
          <a:prstGeom prst="rect">
            <a:avLst/>
          </a:prstGeom>
          <a:noFill/>
        </p:spPr>
      </p:pic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0" y="2603500"/>
            <a:ext cx="3417094" cy="317500"/>
          </a:xfrm>
          <a:prstGeom prst="rect">
            <a:avLst/>
          </a:prstGeom>
          <a:noFill/>
        </p:spPr>
      </p:pic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3319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0" y="2921000"/>
            <a:ext cx="3417094" cy="317500"/>
          </a:xfrm>
          <a:prstGeom prst="rect">
            <a:avLst/>
          </a:prstGeom>
          <a:noFill/>
        </p:spPr>
      </p:pic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3321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0" y="3198092"/>
            <a:ext cx="4117258" cy="317500"/>
          </a:xfrm>
          <a:prstGeom prst="rect">
            <a:avLst/>
          </a:prstGeom>
          <a:noFill/>
        </p:spPr>
      </p:pic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3323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3619500"/>
            <a:ext cx="2743201" cy="322118"/>
          </a:xfrm>
          <a:prstGeom prst="rect">
            <a:avLst/>
          </a:prstGeom>
          <a:noFill/>
        </p:spPr>
      </p:pic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3325" name="Picture 1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3400" y="3619500"/>
            <a:ext cx="2777613" cy="317500"/>
          </a:xfrm>
          <a:prstGeom prst="rect">
            <a:avLst/>
          </a:prstGeom>
          <a:noFill/>
        </p:spPr>
      </p:pic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3327" name="Picture 1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3937000"/>
            <a:ext cx="1968500" cy="635000"/>
          </a:xfrm>
          <a:prstGeom prst="rect">
            <a:avLst/>
          </a:prstGeom>
          <a:noFill/>
        </p:spPr>
      </p:pic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3329" name="Picture 17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4064000"/>
            <a:ext cx="1828800" cy="363416"/>
          </a:xfrm>
          <a:prstGeom prst="rect">
            <a:avLst/>
          </a:prstGeom>
          <a:noFill/>
        </p:spPr>
      </p:pic>
      <p:sp>
        <p:nvSpPr>
          <p:cNvPr id="52" name="TextBox 51"/>
          <p:cNvSpPr txBox="1"/>
          <p:nvPr/>
        </p:nvSpPr>
        <p:spPr>
          <a:xfrm>
            <a:off x="7010400" y="4381500"/>
            <a:ext cx="838200" cy="47705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chemeClr val="tx1"/>
                </a:solidFill>
              </a:rPr>
              <a:t>P.T.O</a:t>
            </a:r>
            <a:endParaRPr lang="en-US" sz="2500" dirty="0">
              <a:solidFill>
                <a:schemeClr val="tx1"/>
              </a:solidFill>
            </a:endParaRPr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3331" name="Picture 19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53346" y="1258454"/>
            <a:ext cx="3819525" cy="27781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5" grpId="0" animBg="1"/>
      <p:bldP spid="19" grpId="0"/>
      <p:bldP spid="20" grpId="0" animBg="1"/>
      <p:bldP spid="21" grpId="0"/>
      <p:bldP spid="23" grpId="0"/>
      <p:bldP spid="5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ounded Rectangle 90"/>
          <p:cNvSpPr/>
          <p:nvPr/>
        </p:nvSpPr>
        <p:spPr>
          <a:xfrm>
            <a:off x="4648200" y="1079500"/>
            <a:ext cx="4191000" cy="3048000"/>
          </a:xfrm>
          <a:prstGeom prst="round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685800" y="1079500"/>
            <a:ext cx="3733800" cy="3048000"/>
          </a:xfrm>
          <a:prstGeom prst="round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3" name="Straight Connector 82"/>
          <p:cNvCxnSpPr/>
          <p:nvPr/>
        </p:nvCxnSpPr>
        <p:spPr>
          <a:xfrm rot="5400000" flipH="1" flipV="1">
            <a:off x="2641025" y="2819978"/>
            <a:ext cx="813954" cy="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9" name="Round Same Side Corner Rectangle 98"/>
          <p:cNvSpPr/>
          <p:nvPr/>
        </p:nvSpPr>
        <p:spPr>
          <a:xfrm>
            <a:off x="4724400" y="4254500"/>
            <a:ext cx="4038600" cy="1143000"/>
          </a:xfrm>
          <a:prstGeom prst="round2SameRect">
            <a:avLst/>
          </a:prstGeom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ound Same Side Corner Rectangle 97"/>
          <p:cNvSpPr/>
          <p:nvPr/>
        </p:nvSpPr>
        <p:spPr>
          <a:xfrm>
            <a:off x="838200" y="4254500"/>
            <a:ext cx="3505200" cy="1143000"/>
          </a:xfrm>
          <a:prstGeom prst="round2SameRect">
            <a:avLst/>
          </a:prstGeom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1371600" y="3209638"/>
            <a:ext cx="2514600" cy="132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371600" y="1691409"/>
            <a:ext cx="2514600" cy="132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1377374" y="2037641"/>
            <a:ext cx="750454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" name="Snip Diagonal Corner Rectangle 1"/>
          <p:cNvSpPr/>
          <p:nvPr/>
        </p:nvSpPr>
        <p:spPr>
          <a:xfrm>
            <a:off x="1828800" y="190500"/>
            <a:ext cx="5334000" cy="571500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92396" y="172095"/>
            <a:ext cx="29274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সমস্যা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4000" b="1" dirty="0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229328" y="2348772"/>
            <a:ext cx="2285338" cy="794"/>
          </a:xfrm>
          <a:prstGeom prst="line">
            <a:avLst/>
          </a:prstGeom>
          <a:ln>
            <a:headEnd type="stealth"/>
            <a:tailEnd type="stealt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14400" y="2413000"/>
            <a:ext cx="3200400" cy="1323"/>
          </a:xfrm>
          <a:prstGeom prst="line">
            <a:avLst/>
          </a:prstGeom>
          <a:ln>
            <a:headEnd type="stealth"/>
            <a:tailEnd type="stealt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23900" y="2095500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X’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90600" y="32385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Y’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00500" y="2032000"/>
            <a:ext cx="419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371600" y="2349500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O</a:t>
            </a:r>
            <a:endParaRPr lang="en-US" sz="2000" b="1" dirty="0"/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1" y="2540000"/>
            <a:ext cx="195943" cy="3810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990600" y="115272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0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75272" y="2032000"/>
            <a:ext cx="191729" cy="309563"/>
          </a:xfrm>
          <a:prstGeom prst="rect">
            <a:avLst/>
          </a:prstGeom>
          <a:noFill/>
        </p:spPr>
      </p:pic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1" y="2413000"/>
            <a:ext cx="295275" cy="476250"/>
          </a:xfrm>
          <a:prstGeom prst="rect">
            <a:avLst/>
          </a:prstGeom>
          <a:noFill/>
        </p:spPr>
      </p:pic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13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38526" y="2095500"/>
            <a:ext cx="295275" cy="246063"/>
          </a:xfrm>
          <a:prstGeom prst="rect">
            <a:avLst/>
          </a:prstGeom>
          <a:noFill/>
        </p:spPr>
      </p:pic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15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4336" y="3492500"/>
            <a:ext cx="1619865" cy="406277"/>
          </a:xfrm>
          <a:prstGeom prst="rect">
            <a:avLst/>
          </a:prstGeom>
          <a:noFill/>
        </p:spPr>
      </p:pic>
      <p:sp>
        <p:nvSpPr>
          <p:cNvPr id="43018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3020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3022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3024" name="Rectangle 1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23" name="Picture 1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38801" y="4389438"/>
            <a:ext cx="2264799" cy="309563"/>
          </a:xfrm>
          <a:prstGeom prst="rect">
            <a:avLst/>
          </a:prstGeom>
          <a:noFill/>
        </p:spPr>
      </p:pic>
      <p:sp>
        <p:nvSpPr>
          <p:cNvPr id="43026" name="Rectangle 1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>
            <a:off x="5257800" y="2984500"/>
            <a:ext cx="3124200" cy="132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257800" y="2095500"/>
            <a:ext cx="2895600" cy="132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 flipH="1" flipV="1">
            <a:off x="5264945" y="2316957"/>
            <a:ext cx="444500" cy="158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4153628" y="2475772"/>
            <a:ext cx="2285338" cy="794"/>
          </a:xfrm>
          <a:prstGeom prst="line">
            <a:avLst/>
          </a:prstGeom>
          <a:ln>
            <a:headEnd type="stealth"/>
            <a:tailEnd type="stealt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838700" y="2540000"/>
            <a:ext cx="3848100" cy="1323"/>
          </a:xfrm>
          <a:prstGeom prst="line">
            <a:avLst/>
          </a:prstGeom>
          <a:ln>
            <a:headEnd type="stealth"/>
            <a:tailEnd type="stealt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648200" y="2222500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X’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4914900" y="33655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Y’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8420100" y="2536280"/>
            <a:ext cx="419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</a:t>
            </a:r>
            <a:endParaRPr lang="en-US" sz="2400" dirty="0"/>
          </a:p>
        </p:txBody>
      </p:sp>
      <p:pic>
        <p:nvPicPr>
          <p:cNvPr id="5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7401" y="2667000"/>
            <a:ext cx="130629" cy="254000"/>
          </a:xfrm>
          <a:prstGeom prst="rect">
            <a:avLst/>
          </a:prstGeom>
          <a:noFill/>
        </p:spPr>
      </p:pic>
      <p:sp>
        <p:nvSpPr>
          <p:cNvPr id="54" name="TextBox 53"/>
          <p:cNvSpPr txBox="1"/>
          <p:nvPr/>
        </p:nvSpPr>
        <p:spPr>
          <a:xfrm>
            <a:off x="4914900" y="127972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pic>
        <p:nvPicPr>
          <p:cNvPr id="56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1" y="2522684"/>
            <a:ext cx="157316" cy="254000"/>
          </a:xfrm>
          <a:prstGeom prst="rect">
            <a:avLst/>
          </a:prstGeom>
          <a:noFill/>
        </p:spPr>
      </p:pic>
      <p:pic>
        <p:nvPicPr>
          <p:cNvPr id="5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40296" y="2540000"/>
            <a:ext cx="255905" cy="412750"/>
          </a:xfrm>
          <a:prstGeom prst="rect">
            <a:avLst/>
          </a:prstGeom>
          <a:noFill/>
        </p:spPr>
      </p:pic>
      <p:pic>
        <p:nvPicPr>
          <p:cNvPr id="59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39126" y="2222500"/>
            <a:ext cx="295275" cy="246063"/>
          </a:xfrm>
          <a:prstGeom prst="rect">
            <a:avLst/>
          </a:prstGeom>
          <a:noFill/>
        </p:spPr>
      </p:pic>
      <p:sp>
        <p:nvSpPr>
          <p:cNvPr id="43028" name="Rectangle 2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27" name="Picture 1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48400" y="3048000"/>
            <a:ext cx="685800" cy="385281"/>
          </a:xfrm>
          <a:prstGeom prst="rect">
            <a:avLst/>
          </a:prstGeom>
          <a:noFill/>
        </p:spPr>
      </p:pic>
      <p:sp>
        <p:nvSpPr>
          <p:cNvPr id="43030" name="Rectangle 2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29" name="Picture 21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1" y="2603500"/>
            <a:ext cx="133003" cy="381000"/>
          </a:xfrm>
          <a:prstGeom prst="rect">
            <a:avLst/>
          </a:prstGeom>
          <a:noFill/>
        </p:spPr>
      </p:pic>
      <p:cxnSp>
        <p:nvCxnSpPr>
          <p:cNvPr id="69" name="Straight Connector 68"/>
          <p:cNvCxnSpPr/>
          <p:nvPr/>
        </p:nvCxnSpPr>
        <p:spPr>
          <a:xfrm rot="5400000" flipH="1" flipV="1">
            <a:off x="6103144" y="2316957"/>
            <a:ext cx="444500" cy="158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5400000" flipH="1" flipV="1">
            <a:off x="6865144" y="2761457"/>
            <a:ext cx="444500" cy="158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5400000" flipH="1" flipV="1">
            <a:off x="7855744" y="2761457"/>
            <a:ext cx="444500" cy="158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3032" name="Rectangle 2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31" name="Picture 23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91401" y="1621693"/>
            <a:ext cx="533400" cy="410308"/>
          </a:xfrm>
          <a:prstGeom prst="rect">
            <a:avLst/>
          </a:prstGeom>
          <a:noFill/>
        </p:spPr>
      </p:pic>
      <p:sp>
        <p:nvSpPr>
          <p:cNvPr id="43034" name="Rectangle 2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33" name="Picture 25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14676" y="1404938"/>
            <a:ext cx="619125" cy="246063"/>
          </a:xfrm>
          <a:prstGeom prst="rect">
            <a:avLst/>
          </a:prstGeom>
          <a:noFill/>
        </p:spPr>
      </p:pic>
      <p:sp>
        <p:nvSpPr>
          <p:cNvPr id="43036" name="Rectangle 2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35" name="Picture 27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05176" y="3175000"/>
            <a:ext cx="809625" cy="246063"/>
          </a:xfrm>
          <a:prstGeom prst="rect">
            <a:avLst/>
          </a:prstGeom>
          <a:noFill/>
        </p:spPr>
      </p:pic>
      <p:sp>
        <p:nvSpPr>
          <p:cNvPr id="43038" name="Rectangle 3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37" name="Picture 29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72201" y="2603501"/>
            <a:ext cx="232347" cy="380999"/>
          </a:xfrm>
          <a:prstGeom prst="rect">
            <a:avLst/>
          </a:prstGeom>
          <a:noFill/>
        </p:spPr>
      </p:pic>
      <p:sp>
        <p:nvSpPr>
          <p:cNvPr id="43040" name="Rectangle 3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39" name="Picture 31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34201" y="2107790"/>
            <a:ext cx="228600" cy="368710"/>
          </a:xfrm>
          <a:prstGeom prst="rect">
            <a:avLst/>
          </a:prstGeom>
          <a:noFill/>
        </p:spPr>
      </p:pic>
      <p:sp>
        <p:nvSpPr>
          <p:cNvPr id="43042" name="Rectangle 3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41" name="Picture 33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2145196"/>
            <a:ext cx="304800" cy="331304"/>
          </a:xfrm>
          <a:prstGeom prst="rect">
            <a:avLst/>
          </a:prstGeom>
          <a:noFill/>
        </p:spPr>
      </p:pic>
      <p:sp>
        <p:nvSpPr>
          <p:cNvPr id="43044" name="Rectangle 3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43" name="Picture 35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00600" y="4699000"/>
            <a:ext cx="3817620" cy="571500"/>
          </a:xfrm>
          <a:prstGeom prst="rect">
            <a:avLst/>
          </a:prstGeom>
          <a:noFill/>
        </p:spPr>
      </p:pic>
      <p:sp>
        <p:nvSpPr>
          <p:cNvPr id="43046" name="Rectangle 3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45" name="Picture 37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47801" y="4381500"/>
            <a:ext cx="2249129" cy="317500"/>
          </a:xfrm>
          <a:prstGeom prst="rect">
            <a:avLst/>
          </a:prstGeom>
          <a:noFill/>
        </p:spPr>
      </p:pic>
      <p:sp>
        <p:nvSpPr>
          <p:cNvPr id="43048" name="Rectangle 4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47" name="Picture 39"/>
          <p:cNvPicPr>
            <a:picLocks noChangeAspect="1" noChangeArrowheads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4750955"/>
            <a:ext cx="914400" cy="519546"/>
          </a:xfrm>
          <a:prstGeom prst="rect">
            <a:avLst/>
          </a:prstGeom>
          <a:noFill/>
        </p:spPr>
      </p:pic>
      <p:sp>
        <p:nvSpPr>
          <p:cNvPr id="58" name="Freeform 57"/>
          <p:cNvSpPr/>
          <p:nvPr/>
        </p:nvSpPr>
        <p:spPr>
          <a:xfrm>
            <a:off x="5271656" y="1691409"/>
            <a:ext cx="3034145" cy="1752985"/>
          </a:xfrm>
          <a:custGeom>
            <a:avLst/>
            <a:gdLst>
              <a:gd name="connsiteX0" fmla="*/ 0 w 2189018"/>
              <a:gd name="connsiteY0" fmla="*/ 1004454 h 2103582"/>
              <a:gd name="connsiteX1" fmla="*/ 512618 w 2189018"/>
              <a:gd name="connsiteY1" fmla="*/ 159327 h 2103582"/>
              <a:gd name="connsiteX2" fmla="*/ 1607127 w 2189018"/>
              <a:gd name="connsiteY2" fmla="*/ 1960418 h 2103582"/>
              <a:gd name="connsiteX3" fmla="*/ 2189018 w 2189018"/>
              <a:gd name="connsiteY3" fmla="*/ 1018309 h 2103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9018" h="2103582">
                <a:moveTo>
                  <a:pt x="0" y="1004454"/>
                </a:moveTo>
                <a:cubicBezTo>
                  <a:pt x="122382" y="502227"/>
                  <a:pt x="244764" y="0"/>
                  <a:pt x="512618" y="159327"/>
                </a:cubicBezTo>
                <a:cubicBezTo>
                  <a:pt x="780472" y="318654"/>
                  <a:pt x="1327727" y="1817254"/>
                  <a:pt x="1607127" y="1960418"/>
                </a:cubicBezTo>
                <a:cubicBezTo>
                  <a:pt x="1886527" y="2103582"/>
                  <a:pt x="2037772" y="1560945"/>
                  <a:pt x="2189018" y="1018309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1392382" y="1564409"/>
            <a:ext cx="2189018" cy="1752985"/>
          </a:xfrm>
          <a:custGeom>
            <a:avLst/>
            <a:gdLst>
              <a:gd name="connsiteX0" fmla="*/ 0 w 2189018"/>
              <a:gd name="connsiteY0" fmla="*/ 1004454 h 2103582"/>
              <a:gd name="connsiteX1" fmla="*/ 512618 w 2189018"/>
              <a:gd name="connsiteY1" fmla="*/ 159327 h 2103582"/>
              <a:gd name="connsiteX2" fmla="*/ 1607127 w 2189018"/>
              <a:gd name="connsiteY2" fmla="*/ 1960418 h 2103582"/>
              <a:gd name="connsiteX3" fmla="*/ 2189018 w 2189018"/>
              <a:gd name="connsiteY3" fmla="*/ 1018309 h 2103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9018" h="2103582">
                <a:moveTo>
                  <a:pt x="0" y="1004454"/>
                </a:moveTo>
                <a:cubicBezTo>
                  <a:pt x="122382" y="502227"/>
                  <a:pt x="244764" y="0"/>
                  <a:pt x="512618" y="159327"/>
                </a:cubicBezTo>
                <a:cubicBezTo>
                  <a:pt x="780472" y="318654"/>
                  <a:pt x="1327727" y="1817254"/>
                  <a:pt x="1607127" y="1960418"/>
                </a:cubicBezTo>
                <a:cubicBezTo>
                  <a:pt x="1886527" y="2103582"/>
                  <a:pt x="2037772" y="1560945"/>
                  <a:pt x="2189018" y="1018309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/>
          <p:cNvSpPr txBox="1"/>
          <p:nvPr/>
        </p:nvSpPr>
        <p:spPr>
          <a:xfrm>
            <a:off x="4953000" y="2540000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O</a:t>
            </a:r>
            <a:endParaRPr lang="en-US" sz="2000" b="1" dirty="0"/>
          </a:p>
        </p:txBody>
      </p:sp>
      <p:pic>
        <p:nvPicPr>
          <p:cNvPr id="101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9801" y="3492500"/>
            <a:ext cx="1619865" cy="40627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3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3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3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3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2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3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3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3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3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9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43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43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43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43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43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43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6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43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43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40" grpId="0" animBg="1"/>
      <p:bldP spid="99" grpId="0" animBg="1"/>
      <p:bldP spid="98" grpId="0" animBg="1"/>
      <p:bldP spid="2" grpId="0" animBg="1"/>
      <p:bldP spid="5" grpId="0"/>
      <p:bldP spid="8" grpId="0"/>
      <p:bldP spid="9" grpId="0"/>
      <p:bldP spid="10" grpId="0"/>
      <p:bldP spid="11" grpId="0"/>
      <p:bldP spid="13" grpId="0"/>
      <p:bldP spid="50" grpId="0"/>
      <p:bldP spid="51" grpId="0"/>
      <p:bldP spid="52" grpId="0"/>
      <p:bldP spid="54" grpId="0"/>
      <p:bldP spid="58" grpId="0" animBg="1"/>
      <p:bldP spid="24" grpId="0" animBg="1"/>
      <p:bldP spid="10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914400" y="1778000"/>
            <a:ext cx="7315200" cy="3111500"/>
          </a:xfrm>
          <a:prstGeom prst="roundRect">
            <a:avLst/>
          </a:prstGeom>
          <a:ln w="101600">
            <a:solidFill>
              <a:srgbClr val="002060">
                <a:alpha val="73000"/>
              </a:srgb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92365"/>
            <a:ext cx="5638800" cy="85063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bn-IN" sz="6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মূ্ল্যায়ণ</a:t>
            </a:r>
            <a:endParaRPr lang="en-US" sz="6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295400" y="2286001"/>
            <a:ext cx="2133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smtClean="0">
                <a:latin typeface="NikoshBAN" pitchFamily="2" charset="0"/>
                <a:cs typeface="NikoshBAN" pitchFamily="2" charset="0"/>
              </a:rPr>
              <a:t>01.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করঃ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2297546"/>
            <a:ext cx="3321844" cy="317500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1219200" y="3526631"/>
            <a:ext cx="2133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smtClean="0">
                <a:latin typeface="NikoshBAN" pitchFamily="2" charset="0"/>
                <a:cs typeface="NikoshBAN" pitchFamily="2" charset="0"/>
              </a:rPr>
              <a:t>02.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করঃ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2730500"/>
            <a:ext cx="4023360" cy="571500"/>
          </a:xfrm>
          <a:prstGeom prst="rect">
            <a:avLst/>
          </a:prstGeom>
          <a:noFill/>
        </p:spPr>
      </p:pic>
      <p:sp>
        <p:nvSpPr>
          <p:cNvPr id="28" name="TextBox 27"/>
          <p:cNvSpPr txBox="1"/>
          <p:nvPr/>
        </p:nvSpPr>
        <p:spPr>
          <a:xfrm>
            <a:off x="1676400" y="2828131"/>
            <a:ext cx="990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উত্তরঃ</a:t>
            </a:r>
            <a:endParaRPr lang="en-US" sz="26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3574397"/>
            <a:ext cx="4800600" cy="299103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1600200" y="4000501"/>
            <a:ext cx="990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উত্তরঃ</a:t>
            </a:r>
            <a:endParaRPr lang="en-US" sz="26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67001" y="3873500"/>
            <a:ext cx="1266825" cy="5794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8717288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" grpId="0" animBg="1"/>
      <p:bldP spid="22" grpId="0"/>
      <p:bldP spid="27" grpId="0"/>
      <p:bldP spid="28" grpId="0"/>
      <p:bldP spid="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066800" y="1968500"/>
            <a:ext cx="7315200" cy="2984500"/>
          </a:xfrm>
          <a:prstGeom prst="roundRect">
            <a:avLst/>
          </a:prstGeom>
          <a:ln w="101600">
            <a:solidFill>
              <a:schemeClr val="tx1">
                <a:alpha val="73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447800" y="2286001"/>
            <a:ext cx="2133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smtClean="0">
                <a:latin typeface="NikoshBAN" pitchFamily="2" charset="0"/>
                <a:cs typeface="NikoshBAN" pitchFamily="2" charset="0"/>
              </a:rPr>
              <a:t>01.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করঃ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2314863"/>
            <a:ext cx="3107531" cy="317500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1447800" y="3018631"/>
            <a:ext cx="2133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smtClean="0">
                <a:latin typeface="NikoshBAN" pitchFamily="2" charset="0"/>
                <a:cs typeface="NikoshBAN" pitchFamily="2" charset="0"/>
              </a:rPr>
              <a:t>02.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করঃ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3048000"/>
            <a:ext cx="4826000" cy="317500"/>
          </a:xfrm>
          <a:prstGeom prst="rect">
            <a:avLst/>
          </a:prstGeom>
          <a:noFill/>
        </p:spPr>
      </p:pic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524000" y="3683001"/>
            <a:ext cx="4343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smtClean="0">
                <a:latin typeface="NikoshBAN" pitchFamily="2" charset="0"/>
                <a:cs typeface="NikoshBAN" pitchFamily="2" charset="0"/>
              </a:rPr>
              <a:t>03.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লেখচিত্রের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সাহায্যে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করঃ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4064000"/>
            <a:ext cx="3771900" cy="579438"/>
          </a:xfrm>
          <a:prstGeom prst="rect">
            <a:avLst/>
          </a:prstGeom>
          <a:noFill/>
        </p:spPr>
      </p:pic>
      <p:sp>
        <p:nvSpPr>
          <p:cNvPr id="27" name="Can 26"/>
          <p:cNvSpPr/>
          <p:nvPr/>
        </p:nvSpPr>
        <p:spPr>
          <a:xfrm>
            <a:off x="1600200" y="317500"/>
            <a:ext cx="6248400" cy="1394460"/>
          </a:xfrm>
          <a:prstGeom prst="can">
            <a:avLst/>
          </a:prstGeo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3200401" y="698500"/>
            <a:ext cx="3350597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70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7000" dirty="0"/>
          </a:p>
        </p:txBody>
      </p:sp>
    </p:spTree>
    <p:extLst>
      <p:ext uri="{BB962C8B-B14F-4D97-AF65-F5344CB8AC3E}">
        <p14:creationId xmlns:p14="http://schemas.microsoft.com/office/powerpoint/2010/main" val="477421036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/>
      <p:bldP spid="19" grpId="0"/>
      <p:bldP spid="24" grpId="0"/>
      <p:bldP spid="27" grpId="0" animBg="1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unnam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274" y="-190500"/>
            <a:ext cx="61722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4610100"/>
            <a:ext cx="8229600" cy="850635"/>
          </a:xfrm>
          <a:blipFill>
            <a:blip r:embed="rId3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sz="5400" smtClean="0">
                <a:solidFill>
                  <a:srgbClr val="00B050"/>
                </a:solidFill>
              </a:rPr>
              <a:t>         </a:t>
            </a:r>
            <a:r>
              <a:rPr lang="bn-IN" sz="5400" smtClean="0">
                <a:solidFill>
                  <a:srgbClr val="00B050"/>
                </a:solidFill>
              </a:rPr>
              <a:t>সবা</a:t>
            </a:r>
            <a:r>
              <a:rPr lang="bn-IN" sz="5400" smtClean="0">
                <a:solidFill>
                  <a:srgbClr val="FF0000"/>
                </a:solidFill>
              </a:rPr>
              <a:t>ইকে</a:t>
            </a:r>
            <a:r>
              <a:rPr lang="bn-IN" sz="5400" smtClean="0">
                <a:solidFill>
                  <a:srgbClr val="002060"/>
                </a:solidFill>
              </a:rPr>
              <a:t> </a:t>
            </a:r>
            <a:r>
              <a:rPr lang="bn-IN" sz="5400" dirty="0" smtClean="0">
                <a:solidFill>
                  <a:schemeClr val="accent2">
                    <a:lumMod val="75000"/>
                  </a:schemeClr>
                </a:solidFill>
              </a:rPr>
              <a:t>ধন্য</a:t>
            </a:r>
            <a:r>
              <a:rPr lang="bn-IN" sz="5400" dirty="0" smtClean="0">
                <a:solidFill>
                  <a:srgbClr val="002060"/>
                </a:solidFill>
              </a:rPr>
              <a:t>বাদ  </a:t>
            </a:r>
            <a:endParaRPr lang="en-US" sz="5400" dirty="0">
              <a:solidFill>
                <a:srgbClr val="002060"/>
              </a:solidFill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1371600" y="317500"/>
            <a:ext cx="914400" cy="762000"/>
          </a:xfrm>
          <a:prstGeom prst="star5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6781800" y="293688"/>
            <a:ext cx="914400" cy="7620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7848600" y="670718"/>
            <a:ext cx="457200" cy="3810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7" name="5-Point Star 6"/>
          <p:cNvSpPr/>
          <p:nvPr/>
        </p:nvSpPr>
        <p:spPr>
          <a:xfrm>
            <a:off x="762000" y="650875"/>
            <a:ext cx="609600" cy="40084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761979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Left-Right Arrow 17"/>
          <p:cNvSpPr/>
          <p:nvPr/>
        </p:nvSpPr>
        <p:spPr>
          <a:xfrm>
            <a:off x="1781628" y="0"/>
            <a:ext cx="5638800" cy="13970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228600" y="1651000"/>
            <a:ext cx="4572000" cy="3619500"/>
          </a:xfrm>
          <a:prstGeom prst="roundRect">
            <a:avLst/>
          </a:prstGeom>
          <a:ln w="1016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429000" y="381000"/>
            <a:ext cx="2654894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5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500" dirty="0" smtClean="0">
                <a:latin typeface="NikoshBAN" pitchFamily="2" charset="0"/>
                <a:cs typeface="NikoshBAN" pitchFamily="2" charset="0"/>
              </a:rPr>
              <a:t>পরিচিতি </a:t>
            </a:r>
            <a:endParaRPr lang="en-US" sz="45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662" y="1595437"/>
            <a:ext cx="4303713" cy="373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6759" y="1534721"/>
            <a:ext cx="4187825" cy="3694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9171909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2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4699000"/>
          </a:xfrm>
          <a:blipFill>
            <a:blip r:embed="rId3"/>
            <a:tile tx="0" ty="0" sx="100000" sy="100000" flip="none" algn="tl"/>
          </a:blipFill>
          <a:ln>
            <a:solidFill>
              <a:srgbClr val="0070C0"/>
            </a:solidFill>
          </a:ln>
        </p:spPr>
        <p:txBody>
          <a:bodyPr>
            <a:prstTxWarp prst="textArchDownPour">
              <a:avLst/>
            </a:prstTxWarp>
            <a:normAutofit/>
          </a:bodyPr>
          <a:lstStyle/>
          <a:p>
            <a:r>
              <a:rPr lang="bn-IN" sz="6600" b="1" dirty="0" smtClean="0">
                <a:latin typeface="NikoshBAN" pitchFamily="2" charset="0"/>
                <a:cs typeface="NikoshBAN" pitchFamily="2" charset="0"/>
              </a:rPr>
              <a:t>আজকের পাঠের শিরোনামঃ</a:t>
            </a:r>
            <a:r>
              <a:rPr lang="bn-IN" sz="4800" b="1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IN" sz="4800" b="1" dirty="0" smtClean="0">
                <a:latin typeface="NikoshBAN" pitchFamily="2" charset="0"/>
                <a:cs typeface="NikoshBAN" pitchFamily="2" charset="0"/>
              </a:rPr>
            </a:br>
            <a:r>
              <a:rPr lang="en-US" sz="6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ত্রিকোণমিতিক</a:t>
            </a:r>
            <a:r>
              <a:rPr lang="en-US" sz="6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সমীকরণ</a:t>
            </a:r>
            <a:r>
              <a:rPr lang="bn-IN" sz="60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609600" y="381000"/>
            <a:ext cx="7772400" cy="4699000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pic>
        <p:nvPicPr>
          <p:cNvPr id="4" name="Picture 3" descr="ME PIC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200" y="698500"/>
            <a:ext cx="1905000" cy="19253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89360983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457200" y="1397000"/>
            <a:ext cx="8305800" cy="3619500"/>
          </a:xfrm>
          <a:prstGeom prst="roundRect">
            <a:avLst/>
          </a:prstGeom>
          <a:ln w="101600"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905000" y="127000"/>
            <a:ext cx="5410200" cy="952500"/>
          </a:xfrm>
          <a:prstGeom prst="ellipse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657600" y="297855"/>
            <a:ext cx="21419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5000" b="1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5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76832" y="1582094"/>
            <a:ext cx="8109968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bn-IN" sz="5000" dirty="0" smtClean="0">
                <a:latin typeface="NikoshBAN" pitchFamily="2" charset="0"/>
                <a:cs typeface="NikoshBAN" pitchFamily="2" charset="0"/>
              </a:rPr>
              <a:t>এই অধ্যায় শেষে শিক্ষার্থিরাঃ</a:t>
            </a:r>
          </a:p>
          <a:p>
            <a:r>
              <a:rPr lang="bn-IN" sz="2600" dirty="0" smtClean="0">
                <a:latin typeface="NikoshBAN" pitchFamily="2" charset="0"/>
                <a:cs typeface="NikoshBAN" pitchFamily="2" charset="0"/>
              </a:rPr>
              <a:t>১)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ত্রিকোণমিতিক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সমীকরণের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|</a:t>
            </a:r>
            <a:endParaRPr lang="en-US" sz="2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26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)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আদর্শ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আকারের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ত্রিকোণমিতিক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সমীকরণের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এবং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প্রয়োজনিয়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সূত্র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গুলি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|</a:t>
            </a:r>
          </a:p>
          <a:p>
            <a:r>
              <a:rPr lang="bn-IN" sz="2600" dirty="0" smtClean="0">
                <a:latin typeface="NikoshBAN" pitchFamily="2" charset="0"/>
                <a:cs typeface="NikoshBAN" pitchFamily="2" charset="0"/>
              </a:rPr>
              <a:t>৩)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ত্রিকোণমিতিক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সমীকরণের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তিন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ধরনের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  (ক)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সীমা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(Limit)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ছাড়া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(খ)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সীমা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(Limit)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মধ্যে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  (গ)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লেখচিত্রের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সাহায্যে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1446278214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ounded Rectangle 38"/>
          <p:cNvSpPr/>
          <p:nvPr/>
        </p:nvSpPr>
        <p:spPr>
          <a:xfrm>
            <a:off x="533400" y="1270000"/>
            <a:ext cx="8153400" cy="4186942"/>
          </a:xfrm>
          <a:prstGeom prst="round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an 11"/>
          <p:cNvSpPr/>
          <p:nvPr/>
        </p:nvSpPr>
        <p:spPr>
          <a:xfrm>
            <a:off x="1828800" y="127000"/>
            <a:ext cx="5638800" cy="1013460"/>
          </a:xfrm>
          <a:prstGeom prst="can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839931" y="1470645"/>
            <a:ext cx="7696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একাধিক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ত্রিকোনমিতিক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অনুপাত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সম্বলিত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সমীকরণকে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ত্রিকোনমিতিক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সমীকরণ</a:t>
            </a:r>
            <a:r>
              <a:rPr lang="en-US" sz="3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|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সমীকরণেটির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সংশ্লিষ্ট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কোণকেই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চলরাশি</a:t>
            </a:r>
            <a:r>
              <a:rPr lang="en-US" sz="3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বলা</a:t>
            </a:r>
            <a:r>
              <a:rPr lang="en-US" sz="3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|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চলরাশির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কোণের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)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মানের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প্রদত্ত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সমীকরণটি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সিদ্ধ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মানকে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সমীকণেটির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3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বলা</a:t>
            </a:r>
            <a:r>
              <a:rPr lang="en-US" sz="3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|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সমাধানকে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অভিন্ন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রাশিমালাতে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প্রকাশ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3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সামাধান</a:t>
            </a:r>
            <a:r>
              <a:rPr lang="en-US" sz="3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|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ত্রিকোণমিতিক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সমীকরণকে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উৎপাদকে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প্রকাশ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সহজ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সমীকরণ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পাওয়া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তাদেরকে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মূল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সমীকরণের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প্রতীক</a:t>
            </a:r>
            <a:r>
              <a:rPr lang="en-US" sz="3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সমীকরণ</a:t>
            </a:r>
            <a:r>
              <a:rPr lang="en-US" sz="3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বলা</a:t>
            </a:r>
            <a:r>
              <a:rPr lang="en-US" sz="3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|</a:t>
            </a:r>
            <a:endParaRPr lang="en-US" sz="3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981201" y="478011"/>
            <a:ext cx="5413661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100" dirty="0" err="1" smtClean="0">
                <a:latin typeface="NikoshBAN" pitchFamily="2" charset="0"/>
                <a:cs typeface="NikoshBAN" pitchFamily="2" charset="0"/>
              </a:rPr>
              <a:t>ত্রিকোণমিতিক</a:t>
            </a:r>
            <a:r>
              <a:rPr lang="en-US" sz="31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100" dirty="0" err="1" smtClean="0">
                <a:latin typeface="NikoshBAN" pitchFamily="2" charset="0"/>
                <a:cs typeface="NikoshBAN" pitchFamily="2" charset="0"/>
              </a:rPr>
              <a:t>সমীকরণের</a:t>
            </a:r>
            <a:r>
              <a:rPr lang="en-US" sz="31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100" dirty="0" err="1" smtClean="0"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31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100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2633638338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12" grpId="0" animBg="1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381000" y="1524000"/>
            <a:ext cx="8610600" cy="3492500"/>
          </a:xfrm>
          <a:prstGeom prst="roundRect">
            <a:avLst/>
          </a:prstGeom>
          <a:ln w="76200"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85800" y="1841500"/>
            <a:ext cx="7924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উদাহরণঃ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                                        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ত্রিকোণমিতিক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সমীকরণ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|</a:t>
            </a:r>
          </a:p>
          <a:p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সমীকরণটিকে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উৎপাদক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পাওয়া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                                        </a:t>
            </a:r>
          </a:p>
          <a:p>
            <a:pPr algn="just"/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এখানে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প্রতীক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সমীকরণ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                     |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ত্রিকোণমিতির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সমীকরণের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একাধিক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প্রতীক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সমীকরণ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থাকতে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|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সেক্ষেত্রে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যেকোনো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প্রতীক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সমীকরণের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মূল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সমীকরণের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নয়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|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প্রতীক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সমীকরণের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সমাধানই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একত্রে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মূল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সমীকরণের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|</a:t>
            </a:r>
          </a:p>
        </p:txBody>
      </p:sp>
      <p:sp>
        <p:nvSpPr>
          <p:cNvPr id="5" name="Can 4"/>
          <p:cNvSpPr/>
          <p:nvPr/>
        </p:nvSpPr>
        <p:spPr>
          <a:xfrm>
            <a:off x="1828800" y="127000"/>
            <a:ext cx="5638800" cy="1013460"/>
          </a:xfrm>
          <a:prstGeom prst="can">
            <a:avLst/>
          </a:prstGeom>
          <a:noFill/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276600" y="317500"/>
            <a:ext cx="2667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0" dirty="0" err="1" smtClean="0">
                <a:latin typeface="NikoshBAN" pitchFamily="2" charset="0"/>
                <a:cs typeface="NikoshBAN" pitchFamily="2" charset="0"/>
              </a:rPr>
              <a:t>উদাহরণ</a:t>
            </a:r>
            <a:endParaRPr lang="en-US" sz="70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78794" y="1905000"/>
            <a:ext cx="3250406" cy="31750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2345702"/>
            <a:ext cx="3048000" cy="261595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8781" y="2624146"/>
            <a:ext cx="1880419" cy="317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" grpId="0"/>
      <p:bldP spid="5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ounded Rectangle 76"/>
          <p:cNvSpPr/>
          <p:nvPr/>
        </p:nvSpPr>
        <p:spPr>
          <a:xfrm>
            <a:off x="685800" y="1397000"/>
            <a:ext cx="7315200" cy="4127500"/>
          </a:xfrm>
          <a:prstGeom prst="roundRect">
            <a:avLst/>
          </a:prstGeom>
          <a:ln w="1016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1517617" y="1968501"/>
            <a:ext cx="53244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যখন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মান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শূন্য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যেকোনো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পূর্ণসংখ্যা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৤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-1" y="3390949"/>
            <a:ext cx="362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14" name="Cube 13"/>
          <p:cNvSpPr/>
          <p:nvPr/>
        </p:nvSpPr>
        <p:spPr>
          <a:xfrm>
            <a:off x="1600200" y="127000"/>
            <a:ext cx="5943600" cy="1013460"/>
          </a:xfrm>
          <a:prstGeom prst="cube">
            <a:avLst/>
          </a:prstGeom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44" name="Rectangle 2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4800601" y="1621631"/>
            <a:ext cx="7718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হলে</a:t>
            </a:r>
            <a:endParaRPr lang="en-US" sz="26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4478" y="1604818"/>
            <a:ext cx="1209369" cy="380999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>
            <a:off x="4638344" y="2307928"/>
            <a:ext cx="7718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1651000"/>
            <a:ext cx="3733800" cy="340836"/>
          </a:xfrm>
          <a:prstGeom prst="rect">
            <a:avLst/>
          </a:prstGeom>
          <a:noFill/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69232" y="2371428"/>
            <a:ext cx="3526569" cy="315235"/>
          </a:xfrm>
          <a:prstGeom prst="rect">
            <a:avLst/>
          </a:prstGeom>
          <a:noFill/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04748" y="2222501"/>
            <a:ext cx="2086653" cy="549119"/>
          </a:xfrm>
          <a:prstGeom prst="rect">
            <a:avLst/>
          </a:prstGeom>
          <a:noFill/>
        </p:spPr>
      </p:pic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59392" y="1917055"/>
            <a:ext cx="253535" cy="409354"/>
          </a:xfrm>
          <a:prstGeom prst="rect">
            <a:avLst/>
          </a:prstGeom>
          <a:noFill/>
        </p:spPr>
      </p:pic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1986" y="2732765"/>
            <a:ext cx="1903614" cy="315235"/>
          </a:xfrm>
          <a:prstGeom prst="rect">
            <a:avLst/>
          </a:prstGeom>
          <a:noFill/>
        </p:spPr>
      </p:pic>
      <p:sp>
        <p:nvSpPr>
          <p:cNvPr id="39" name="TextBox 38"/>
          <p:cNvSpPr txBox="1"/>
          <p:nvPr/>
        </p:nvSpPr>
        <p:spPr>
          <a:xfrm>
            <a:off x="2885744" y="2701131"/>
            <a:ext cx="7718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19" name="Picture 1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1" y="2619375"/>
            <a:ext cx="2086653" cy="549119"/>
          </a:xfrm>
          <a:prstGeom prst="rect">
            <a:avLst/>
          </a:prstGeom>
          <a:noFill/>
        </p:spPr>
      </p:pic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21" name="Picture 13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9782" y="3082130"/>
            <a:ext cx="1915818" cy="315236"/>
          </a:xfrm>
          <a:prstGeom prst="rect">
            <a:avLst/>
          </a:prstGeom>
          <a:noFill/>
        </p:spPr>
      </p:pic>
      <p:sp>
        <p:nvSpPr>
          <p:cNvPr id="44" name="TextBox 43"/>
          <p:cNvSpPr txBox="1"/>
          <p:nvPr/>
        </p:nvSpPr>
        <p:spPr>
          <a:xfrm>
            <a:off x="2885744" y="3018631"/>
            <a:ext cx="7718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23" name="Picture 15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0742" y="3087906"/>
            <a:ext cx="1183658" cy="315235"/>
          </a:xfrm>
          <a:prstGeom prst="rect">
            <a:avLst/>
          </a:prstGeom>
          <a:noFill/>
        </p:spPr>
      </p:pic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25" name="Picture 17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58362" y="3448484"/>
            <a:ext cx="2013439" cy="315235"/>
          </a:xfrm>
          <a:prstGeom prst="rect">
            <a:avLst/>
          </a:prstGeom>
          <a:noFill/>
        </p:spPr>
      </p:pic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27" name="Picture 19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28348" y="3365501"/>
            <a:ext cx="2086653" cy="549119"/>
          </a:xfrm>
          <a:prstGeom prst="rect">
            <a:avLst/>
          </a:prstGeom>
          <a:noFill/>
        </p:spPr>
      </p:pic>
      <p:sp>
        <p:nvSpPr>
          <p:cNvPr id="51" name="TextBox 50"/>
          <p:cNvSpPr txBox="1"/>
          <p:nvPr/>
        </p:nvSpPr>
        <p:spPr>
          <a:xfrm>
            <a:off x="2971801" y="3429001"/>
            <a:ext cx="7718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29" name="Picture 21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64330" y="3821039"/>
            <a:ext cx="2159871" cy="315235"/>
          </a:xfrm>
          <a:prstGeom prst="rect">
            <a:avLst/>
          </a:prstGeom>
          <a:noFill/>
        </p:spPr>
      </p:pic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31" name="Picture 23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41760" y="3821039"/>
            <a:ext cx="2025641" cy="315235"/>
          </a:xfrm>
          <a:prstGeom prst="rect">
            <a:avLst/>
          </a:prstGeom>
          <a:noFill/>
        </p:spPr>
      </p:pic>
      <p:sp>
        <p:nvSpPr>
          <p:cNvPr id="56" name="TextBox 55"/>
          <p:cNvSpPr txBox="1"/>
          <p:nvPr/>
        </p:nvSpPr>
        <p:spPr>
          <a:xfrm>
            <a:off x="3190544" y="3780631"/>
            <a:ext cx="7718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7434" name="Rectangle 2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33" name="Picture 25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51860" y="4193265"/>
            <a:ext cx="2477140" cy="315235"/>
          </a:xfrm>
          <a:prstGeom prst="rect">
            <a:avLst/>
          </a:prstGeom>
          <a:noFill/>
        </p:spPr>
      </p:pic>
      <p:sp>
        <p:nvSpPr>
          <p:cNvPr id="17436" name="Rectangle 2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35" name="Picture 27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00466" y="4193265"/>
            <a:ext cx="2452735" cy="315235"/>
          </a:xfrm>
          <a:prstGeom prst="rect">
            <a:avLst/>
          </a:prstGeom>
          <a:noFill/>
        </p:spPr>
      </p:pic>
      <p:sp>
        <p:nvSpPr>
          <p:cNvPr id="62" name="TextBox 61"/>
          <p:cNvSpPr txBox="1"/>
          <p:nvPr/>
        </p:nvSpPr>
        <p:spPr>
          <a:xfrm>
            <a:off x="3495344" y="4191001"/>
            <a:ext cx="7718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7438" name="Rectangle 3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37" name="Picture 29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7422" y="4574265"/>
            <a:ext cx="2660179" cy="315235"/>
          </a:xfrm>
          <a:prstGeom prst="rect">
            <a:avLst/>
          </a:prstGeom>
          <a:noFill/>
        </p:spPr>
      </p:pic>
      <p:sp>
        <p:nvSpPr>
          <p:cNvPr id="65" name="TextBox 64"/>
          <p:cNvSpPr txBox="1"/>
          <p:nvPr/>
        </p:nvSpPr>
        <p:spPr>
          <a:xfrm>
            <a:off x="3505201" y="4542631"/>
            <a:ext cx="7718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7440" name="Rectangle 3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39" name="Picture 31"/>
          <p:cNvPicPr>
            <a:picLocks noChangeAspect="1" noChangeArrowheads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98016" y="4574265"/>
            <a:ext cx="1769385" cy="315235"/>
          </a:xfrm>
          <a:prstGeom prst="rect">
            <a:avLst/>
          </a:prstGeom>
          <a:noFill/>
        </p:spPr>
      </p:pic>
      <p:sp>
        <p:nvSpPr>
          <p:cNvPr id="17442" name="Rectangle 3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41" name="Picture 33"/>
          <p:cNvPicPr>
            <a:picLocks noChangeAspect="1" noChangeArrowheads="1"/>
          </p:cNvPicPr>
          <p:nvPr/>
        </p:nvPicPr>
        <p:blipFill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4921134"/>
            <a:ext cx="2440532" cy="315236"/>
          </a:xfrm>
          <a:prstGeom prst="rect">
            <a:avLst/>
          </a:prstGeom>
          <a:noFill/>
        </p:spPr>
      </p:pic>
      <p:sp>
        <p:nvSpPr>
          <p:cNvPr id="70" name="TextBox 69"/>
          <p:cNvSpPr txBox="1"/>
          <p:nvPr/>
        </p:nvSpPr>
        <p:spPr>
          <a:xfrm>
            <a:off x="3370654" y="4889501"/>
            <a:ext cx="7718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7444" name="Rectangle 3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43" name="Picture 35"/>
          <p:cNvPicPr>
            <a:picLocks noChangeAspect="1" noChangeArrowheads="1"/>
          </p:cNvPicPr>
          <p:nvPr/>
        </p:nvPicPr>
        <p:blipFill>
          <a:blip r:embed="rId2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56364" y="4921134"/>
            <a:ext cx="1586346" cy="315235"/>
          </a:xfrm>
          <a:prstGeom prst="rect">
            <a:avLst/>
          </a:prstGeom>
          <a:noFill/>
        </p:spPr>
      </p:pic>
      <p:sp>
        <p:nvSpPr>
          <p:cNvPr id="74" name="TextBox 73"/>
          <p:cNvSpPr txBox="1"/>
          <p:nvPr/>
        </p:nvSpPr>
        <p:spPr>
          <a:xfrm>
            <a:off x="2422571" y="335707"/>
            <a:ext cx="413125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আদর্শ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আকারের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ত্রিকোণমিতিক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সমীকরণের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সুত্র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69771394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3" grpId="0"/>
      <p:bldP spid="14" grpId="0" animBg="1"/>
      <p:bldP spid="35" grpId="0"/>
      <p:bldP spid="25" grpId="0"/>
      <p:bldP spid="39" grpId="0"/>
      <p:bldP spid="44" grpId="0"/>
      <p:bldP spid="51" grpId="0"/>
      <p:bldP spid="56" grpId="0"/>
      <p:bldP spid="62" grpId="0"/>
      <p:bldP spid="65" grpId="0"/>
      <p:bldP spid="70" grpId="0"/>
      <p:bldP spid="7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3400" y="1841500"/>
            <a:ext cx="7620000" cy="3429000"/>
          </a:xfrm>
          <a:prstGeom prst="roundRect">
            <a:avLst/>
          </a:prstGeom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609600" y="1270000"/>
            <a:ext cx="7543800" cy="508000"/>
          </a:xfrm>
          <a:prstGeom prst="round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Snip Diagonal Corner Rectangle 77"/>
          <p:cNvSpPr/>
          <p:nvPr/>
        </p:nvSpPr>
        <p:spPr>
          <a:xfrm>
            <a:off x="1828800" y="190500"/>
            <a:ext cx="5334000" cy="762000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2590800" y="254000"/>
            <a:ext cx="361349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err="1" smtClean="0">
                <a:latin typeface="NikoshBAN" pitchFamily="2" charset="0"/>
                <a:cs typeface="NikoshBAN" pitchFamily="2" charset="0"/>
              </a:rPr>
              <a:t>সমস্যা</a:t>
            </a:r>
            <a:r>
              <a:rPr lang="en-US" sz="5000" b="1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5000" b="1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5000" b="1" dirty="0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1333501"/>
            <a:ext cx="2133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smtClean="0">
                <a:latin typeface="NikoshBAN" pitchFamily="2" charset="0"/>
                <a:cs typeface="NikoshBAN" pitchFamily="2" charset="0"/>
              </a:rPr>
              <a:t>01.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করঃ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9400" y="1348910"/>
            <a:ext cx="3276600" cy="36559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838200" y="1928092"/>
            <a:ext cx="167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দেওয়া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,  </a:t>
            </a:r>
          </a:p>
        </p:txBody>
      </p:sp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13710" y="1939638"/>
            <a:ext cx="3276600" cy="365590"/>
          </a:xfrm>
          <a:prstGeom prst="rect">
            <a:avLst/>
          </a:prstGeom>
          <a:noFill/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1" y="2309092"/>
            <a:ext cx="3952875" cy="325438"/>
          </a:xfrm>
          <a:prstGeom prst="rect">
            <a:avLst/>
          </a:prstGeom>
          <a:noFill/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1" y="2626592"/>
            <a:ext cx="3914775" cy="325438"/>
          </a:xfrm>
          <a:prstGeom prst="rect">
            <a:avLst/>
          </a:prstGeom>
          <a:noFill/>
        </p:spPr>
      </p:pic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2944092"/>
            <a:ext cx="2933700" cy="325438"/>
          </a:xfrm>
          <a:prstGeom prst="rect">
            <a:avLst/>
          </a:prstGeom>
          <a:noFill/>
        </p:spPr>
      </p:pic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1" y="3261592"/>
            <a:ext cx="2505075" cy="325438"/>
          </a:xfrm>
          <a:prstGeom prst="rect">
            <a:avLst/>
          </a:prstGeom>
          <a:noFill/>
        </p:spPr>
      </p:pic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95" name="Picture 1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1" y="3515592"/>
            <a:ext cx="2847975" cy="619125"/>
          </a:xfrm>
          <a:prstGeom prst="rect">
            <a:avLst/>
          </a:prstGeom>
          <a:noFill/>
        </p:spPr>
      </p:pic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97" name="Picture 13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1" y="4023592"/>
            <a:ext cx="2066925" cy="563563"/>
          </a:xfrm>
          <a:prstGeom prst="rect">
            <a:avLst/>
          </a:prstGeom>
          <a:noFill/>
        </p:spPr>
      </p:pic>
      <p:sp>
        <p:nvSpPr>
          <p:cNvPr id="29" name="TextBox 28"/>
          <p:cNvSpPr txBox="1"/>
          <p:nvPr/>
        </p:nvSpPr>
        <p:spPr>
          <a:xfrm>
            <a:off x="685800" y="4531592"/>
            <a:ext cx="167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সুতরাং</a:t>
            </a:r>
            <a:endParaRPr lang="en-US" sz="26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438584" y="4559946"/>
            <a:ext cx="4638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যখন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মান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শূন্য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যেকোনো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পূর্ণসংখ্যা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৤</a:t>
            </a:r>
          </a:p>
        </p:txBody>
      </p:sp>
      <p:pic>
        <p:nvPicPr>
          <p:cNvPr id="31" name="Picture 7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63110" y="4462318"/>
            <a:ext cx="249794" cy="421408"/>
          </a:xfrm>
          <a:prstGeom prst="rect">
            <a:avLst/>
          </a:prstGeom>
          <a:noFill/>
        </p:spPr>
      </p:pic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99" name="Picture 15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38300" y="4452938"/>
            <a:ext cx="1790700" cy="5635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29444917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5" grpId="0" animBg="1"/>
      <p:bldP spid="78" grpId="0" animBg="1"/>
      <p:bldP spid="77" grpId="0"/>
      <p:bldP spid="12" grpId="0"/>
      <p:bldP spid="15" grpId="0"/>
      <p:bldP spid="29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ounded Rectangle 64"/>
          <p:cNvSpPr/>
          <p:nvPr/>
        </p:nvSpPr>
        <p:spPr>
          <a:xfrm>
            <a:off x="685800" y="1524000"/>
            <a:ext cx="7543800" cy="4000500"/>
          </a:xfrm>
          <a:prstGeom prst="roundRect">
            <a:avLst/>
          </a:prstGeom>
          <a:ln w="76200">
            <a:solidFill>
              <a:srgbClr val="00206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Snip Diagonal Corner Rectangle 17"/>
          <p:cNvSpPr/>
          <p:nvPr/>
        </p:nvSpPr>
        <p:spPr>
          <a:xfrm>
            <a:off x="1752600" y="63500"/>
            <a:ext cx="5715000" cy="635000"/>
          </a:xfrm>
          <a:prstGeom prst="snip2Diag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092396" y="127000"/>
            <a:ext cx="29274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সমস্যা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4000" b="1" dirty="0"/>
          </a:p>
        </p:txBody>
      </p:sp>
      <p:sp>
        <p:nvSpPr>
          <p:cNvPr id="23" name="Rounded Rectangle 22"/>
          <p:cNvSpPr/>
          <p:nvPr/>
        </p:nvSpPr>
        <p:spPr>
          <a:xfrm>
            <a:off x="762000" y="952500"/>
            <a:ext cx="7391400" cy="508000"/>
          </a:xfrm>
          <a:prstGeom prst="round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838200" y="1016001"/>
            <a:ext cx="2133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smtClean="0">
                <a:latin typeface="NikoshBAN" pitchFamily="2" charset="0"/>
                <a:cs typeface="NikoshBAN" pitchFamily="2" charset="0"/>
              </a:rPr>
              <a:t>02.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করঃ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990600" y="1571846"/>
            <a:ext cx="1676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দেওয়া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600" dirty="0" err="1" smtClean="0"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2600" dirty="0" smtClean="0">
                <a:latin typeface="NikoshBAN" pitchFamily="2" charset="0"/>
                <a:cs typeface="NikoshBAN" pitchFamily="2" charset="0"/>
              </a:rPr>
              <a:t>, </a:t>
            </a:r>
          </a:p>
        </p:txBody>
      </p:sp>
      <p:pic>
        <p:nvPicPr>
          <p:cNvPr id="30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6026" y="1612254"/>
            <a:ext cx="2771775" cy="325438"/>
          </a:xfrm>
          <a:prstGeom prst="rect">
            <a:avLst/>
          </a:prstGeom>
          <a:noFill/>
        </p:spPr>
      </p:pic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62626" y="1016000"/>
            <a:ext cx="1933575" cy="325438"/>
          </a:xfrm>
          <a:prstGeom prst="rect">
            <a:avLst/>
          </a:prstGeom>
          <a:noFill/>
        </p:spPr>
      </p:pic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1300" y="1016000"/>
            <a:ext cx="2857500" cy="325438"/>
          </a:xfrm>
          <a:prstGeom prst="rect">
            <a:avLst/>
          </a:prstGeom>
          <a:noFill/>
        </p:spPr>
      </p:pic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2" y="1952846"/>
            <a:ext cx="2666999" cy="393586"/>
          </a:xfrm>
          <a:prstGeom prst="rect">
            <a:avLst/>
          </a:prstGeom>
          <a:noFill/>
        </p:spPr>
      </p:pic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45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1889346"/>
            <a:ext cx="2743200" cy="478824"/>
          </a:xfrm>
          <a:prstGeom prst="rect">
            <a:avLst/>
          </a:prstGeom>
          <a:noFill/>
        </p:spPr>
      </p:pic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47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1" y="2333846"/>
            <a:ext cx="5076825" cy="325438"/>
          </a:xfrm>
          <a:prstGeom prst="rect">
            <a:avLst/>
          </a:prstGeom>
          <a:noFill/>
        </p:spPr>
      </p:pic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51" name="Picture 1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2587846"/>
            <a:ext cx="7103806" cy="317500"/>
          </a:xfrm>
          <a:prstGeom prst="rect">
            <a:avLst/>
          </a:prstGeom>
          <a:noFill/>
        </p:spPr>
      </p:pic>
      <p:sp>
        <p:nvSpPr>
          <p:cNvPr id="14354" name="Rectangle 1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53" name="Picture 17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1" y="2864938"/>
            <a:ext cx="5591735" cy="317500"/>
          </a:xfrm>
          <a:prstGeom prst="rect">
            <a:avLst/>
          </a:prstGeom>
          <a:noFill/>
        </p:spPr>
      </p:pic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55" name="Picture 19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18310" y="3113163"/>
            <a:ext cx="3276601" cy="329209"/>
          </a:xfrm>
          <a:prstGeom prst="rect">
            <a:avLst/>
          </a:prstGeom>
          <a:noFill/>
        </p:spPr>
      </p:pic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57" name="Picture 21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3413346"/>
            <a:ext cx="4208318" cy="444500"/>
          </a:xfrm>
          <a:prstGeom prst="rect">
            <a:avLst/>
          </a:prstGeom>
          <a:noFill/>
        </p:spPr>
      </p:pic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59" name="Picture 23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3794346"/>
            <a:ext cx="2879912" cy="317500"/>
          </a:xfrm>
          <a:prstGeom prst="rect">
            <a:avLst/>
          </a:prstGeom>
          <a:noFill/>
        </p:spPr>
      </p:pic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61" name="Picture 25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1" y="4111625"/>
            <a:ext cx="1628775" cy="269875"/>
          </a:xfrm>
          <a:prstGeom prst="rect">
            <a:avLst/>
          </a:prstGeom>
          <a:noFill/>
        </p:spPr>
      </p:pic>
      <p:sp>
        <p:nvSpPr>
          <p:cNvPr id="14364" name="Rectangle 2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63" name="Picture 27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67200" y="4127500"/>
            <a:ext cx="1866900" cy="269875"/>
          </a:xfrm>
          <a:prstGeom prst="rect">
            <a:avLst/>
          </a:prstGeom>
          <a:noFill/>
        </p:spPr>
      </p:pic>
      <p:sp>
        <p:nvSpPr>
          <p:cNvPr id="14366" name="Rectangle 3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65" name="Picture 29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1" y="4254500"/>
            <a:ext cx="2057400" cy="434051"/>
          </a:xfrm>
          <a:prstGeom prst="rect">
            <a:avLst/>
          </a:prstGeom>
          <a:noFill/>
        </p:spPr>
      </p:pic>
      <p:sp>
        <p:nvSpPr>
          <p:cNvPr id="14368" name="Rectangle 3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67" name="Picture 31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4596755"/>
            <a:ext cx="1981200" cy="419746"/>
          </a:xfrm>
          <a:prstGeom prst="rect">
            <a:avLst/>
          </a:prstGeom>
          <a:noFill/>
        </p:spPr>
      </p:pic>
      <p:sp>
        <p:nvSpPr>
          <p:cNvPr id="14370" name="Rectangle 3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69" name="Picture 33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1" y="4381500"/>
            <a:ext cx="2105025" cy="476250"/>
          </a:xfrm>
          <a:prstGeom prst="rect">
            <a:avLst/>
          </a:prstGeom>
          <a:noFill/>
        </p:spPr>
      </p:pic>
      <p:sp>
        <p:nvSpPr>
          <p:cNvPr id="14372" name="Rectangle 3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374" name="Rectangle 3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73" name="Picture 37"/>
          <p:cNvPicPr>
            <a:picLocks noChangeAspect="1" noChangeArrowheads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38226" y="4953000"/>
            <a:ext cx="5438775" cy="436563"/>
          </a:xfrm>
          <a:prstGeom prst="rect">
            <a:avLst/>
          </a:prstGeom>
          <a:noFill/>
        </p:spPr>
      </p:pic>
      <p:sp>
        <p:nvSpPr>
          <p:cNvPr id="66" name="TextBox 65"/>
          <p:cNvSpPr txBox="1"/>
          <p:nvPr/>
        </p:nvSpPr>
        <p:spPr>
          <a:xfrm>
            <a:off x="7010400" y="4889500"/>
            <a:ext cx="838200" cy="47705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chemeClr val="tx1"/>
                </a:solidFill>
              </a:rPr>
              <a:t>P.T.O</a:t>
            </a:r>
            <a:endParaRPr lang="en-US" sz="2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220527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18" grpId="0" animBg="1"/>
      <p:bldP spid="20" grpId="0"/>
      <p:bldP spid="23" grpId="0" animBg="1"/>
      <p:bldP spid="24" grpId="0"/>
      <p:bldP spid="29" grpId="0"/>
      <p:bldP spid="6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2732</TotalTime>
  <Words>342</Words>
  <Application>Microsoft Office PowerPoint</Application>
  <PresentationFormat>On-screen Show (16:10)</PresentationFormat>
  <Paragraphs>70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Essential</vt:lpstr>
      <vt:lpstr>PowerPoint Presentation</vt:lpstr>
      <vt:lpstr>PowerPoint Presentation</vt:lpstr>
      <vt:lpstr>আজকের পাঠের শিরোনামঃ  ত্রিকোণমিতিক সমীকরণ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মূ্ল্যায়ণ</vt:lpstr>
      <vt:lpstr>PowerPoint Presentation</vt:lpstr>
      <vt:lpstr>         সবাইকে ধন্যবাদ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শুভ সকাল</dc:title>
  <dc:creator>user</dc:creator>
  <cp:lastModifiedBy>hp</cp:lastModifiedBy>
  <cp:revision>164</cp:revision>
  <dcterms:created xsi:type="dcterms:W3CDTF">2006-08-16T00:00:00Z</dcterms:created>
  <dcterms:modified xsi:type="dcterms:W3CDTF">2026-05-01T09:29:29Z</dcterms:modified>
</cp:coreProperties>
</file>