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77" r:id="rId2"/>
    <p:sldId id="278" r:id="rId3"/>
    <p:sldId id="279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5" r:id="rId21"/>
    <p:sldId id="273" r:id="rId22"/>
  </p:sldIdLst>
  <p:sldSz cx="12192000" cy="6858000"/>
  <p:notesSz cx="6858000" cy="9144000"/>
  <p:embeddedFontLst>
    <p:embeddedFont>
      <p:font typeface="Hind Siliguri SemiBold" panose="020B0604020202020204" charset="0"/>
      <p:regular r:id="rId24"/>
      <p:bold r:id="rId25"/>
    </p:embeddedFont>
    <p:embeddedFont>
      <p:font typeface="Noto Sans Bengali" panose="020B0604020202020204" charset="0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Hind Siliguri" panose="020B0604020202020204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B363929-B3BF-479A-9F38-7948B926C0AD}">
  <a:tblStyle styleId="{FB363929-B3BF-479A-9F38-7948B926C0A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30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Six%20Path%201.pptx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8590" y="190758"/>
            <a:ext cx="7202724" cy="637309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 rot="20772951">
            <a:off x="506656" y="3712354"/>
            <a:ext cx="8034363" cy="192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 b="1" i="0" u="none" strike="noStrike" cap="none" dirty="0" err="1" smtClean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সবাইকে</a:t>
            </a:r>
            <a:r>
              <a:rPr lang="en-US" sz="10000" b="1" i="0" u="none" strike="noStrike" cap="none" dirty="0" smtClean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0000" b="1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স্বাগতম</a:t>
            </a:r>
            <a:endParaRPr sz="10000" dirty="0">
              <a:solidFill>
                <a:srgbClr val="FF0000"/>
              </a:solidFill>
            </a:endParaRPr>
          </a:p>
        </p:txBody>
      </p:sp>
      <p:sp>
        <p:nvSpPr>
          <p:cNvPr id="89" name="Google Shape;89;p13">
            <a:hlinkClick r:id="rId4" action="ppaction://hlinkpres?slideindex=1&amp;slidetitle="/>
          </p:cNvPr>
          <p:cNvSpPr txBox="1"/>
          <p:nvPr/>
        </p:nvSpPr>
        <p:spPr>
          <a:xfrm>
            <a:off x="709979" y="806327"/>
            <a:ext cx="707571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প্রযুক্তির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অসীম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সম্ভাবনার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এই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নতুন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যুগে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সবাইকে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জানাই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আন্তরিক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অভিনন্দন</a:t>
            </a:r>
            <a:r>
              <a:rPr lang="en-US" sz="3600" b="0" i="0" u="none" strike="noStrike" cap="none" dirty="0" smtClean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957" y="1814887"/>
            <a:ext cx="1016243" cy="1016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4500" y="-857250"/>
            <a:ext cx="4762500" cy="62522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2151184" y="2074984"/>
            <a:ext cx="300696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004E64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শিক্ষক</a:t>
            </a:r>
            <a:r>
              <a:rPr lang="en-US" sz="3600" b="1" i="0" u="none" strike="noStrike" cap="none" dirty="0">
                <a:solidFill>
                  <a:srgbClr val="004E64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04E64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পরিচিতি</a:t>
            </a:r>
            <a:endParaRPr sz="3600" dirty="0"/>
          </a:p>
        </p:txBody>
      </p:sp>
      <p:pic>
        <p:nvPicPr>
          <p:cNvPr id="102" name="Google Shape;102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18968" y="1959882"/>
            <a:ext cx="71437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7464668" y="2060331"/>
            <a:ext cx="355502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004E64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</a:t>
            </a:r>
            <a:r>
              <a:rPr lang="en-US" sz="3600" b="1" i="0" u="none" strike="noStrike" cap="none" dirty="0">
                <a:solidFill>
                  <a:srgbClr val="004E64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04E64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পরিচিতি</a:t>
            </a:r>
            <a:endParaRPr sz="3600" dirty="0"/>
          </a:p>
        </p:txBody>
      </p:sp>
      <p:sp>
        <p:nvSpPr>
          <p:cNvPr id="105" name="Google Shape;105;p14"/>
          <p:cNvSpPr txBox="1"/>
          <p:nvPr/>
        </p:nvSpPr>
        <p:spPr>
          <a:xfrm>
            <a:off x="1276349" y="3241431"/>
            <a:ext cx="471170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নাম</a:t>
            </a:r>
            <a:r>
              <a:rPr lang="en-US" sz="3200" b="0" i="0" u="none" strike="noStrike" cap="none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: </a:t>
            </a:r>
            <a:r>
              <a:rPr lang="en-US" sz="3200" b="0" i="0" u="none" strike="noStrike" cap="none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এস.এম</a:t>
            </a:r>
            <a:r>
              <a:rPr lang="en-US" sz="3200" b="0" i="0" u="none" strike="noStrike" cap="none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. </a:t>
            </a:r>
            <a:r>
              <a:rPr lang="en-US" sz="3200" b="0" i="0" u="none" strike="noStrike" cap="none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সাইফুল</a:t>
            </a:r>
            <a:r>
              <a:rPr lang="en-US" sz="3200" b="0" i="0" u="none" strike="noStrike" cap="none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3200" b="0" i="0" u="none" strike="noStrike" cap="none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ইসলাম</a:t>
            </a:r>
            <a:endParaRPr sz="3200" dirty="0"/>
          </a:p>
        </p:txBody>
      </p:sp>
      <p:sp>
        <p:nvSpPr>
          <p:cNvPr id="106" name="Google Shape;106;p14"/>
          <p:cNvSpPr txBox="1"/>
          <p:nvPr/>
        </p:nvSpPr>
        <p:spPr>
          <a:xfrm>
            <a:off x="1248019" y="4097986"/>
            <a:ext cx="462573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সহকারী</a:t>
            </a:r>
            <a:r>
              <a:rPr lang="en-US" sz="3200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 </a:t>
            </a:r>
            <a:r>
              <a:rPr lang="en-US" sz="3200" dirty="0" err="1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শিক্ষক</a:t>
            </a:r>
            <a:r>
              <a:rPr lang="en-US" sz="3200" dirty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 (</a:t>
            </a:r>
            <a:r>
              <a:rPr lang="en-US" sz="3200" dirty="0" err="1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আইসিটি</a:t>
            </a:r>
            <a:r>
              <a:rPr lang="en-US" sz="3200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)</a:t>
            </a:r>
            <a:endParaRPr lang="en-US" sz="3200" dirty="0">
              <a:solidFill>
                <a:srgbClr val="004E64"/>
              </a:solidFill>
              <a:latin typeface="Hind Siliguri SemiBold"/>
              <a:ea typeface="Hind Siliguri SemiBold"/>
              <a:cs typeface="Hind Siliguri SemiBold"/>
              <a:sym typeface="Hind Siliguri SemiBold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1250950" y="4852941"/>
            <a:ext cx="46609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0" u="none" strike="noStrike" cap="none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পানিকাউরিয়া</a:t>
            </a:r>
            <a:r>
              <a:rPr lang="en-US" sz="2800" i="0" u="none" strike="noStrike" cap="none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2800" i="0" u="none" strike="noStrike" cap="none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মাধ্যমিক</a:t>
            </a:r>
            <a:r>
              <a:rPr lang="en-US" sz="2800" i="0" u="none" strike="noStrike" cap="none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2800" i="0" u="none" strike="noStrike" cap="none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বিদ্যালয়</a:t>
            </a:r>
            <a:endParaRPr lang="en-US" sz="2800" i="0" u="none" strike="noStrike" cap="none" dirty="0" smtClean="0">
              <a:solidFill>
                <a:srgbClr val="004E64"/>
              </a:solidFill>
              <a:latin typeface="Hind Siliguri SemiBold"/>
              <a:ea typeface="Hind Siliguri SemiBold"/>
              <a:cs typeface="Hind Siliguri SemiBold"/>
              <a:sym typeface="Hind Siliguri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 smtClean="0">
                <a:solidFill>
                  <a:srgbClr val="004E64"/>
                </a:solidFill>
                <a:latin typeface="Hind Siliguri SemiBold"/>
                <a:cs typeface="Hind Siliguri SemiBold"/>
                <a:sym typeface="Hind Siliguri SemiBold"/>
              </a:rPr>
              <a:t>কলারোয়া</a:t>
            </a:r>
            <a:r>
              <a:rPr lang="en-US" sz="2800" dirty="0" smtClean="0">
                <a:solidFill>
                  <a:srgbClr val="004E64"/>
                </a:solidFill>
                <a:latin typeface="Hind Siliguri SemiBold"/>
                <a:cs typeface="Hind Siliguri SemiBold"/>
                <a:sym typeface="Hind Siliguri SemiBold"/>
              </a:rPr>
              <a:t>, </a:t>
            </a:r>
            <a:r>
              <a:rPr lang="en-US" sz="2800" dirty="0" err="1" smtClean="0">
                <a:solidFill>
                  <a:srgbClr val="004E64"/>
                </a:solidFill>
                <a:latin typeface="Hind Siliguri SemiBold"/>
                <a:cs typeface="Hind Siliguri SemiBold"/>
                <a:sym typeface="Hind Siliguri SemiBold"/>
              </a:rPr>
              <a:t>সাতক্ষীরা</a:t>
            </a:r>
            <a:r>
              <a:rPr lang="en-US" sz="2800" dirty="0" smtClean="0">
                <a:solidFill>
                  <a:srgbClr val="004E64"/>
                </a:solidFill>
                <a:latin typeface="Hind Siliguri SemiBold"/>
                <a:cs typeface="Hind Siliguri SemiBold"/>
                <a:sym typeface="Hind Siliguri SemiBold"/>
              </a:rPr>
              <a:t>।</a:t>
            </a:r>
            <a:endParaRPr sz="2800" dirty="0"/>
          </a:p>
        </p:txBody>
      </p:sp>
      <p:pic>
        <p:nvPicPr>
          <p:cNvPr id="108" name="Google Shape;108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80212" y="2121127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/>
          <p:nvPr/>
        </p:nvSpPr>
        <p:spPr>
          <a:xfrm>
            <a:off x="6720113" y="3086309"/>
            <a:ext cx="1683657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শ্রেণি</a:t>
            </a:r>
            <a:r>
              <a:rPr lang="en-US" sz="2800" b="0" i="0" u="none" strike="noStrike" cap="none" dirty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:</a:t>
            </a:r>
            <a:r>
              <a:rPr lang="en-US" sz="2800" b="0" i="0" u="none" strike="noStrike" cap="none" dirty="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00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ষষ্ঠ</a:t>
            </a:r>
            <a:endParaRPr sz="2800"/>
          </a:p>
        </p:txBody>
      </p:sp>
      <p:sp>
        <p:nvSpPr>
          <p:cNvPr id="110" name="Google Shape;110;p14"/>
          <p:cNvSpPr txBox="1"/>
          <p:nvPr/>
        </p:nvSpPr>
        <p:spPr>
          <a:xfrm>
            <a:off x="6718996" y="3815864"/>
            <a:ext cx="451506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0" u="none" strike="noStrike" cap="none" dirty="0" err="1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বিষয়</a:t>
            </a:r>
            <a:r>
              <a:rPr lang="en-US" sz="2800" i="0" u="none" strike="noStrike" cap="none" dirty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:</a:t>
            </a:r>
            <a:r>
              <a:rPr lang="en-US" sz="2800" i="0" u="none" strike="noStrike" cap="none" dirty="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00" dirty="0" err="1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তথ্য</a:t>
            </a:r>
            <a:r>
              <a:rPr lang="en-US" sz="2800" dirty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 ও </a:t>
            </a:r>
            <a:r>
              <a:rPr lang="en-US" sz="2800" dirty="0" err="1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যোগাযোগ</a:t>
            </a:r>
            <a:r>
              <a:rPr lang="en-US" sz="2800" dirty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 </a:t>
            </a:r>
            <a:r>
              <a:rPr lang="en-US" sz="2800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প্রযুক্তি</a:t>
            </a:r>
            <a:endParaRPr lang="en-US" sz="1425" dirty="0" err="1">
              <a:solidFill>
                <a:srgbClr val="004E64"/>
              </a:solidFill>
              <a:latin typeface="Hind Siliguri SemiBold"/>
              <a:ea typeface="Hind Siliguri SemiBold"/>
              <a:cs typeface="Hind Siliguri SemiBold"/>
              <a:sym typeface="Hind Siliguri SemiBold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6791570" y="4617991"/>
            <a:ext cx="498133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3200" b="0" i="0" u="none" strike="noStrike" cap="none" dirty="0" err="1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অধ্যায়</a:t>
            </a:r>
            <a:r>
              <a:rPr lang="en-US" sz="2800" b="0" i="0" u="none" strike="noStrike" cap="none" dirty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:</a:t>
            </a:r>
            <a:r>
              <a:rPr lang="en-US" sz="2800" b="0" i="0" u="none" strike="noStrike" cap="none" dirty="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00" dirty="0" err="1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প্রথম</a:t>
            </a:r>
            <a:r>
              <a:rPr lang="en-US" sz="2800" dirty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 </a:t>
            </a:r>
            <a:r>
              <a:rPr lang="en-US" sz="2800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(</a:t>
            </a:r>
            <a:r>
              <a:rPr lang="en-US" sz="2800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১ম </a:t>
            </a:r>
            <a:r>
              <a:rPr lang="en-US" sz="280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পাঠ</a:t>
            </a:r>
            <a:r>
              <a:rPr lang="en-US" sz="280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"/>
              </a:rPr>
              <a:t>)</a:t>
            </a:r>
            <a:endParaRPr lang="en-US" sz="2800" dirty="0">
              <a:solidFill>
                <a:srgbClr val="004E64"/>
              </a:solidFill>
              <a:latin typeface="Hind Siliguri SemiBold"/>
              <a:ea typeface="Hind Siliguri SemiBold"/>
              <a:cs typeface="Hind Siliguri SemiBold"/>
              <a:sym typeface="Hind Siliguri SemiBold"/>
            </a:endParaRPr>
          </a:p>
        </p:txBody>
      </p:sp>
      <p:pic>
        <p:nvPicPr>
          <p:cNvPr id="112" name="Google Shape;112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525" y="3252786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8824" y="4147441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71524" y="4889697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85140" y="3074988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85138" y="3804541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14167" y="4577641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4"/>
          <p:cNvSpPr txBox="1"/>
          <p:nvPr/>
        </p:nvSpPr>
        <p:spPr>
          <a:xfrm>
            <a:off x="787644" y="845000"/>
            <a:ext cx="1105138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পরিচিতি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পর্ব</a:t>
            </a:r>
            <a:endParaRPr sz="4000" dirty="0">
              <a:solidFill>
                <a:srgbClr val="FF0000"/>
              </a:solidFill>
            </a:endParaRPr>
          </a:p>
        </p:txBody>
      </p:sp>
      <p:sp>
        <p:nvSpPr>
          <p:cNvPr id="119" name="Google Shape;119;p14"/>
          <p:cNvSpPr/>
          <p:nvPr/>
        </p:nvSpPr>
        <p:spPr>
          <a:xfrm>
            <a:off x="785446" y="1900077"/>
            <a:ext cx="91440" cy="914400"/>
          </a:xfrm>
          <a:prstGeom prst="rect">
            <a:avLst/>
          </a:prstGeom>
          <a:solidFill>
            <a:srgbClr val="25A1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Picture 25" descr="Phot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9215" y="1822938"/>
            <a:ext cx="806116" cy="1021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Google Shape;111;p14"/>
          <p:cNvSpPr txBox="1"/>
          <p:nvPr/>
        </p:nvSpPr>
        <p:spPr>
          <a:xfrm>
            <a:off x="6867770" y="5551441"/>
            <a:ext cx="498133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তারিখ</a:t>
            </a:r>
            <a:r>
              <a:rPr lang="en-US" sz="3200" b="0" i="0" u="none" strike="noStrike" cap="none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: </a:t>
            </a:r>
            <a:r>
              <a:rPr lang="en-US" sz="3200" b="1" i="0" u="none" strike="noStrike" cap="none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০০</a:t>
            </a:r>
            <a:r>
              <a:rPr lang="en-US" sz="3200" b="1" dirty="0" smtClean="0">
                <a:solidFill>
                  <a:srgbClr val="004E64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/০০/২০২৬</a:t>
            </a:r>
          </a:p>
        </p:txBody>
      </p:sp>
      <p:pic>
        <p:nvPicPr>
          <p:cNvPr id="28" name="Google Shape;119;p14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353175" y="5584327"/>
            <a:ext cx="365760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3" grpId="0"/>
      <p:bldP spid="105" grpId="0"/>
      <p:bldP spid="106" grpId="0"/>
      <p:bldP spid="107" grpId="0"/>
      <p:bldP spid="109" grpId="0"/>
      <p:bldP spid="110" grpId="0"/>
      <p:bldP spid="111" grpId="0"/>
      <p:bldP spid="118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2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1921185" y="2975814"/>
            <a:ext cx="8091011" cy="79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4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4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যোগাযোগ</a:t>
            </a:r>
            <a:r>
              <a:rPr lang="en-US" sz="4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প্রযুক্তি</a:t>
            </a:r>
            <a:r>
              <a:rPr lang="en-US" sz="4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পরিচিতি</a:t>
            </a:r>
            <a:endParaRPr dirty="0"/>
          </a:p>
        </p:txBody>
      </p:sp>
      <p:sp>
        <p:nvSpPr>
          <p:cNvPr id="6" name="Google Shape;86;p13"/>
          <p:cNvSpPr txBox="1"/>
          <p:nvPr/>
        </p:nvSpPr>
        <p:spPr>
          <a:xfrm>
            <a:off x="2105908" y="1936092"/>
            <a:ext cx="8091011" cy="96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আজকের</a:t>
            </a:r>
            <a:r>
              <a:rPr lang="en-US" sz="4800" b="1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পাঠ</a:t>
            </a:r>
            <a:r>
              <a:rPr lang="en-US" sz="4800" b="1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-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937728" y="964912"/>
            <a:ext cx="5790723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আজকের</a:t>
            </a:r>
            <a:r>
              <a:rPr lang="en-US" sz="42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2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পাঠের</a:t>
            </a:r>
            <a:r>
              <a:rPr lang="en-US" sz="42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2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শিখনফল</a:t>
            </a:r>
            <a:endParaRPr dirty="0"/>
          </a:p>
        </p:txBody>
      </p:sp>
      <p:sp>
        <p:nvSpPr>
          <p:cNvPr id="95" name="Google Shape;95;p14"/>
          <p:cNvSpPr txBox="1"/>
          <p:nvPr/>
        </p:nvSpPr>
        <p:spPr>
          <a:xfrm>
            <a:off x="1048564" y="1961573"/>
            <a:ext cx="933310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তথ্য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ও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ওযাগাযোগ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প্রযুক্তি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কী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তা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বলতে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পারবে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;</a:t>
            </a:r>
            <a:endParaRPr sz="3600" dirty="0"/>
          </a:p>
        </p:txBody>
      </p:sp>
      <p:sp>
        <p:nvSpPr>
          <p:cNvPr id="6" name="Google Shape;95;p14"/>
          <p:cNvSpPr txBox="1"/>
          <p:nvPr/>
        </p:nvSpPr>
        <p:spPr>
          <a:xfrm>
            <a:off x="1048563" y="2803860"/>
            <a:ext cx="100073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কোথায়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কোথায়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তথ্য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ও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ওযাগাযোগ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প্রযুক্তি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ব্যবহার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করা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যেতে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পারে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তা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বর্ণনা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করতে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পারবে</a:t>
            </a:r>
            <a:r>
              <a:rPr lang="en-US" sz="3600" dirty="0" smtClean="0">
                <a:solidFill>
                  <a:srgbClr val="FF0000"/>
                </a:solidFill>
                <a:latin typeface="Hind Siliguri"/>
                <a:cs typeface="Hind Siliguri"/>
                <a:sym typeface="Hind Siliguri"/>
              </a:rPr>
              <a:t>;</a:t>
            </a:r>
            <a:endParaRPr sz="3600" dirty="0">
              <a:solidFill>
                <a:srgbClr val="FF0000"/>
              </a:solidFill>
            </a:endParaRPr>
          </a:p>
        </p:txBody>
      </p:sp>
      <p:sp>
        <p:nvSpPr>
          <p:cNvPr id="7" name="Google Shape;95;p14"/>
          <p:cNvSpPr txBox="1"/>
          <p:nvPr/>
        </p:nvSpPr>
        <p:spPr>
          <a:xfrm>
            <a:off x="1048563" y="4200145"/>
            <a:ext cx="933310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তথ্য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ও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যোগাযোগ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প্রযুক্তির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গুরুত্ব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ব্যাখ্যা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করতে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 </a:t>
            </a:r>
            <a:r>
              <a:rPr lang="en-US" sz="3600" dirty="0" err="1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পারবে</a:t>
            </a:r>
            <a:r>
              <a:rPr lang="en-US" sz="3600" dirty="0" smtClean="0">
                <a:solidFill>
                  <a:srgbClr val="475569"/>
                </a:solidFill>
                <a:latin typeface="Hind Siliguri"/>
                <a:cs typeface="Hind Siliguri"/>
                <a:sym typeface="Hind Siliguri"/>
              </a:rPr>
              <a:t>;</a:t>
            </a: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904875" y="571500"/>
            <a:ext cx="1105138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তথ্য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6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ও </a:t>
            </a:r>
            <a:r>
              <a:rPr lang="en-US" sz="36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প্রযুক্তি</a:t>
            </a:r>
            <a:r>
              <a:rPr lang="en-US" sz="36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6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কী</a:t>
            </a:r>
            <a:r>
              <a:rPr lang="en-US" sz="36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?</a:t>
            </a:r>
            <a:endParaRPr sz="3600" dirty="0">
              <a:solidFill>
                <a:srgbClr val="FF0000"/>
              </a:solidFill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762000" y="571500"/>
            <a:ext cx="7620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819346" y="1516370"/>
            <a:ext cx="531321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0E749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তথ্যের</a:t>
            </a:r>
            <a:r>
              <a:rPr lang="en-US" sz="3600" b="0" i="0" u="none" strike="noStrike" cap="none" dirty="0">
                <a:solidFill>
                  <a:srgbClr val="0E749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3600" b="0" i="0" u="none" strike="noStrike" cap="none" dirty="0" err="1">
                <a:solidFill>
                  <a:srgbClr val="0E749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সংজ্ঞা</a:t>
            </a:r>
            <a:r>
              <a:rPr lang="en-US" sz="3600" b="0" i="0" u="none" strike="noStrike" cap="none" dirty="0">
                <a:solidFill>
                  <a:srgbClr val="0E749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(Information)</a:t>
            </a:r>
            <a:endParaRPr sz="3600" dirty="0"/>
          </a:p>
        </p:txBody>
      </p:sp>
      <p:sp>
        <p:nvSpPr>
          <p:cNvPr id="107" name="Google Shape;107;p15"/>
          <p:cNvSpPr txBox="1"/>
          <p:nvPr/>
        </p:nvSpPr>
        <p:spPr>
          <a:xfrm>
            <a:off x="819346" y="2278370"/>
            <a:ext cx="10591800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কোনো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উদ্দেশ্য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অর্জনের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জন্য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সংগৃহীত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উপাত্ত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যখন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সুশৃঙ্খলভাবে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সাজিয়ে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অর্থপূর্ণ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তখন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তাকে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ইনফরমেশন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  <p:sp>
        <p:nvSpPr>
          <p:cNvPr id="108" name="Google Shape;108;p15"/>
          <p:cNvSpPr txBox="1"/>
          <p:nvPr/>
        </p:nvSpPr>
        <p:spPr>
          <a:xfrm>
            <a:off x="819346" y="4304173"/>
            <a:ext cx="543127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0E749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প্রযুক্তির</a:t>
            </a:r>
            <a:r>
              <a:rPr lang="en-US" sz="3600" b="0" i="0" u="none" strike="noStrike" cap="none" dirty="0">
                <a:solidFill>
                  <a:srgbClr val="0E749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3600" b="0" i="0" u="none" strike="noStrike" cap="none" dirty="0" err="1">
                <a:solidFill>
                  <a:srgbClr val="0E749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সংজ্ঞা</a:t>
            </a:r>
            <a:r>
              <a:rPr lang="en-US" sz="3600" b="0" i="0" u="none" strike="noStrike" cap="none" dirty="0">
                <a:solidFill>
                  <a:srgbClr val="0E749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(Technology)</a:t>
            </a:r>
            <a:endParaRPr sz="3600" dirty="0"/>
          </a:p>
        </p:txBody>
      </p:sp>
      <p:sp>
        <p:nvSpPr>
          <p:cNvPr id="110" name="Google Shape;110;p15"/>
          <p:cNvSpPr txBox="1"/>
          <p:nvPr/>
        </p:nvSpPr>
        <p:spPr>
          <a:xfrm>
            <a:off x="819346" y="5066173"/>
            <a:ext cx="1070523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বিজ্ঞানের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আবিষ্কার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জ্ঞানকে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মানুষের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কল্যাণে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ব্যবহারিক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কাজে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প্রয়োগ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বৈজ্ঞানিক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পদ্ধতি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কৌশলই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হলো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প্রযুক্তি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5" grpId="0"/>
      <p:bldP spid="107" grpId="0"/>
      <p:bldP spid="108" grpId="0"/>
      <p:bldP spid="1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881429" y="805962"/>
            <a:ext cx="673857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ঘটনা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১: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সাগরে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জেলে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রেডিও</a:t>
            </a:r>
            <a:endParaRPr sz="4000" dirty="0"/>
          </a:p>
        </p:txBody>
      </p:sp>
      <p:sp>
        <p:nvSpPr>
          <p:cNvPr id="118" name="Google Shape;118;p16"/>
          <p:cNvSpPr/>
          <p:nvPr/>
        </p:nvSpPr>
        <p:spPr>
          <a:xfrm>
            <a:off x="762000" y="571500"/>
            <a:ext cx="7620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905468" y="4896425"/>
            <a:ext cx="1063004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একবার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সাগরে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বড়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ঝড়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ধেয়ে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আসার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পূর্বাভাস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তিনি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রেডিওর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পারেন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নিরাপদে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কূলে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ফিরে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আসেন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  <p:pic>
        <p:nvPicPr>
          <p:cNvPr id="1026" name="Picture 2" descr="C:\Users\Mc Kalaroa\Desktop\Content\Gemini_Generated_Image_5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8237" y="1236703"/>
            <a:ext cx="4738318" cy="32590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9" name="Google Shape;119;p16"/>
          <p:cNvSpPr txBox="1"/>
          <p:nvPr/>
        </p:nvSpPr>
        <p:spPr>
          <a:xfrm>
            <a:off x="946054" y="2040312"/>
            <a:ext cx="5525084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ভোলার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চরফ্যাশন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উপজেলার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জেলে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মাসুমের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বাবা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বঙ্গোপসাগরে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মাছ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ধরতে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যাওয়ার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সময়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সবসময়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সাথে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একটি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রেডিও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নিয়ে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যান</a:t>
            </a:r>
            <a:r>
              <a:rPr lang="en-US" sz="3600" b="0" i="0" u="none" strike="noStrike" cap="none" dirty="0">
                <a:solidFill>
                  <a:srgbClr val="C0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20" grpId="0"/>
      <p:bldP spid="1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941895" y="552652"/>
            <a:ext cx="5986806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ঘটনা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২: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টেলিভিশনে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কৃষি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তথ্য</a:t>
            </a:r>
            <a:endParaRPr sz="3600" dirty="0"/>
          </a:p>
        </p:txBody>
      </p:sp>
      <p:sp>
        <p:nvSpPr>
          <p:cNvPr id="129" name="Google Shape;129;p17"/>
          <p:cNvSpPr/>
          <p:nvPr/>
        </p:nvSpPr>
        <p:spPr>
          <a:xfrm>
            <a:off x="658303" y="571500"/>
            <a:ext cx="7620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734503" y="1473903"/>
            <a:ext cx="5641182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/>
            <a:r>
              <a:rPr lang="en-US" sz="3600" b="0" i="0" u="none" strike="noStrike" cap="none" dirty="0" err="1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সাতক্ষীরার</a:t>
            </a:r>
            <a:r>
              <a:rPr lang="en-US" sz="3600" b="0" i="0" u="none" strike="noStrike" cap="none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কৃষক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রাজু</a:t>
            </a:r>
            <a:r>
              <a:rPr lang="en-US" sz="3600" b="0" i="0" u="none" strike="noStrike" cap="none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মিয়া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টেলিভিশনে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প্রচারিত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জনপ্রিয়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অনুষ্ঠান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'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কৃষি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দিবানিশি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'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নিয়মিত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দেখেন</a:t>
            </a:r>
            <a:r>
              <a:rPr lang="en-US" sz="3600" b="0" i="0" u="none" strike="noStrike" cap="none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as-IN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সেই অনুষ্ঠানের একটি পর্ব দেখে তিনি প্রথম উচ্চফলনশীল জাতের টমেটো চাষের বৈজ্ঞানিক উপায় সম্পর্কে জানতে পারেন ও তা নিজের জমিতে প্রয়োগ করেন</a:t>
            </a:r>
            <a:r>
              <a:rPr lang="as-IN" sz="3600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  <p:pic>
        <p:nvPicPr>
          <p:cNvPr id="1026" name="Picture 2" descr="C:\Users\Nfisa Enterprise\Desktop\Benapole-Tomato1-21082509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4133" y="1770101"/>
            <a:ext cx="4859419" cy="33248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8"/>
          <p:cNvSpPr txBox="1"/>
          <p:nvPr/>
        </p:nvSpPr>
        <p:spPr>
          <a:xfrm>
            <a:off x="904875" y="571500"/>
            <a:ext cx="79152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ঘটনা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৩: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মোবাইলে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পরীক্ষার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ফলাফল</a:t>
            </a:r>
            <a:endParaRPr sz="4000" dirty="0"/>
          </a:p>
        </p:txBody>
      </p:sp>
      <p:sp>
        <p:nvSpPr>
          <p:cNvPr id="140" name="Google Shape;140;p18"/>
          <p:cNvSpPr/>
          <p:nvPr/>
        </p:nvSpPr>
        <p:spPr>
          <a:xfrm>
            <a:off x="685800" y="685800"/>
            <a:ext cx="17145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704851" y="1356270"/>
            <a:ext cx="5347158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/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কুড়িগ্রামের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ক্ষুদে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শিক্ষার্থী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শ্রাবণী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প্রাথমিক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শিক্ষা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সমাপনী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পরীক্ষা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দিয়েছিল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পরীক্ষার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ফলাফল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জন্য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বাবা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চিন্তিত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ছিলেন</a:t>
            </a:r>
            <a:r>
              <a:rPr lang="en-US" sz="3600" b="0" i="0" u="none" strike="noStrike" cap="none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as-IN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ফলাফল প্রকাশের দিনে তিনি একটি সাধারণ মোবাইল ফোনে </a:t>
            </a:r>
            <a:r>
              <a:rPr lang="en-US" sz="3600" b="1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SMS</a:t>
            </a:r>
            <a:r>
              <a:rPr lang="en-US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as-IN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পাঠিয়ে মুহূর্তের মধ্যেই শ্রাবণীর চমৎকার রেজাল্ট পেয়ে যান</a:t>
            </a:r>
            <a:r>
              <a:rPr lang="as-IN" sz="3600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  <p:pic>
        <p:nvPicPr>
          <p:cNvPr id="143" name="Google Shape;143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2392" y="1618996"/>
            <a:ext cx="5999608" cy="4241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 txBox="1"/>
          <p:nvPr/>
        </p:nvSpPr>
        <p:spPr>
          <a:xfrm>
            <a:off x="904875" y="571500"/>
            <a:ext cx="61817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ঘটনা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৪: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ইন্টারনেটে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পড়াশোনা</a:t>
            </a:r>
            <a:endParaRPr sz="4000" dirty="0"/>
          </a:p>
        </p:txBody>
      </p:sp>
      <p:sp>
        <p:nvSpPr>
          <p:cNvPr id="151" name="Google Shape;151;p19"/>
          <p:cNvSpPr/>
          <p:nvPr/>
        </p:nvSpPr>
        <p:spPr>
          <a:xfrm>
            <a:off x="762000" y="571500"/>
            <a:ext cx="7620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742951" y="1370558"/>
            <a:ext cx="5497594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/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রাসেল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স্কুলের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রচনা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প্রতিযোগিতায়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অংশ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নিতে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খুবই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আগ্রহী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ছিল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রচনার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বিষয়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ছিল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'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মুক্তিযুদ্ধের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ইতিহাস</a:t>
            </a:r>
            <a:r>
              <a:rPr lang="en-US" sz="3600" b="0" i="0" u="none" strike="noStrike" cap="none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'। </a:t>
            </a:r>
            <a:r>
              <a:rPr lang="as-IN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 বাড়িতে কম্পিউটারে </a:t>
            </a:r>
            <a:r>
              <a:rPr lang="as-IN" sz="3600" b="1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ইন্টারনেট</a:t>
            </a:r>
            <a:r>
              <a:rPr lang="as-IN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ব্যবহার করে সহজেই মুক্তিযুদ্ধের প্রয়োজনীয় তথ্য, দলিল এবং দুর্লভ ঐতিহাসিক ছবি ডাউনলোড করে নেয়</a:t>
            </a:r>
            <a:r>
              <a:rPr lang="as-IN" sz="3600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  <p:pic>
        <p:nvPicPr>
          <p:cNvPr id="154" name="Google Shape;15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750" y="1562100"/>
            <a:ext cx="5038725" cy="3908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904875" y="571500"/>
            <a:ext cx="62388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ঘটনা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৫: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বড়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পর্দায়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খেলা</a:t>
            </a:r>
            <a:r>
              <a:rPr lang="en-US" sz="40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দেখা</a:t>
            </a:r>
            <a:endParaRPr sz="4000" dirty="0"/>
          </a:p>
        </p:txBody>
      </p:sp>
      <p:sp>
        <p:nvSpPr>
          <p:cNvPr id="162" name="Google Shape;162;p20"/>
          <p:cNvSpPr/>
          <p:nvPr/>
        </p:nvSpPr>
        <p:spPr>
          <a:xfrm>
            <a:off x="762000" y="571500"/>
            <a:ext cx="7620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762000" y="1356270"/>
            <a:ext cx="5648227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/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অমিত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বন্ধুরা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ঢাকায়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অনুষ্ঠিত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বিশ্বকাপ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ক্রিকেট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খেলা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দেখতে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চেয়েছিল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কিন্তু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স্টেডিয়ামের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টিকিট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পেয়ে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খারাপ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বাড়ি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ফিরে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আসে</a:t>
            </a:r>
            <a:r>
              <a:rPr lang="en-US" sz="3600" b="0" i="0" u="none" strike="noStrike" cap="none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as-IN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পরবর্তীতে তাদের </a:t>
            </a:r>
            <a:r>
              <a:rPr lang="as-IN" sz="3600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স্কুল</a:t>
            </a:r>
            <a:r>
              <a:rPr lang="en-US" sz="3600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as-IN" sz="3600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প্রাঙ্গণে </a:t>
            </a:r>
            <a:r>
              <a:rPr lang="as-IN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বড় </a:t>
            </a:r>
            <a:r>
              <a:rPr lang="as-IN" sz="3600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পর্দায় </a:t>
            </a:r>
            <a:r>
              <a:rPr lang="as-IN" sz="3600" b="1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প্রজেক্টর</a:t>
            </a:r>
            <a:r>
              <a:rPr lang="as-IN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এর মাধ্যমে খেলাটির </a:t>
            </a:r>
            <a:r>
              <a:rPr lang="as-IN" sz="3600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লাইভ </a:t>
            </a:r>
            <a:r>
              <a:rPr lang="as-IN" sz="36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সম্প্রচার উপভোগ করে তারা স্টেডিয়ামের মতোই চরম আনন্দ পায়</a:t>
            </a:r>
            <a:r>
              <a:rPr lang="as-IN" sz="3600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  <p:pic>
        <p:nvPicPr>
          <p:cNvPr id="165" name="Google Shape;165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62725" y="1128270"/>
            <a:ext cx="5270798" cy="3889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  <p:bldP spid="1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4419610" y="1181100"/>
            <a:ext cx="2952740" cy="147637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1"/>
          <p:cNvSpPr txBox="1"/>
          <p:nvPr/>
        </p:nvSpPr>
        <p:spPr>
          <a:xfrm>
            <a:off x="2877264" y="1566862"/>
            <a:ext cx="61707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ঘটনাগুলোর</a:t>
            </a:r>
            <a:r>
              <a:rPr lang="en-US" sz="42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2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সাধারণ</a:t>
            </a:r>
            <a:r>
              <a:rPr lang="en-US" sz="42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2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বিশ্লেষণ</a:t>
            </a:r>
            <a:endParaRPr dirty="0"/>
          </a:p>
        </p:txBody>
      </p:sp>
      <p:sp>
        <p:nvSpPr>
          <p:cNvPr id="173" name="Google Shape;173;p21"/>
          <p:cNvSpPr txBox="1"/>
          <p:nvPr/>
        </p:nvSpPr>
        <p:spPr>
          <a:xfrm>
            <a:off x="723900" y="2795587"/>
            <a:ext cx="10668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সবগুলো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ঘটনার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মধ্যে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মিল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রয়েছে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একটি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জায়গায়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- </a:t>
            </a:r>
            <a:r>
              <a:rPr lang="en-US" sz="36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হলো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"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বিনিময়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"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"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প্রযুক্তির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সঠিক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Hind Siliguri"/>
                <a:ea typeface="Hind Siliguri"/>
                <a:cs typeface="Hind Siliguri"/>
                <a:sym typeface="Hind Siliguri"/>
              </a:rPr>
              <a:t>"</a:t>
            </a:r>
            <a:r>
              <a:rPr lang="en-US" sz="36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/>
      <p:bldP spid="1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550" y="1308645"/>
            <a:ext cx="3365450" cy="4724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84600" y="1270545"/>
            <a:ext cx="3365450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12000" y="1156245"/>
            <a:ext cx="3365450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2"/>
          <p:cNvSpPr txBox="1"/>
          <p:nvPr/>
        </p:nvSpPr>
        <p:spPr>
          <a:xfrm>
            <a:off x="904875" y="571500"/>
            <a:ext cx="5705475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 dirty="0" err="1">
                <a:solidFill>
                  <a:srgbClr val="7030A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আইসিটি-এর</a:t>
            </a:r>
            <a:r>
              <a:rPr lang="en-US" sz="3300" b="1" i="0" u="none" strike="noStrike" cap="none" dirty="0">
                <a:solidFill>
                  <a:srgbClr val="7030A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৩টি </a:t>
            </a:r>
            <a:r>
              <a:rPr lang="en-US" sz="3300" b="1" i="0" u="none" strike="noStrike" cap="none" dirty="0" err="1">
                <a:solidFill>
                  <a:srgbClr val="7030A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</a:t>
            </a:r>
            <a:r>
              <a:rPr lang="en-US" sz="3300" b="1" i="0" u="none" strike="noStrike" cap="none" dirty="0">
                <a:solidFill>
                  <a:srgbClr val="7030A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300" b="1" i="0" u="none" strike="noStrike" cap="none" dirty="0" err="1">
                <a:solidFill>
                  <a:srgbClr val="7030A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উপাদান</a:t>
            </a:r>
            <a:endParaRPr dirty="0">
              <a:solidFill>
                <a:srgbClr val="7030A0"/>
              </a:solidFill>
            </a:endParaRPr>
          </a:p>
        </p:txBody>
      </p:sp>
      <p:sp>
        <p:nvSpPr>
          <p:cNvPr id="183" name="Google Shape;183;p22"/>
          <p:cNvSpPr/>
          <p:nvPr/>
        </p:nvSpPr>
        <p:spPr>
          <a:xfrm>
            <a:off x="762000" y="571500"/>
            <a:ext cx="7620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838201" y="2394495"/>
            <a:ext cx="29527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FF000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১.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উপাত্ত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(Data</a:t>
            </a:r>
            <a:r>
              <a:rPr lang="en-US" sz="2250" b="0" i="0" u="none" strike="noStrike" cap="none" dirty="0">
                <a:solidFill>
                  <a:srgbClr val="FF000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)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85" name="Google Shape;185;p22"/>
          <p:cNvSpPr txBox="1"/>
          <p:nvPr/>
        </p:nvSpPr>
        <p:spPr>
          <a:xfrm>
            <a:off x="571500" y="3004095"/>
            <a:ext cx="3390900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উপাত্ত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হলো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অবিন্যস্ত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কাঁচা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একাকী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সুনির্দিষ্ট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অর্থ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প্রকাশ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করতে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সক্ষম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  <p:sp>
        <p:nvSpPr>
          <p:cNvPr id="186" name="Google Shape;186;p22"/>
          <p:cNvSpPr txBox="1"/>
          <p:nvPr/>
        </p:nvSpPr>
        <p:spPr>
          <a:xfrm>
            <a:off x="4210050" y="2432595"/>
            <a:ext cx="32956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B05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২.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তথ্য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(Information)</a:t>
            </a:r>
            <a:endParaRPr sz="3600">
              <a:solidFill>
                <a:srgbClr val="00B050"/>
              </a:solidFill>
            </a:endParaRPr>
          </a:p>
        </p:txBody>
      </p:sp>
      <p:sp>
        <p:nvSpPr>
          <p:cNvPr id="187" name="Google Shape;187;p22"/>
          <p:cNvSpPr txBox="1"/>
          <p:nvPr/>
        </p:nvSpPr>
        <p:spPr>
          <a:xfrm>
            <a:off x="4152900" y="3537495"/>
            <a:ext cx="34290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উপাত্ত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প্রক্রিয়াকরণের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অর্থপূর্ণ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রূপ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ধারণ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করলে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তথ্যে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পরিণত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হয়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>
              <a:solidFill>
                <a:srgbClr val="7030A0"/>
              </a:solidFill>
            </a:endParaRPr>
          </a:p>
        </p:txBody>
      </p:sp>
      <p:sp>
        <p:nvSpPr>
          <p:cNvPr id="188" name="Google Shape;188;p22"/>
          <p:cNvSpPr txBox="1"/>
          <p:nvPr/>
        </p:nvSpPr>
        <p:spPr>
          <a:xfrm>
            <a:off x="7924800" y="2489745"/>
            <a:ext cx="33718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৩.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প্রযুক্তি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(Technology)</a:t>
            </a:r>
            <a:endParaRPr sz="3600">
              <a:solidFill>
                <a:srgbClr val="0070C0"/>
              </a:solidFill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7753350" y="3556545"/>
            <a:ext cx="4000500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সংরক্ষণ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বিশ্লেষণ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বিনিময়ের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কাজে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নিয়োজিত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বিভিন্ন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ইলেকট্রনিক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হার্ডওয়্যার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>
              <a:solidFill>
                <a:srgbClr val="FF0000"/>
              </a:solidFill>
            </a:endParaRPr>
          </a:p>
        </p:txBody>
      </p:sp>
      <p:pic>
        <p:nvPicPr>
          <p:cNvPr id="190" name="Google Shape;190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77924" y="1465211"/>
            <a:ext cx="746225" cy="843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29100" y="1413271"/>
            <a:ext cx="933599" cy="100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2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37439" y="1276350"/>
            <a:ext cx="1309688" cy="10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4" grpId="0"/>
      <p:bldP spid="185" grpId="0"/>
      <p:bldP spid="186" grpId="0"/>
      <p:bldP spid="187" grpId="0"/>
      <p:bldP spid="188" grpId="0"/>
      <p:bldP spid="18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/>
          <p:nvPr/>
        </p:nvSpPr>
        <p:spPr>
          <a:xfrm>
            <a:off x="466725" y="895350"/>
            <a:ext cx="583882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আধুনিক</a:t>
            </a:r>
            <a:r>
              <a:rPr lang="en-US" sz="36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6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যোগাযোগে</a:t>
            </a:r>
            <a:r>
              <a:rPr lang="en-US" sz="36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6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মোবাইল</a:t>
            </a:r>
            <a:endParaRPr sz="3600" dirty="0">
              <a:solidFill>
                <a:srgbClr val="FF0000"/>
              </a:solidFill>
            </a:endParaRPr>
          </a:p>
        </p:txBody>
      </p:sp>
      <p:sp>
        <p:nvSpPr>
          <p:cNvPr id="199" name="Google Shape;199;p23"/>
          <p:cNvSpPr/>
          <p:nvPr/>
        </p:nvSpPr>
        <p:spPr>
          <a:xfrm>
            <a:off x="361950" y="933450"/>
            <a:ext cx="7620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3"/>
          <p:cNvSpPr txBox="1"/>
          <p:nvPr/>
        </p:nvSpPr>
        <p:spPr>
          <a:xfrm>
            <a:off x="1200150" y="1808708"/>
            <a:ext cx="33718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১৭+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কোটি</a:t>
            </a:r>
            <a:endParaRPr sz="3600" dirty="0"/>
          </a:p>
        </p:txBody>
      </p:sp>
      <p:sp>
        <p:nvSpPr>
          <p:cNvPr id="201" name="Google Shape;201;p23"/>
          <p:cNvSpPr txBox="1"/>
          <p:nvPr/>
        </p:nvSpPr>
        <p:spPr>
          <a:xfrm>
            <a:off x="533401" y="2313533"/>
            <a:ext cx="45339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সক্রিয়</a:t>
            </a:r>
            <a:r>
              <a:rPr lang="en-US" sz="3600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মোবাইল</a:t>
            </a:r>
            <a:r>
              <a:rPr lang="en-US" sz="3600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সংযোগ</a:t>
            </a:r>
            <a:endParaRPr sz="3600" dirty="0"/>
          </a:p>
        </p:txBody>
      </p:sp>
      <p:sp>
        <p:nvSpPr>
          <p:cNvPr id="202" name="Google Shape;202;p23"/>
          <p:cNvSpPr txBox="1"/>
          <p:nvPr/>
        </p:nvSpPr>
        <p:spPr>
          <a:xfrm>
            <a:off x="5362575" y="2265908"/>
            <a:ext cx="593407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মোবাইল</a:t>
            </a:r>
            <a:r>
              <a:rPr lang="en-US" sz="360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360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ফোনের</a:t>
            </a:r>
            <a:r>
              <a:rPr lang="en-US" sz="360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360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যুগান্তকারী</a:t>
            </a:r>
            <a:r>
              <a:rPr lang="en-US" sz="360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360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বিপ্লব</a:t>
            </a:r>
            <a:endParaRPr sz="3600" dirty="0"/>
          </a:p>
        </p:txBody>
      </p:sp>
      <p:sp>
        <p:nvSpPr>
          <p:cNvPr id="203" name="Google Shape;203;p23"/>
          <p:cNvSpPr txBox="1"/>
          <p:nvPr/>
        </p:nvSpPr>
        <p:spPr>
          <a:xfrm>
            <a:off x="4438650" y="3151733"/>
            <a:ext cx="7353300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 smtClean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বর্তমানে</a:t>
            </a:r>
            <a:r>
              <a:rPr lang="en-US" sz="3600" b="0" i="0" u="none" strike="noStrike" cap="none" dirty="0" smtClean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বাংলাদেশে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১৭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কোটিরও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বেশি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মানুষ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সচল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মোবাইল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সিম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করছেন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এই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ছোট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যন্ত্রটি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কোটি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মানুষের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দূরত্ব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ঘুচিয়ে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দেশের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শিক্ষা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স্বাস্থ্য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গ্রামীণ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অর্থনীতিতে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অভূতপূর্ব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গতি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শক্তি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সঞ্চার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করেছে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>
              <a:solidFill>
                <a:srgbClr val="00B050"/>
              </a:solidFill>
            </a:endParaRPr>
          </a:p>
        </p:txBody>
      </p:sp>
      <p:pic>
        <p:nvPicPr>
          <p:cNvPr id="11" name="Picture 10" descr="hoVDKd2NERBpB5mUdVFZbRqNMGwdZ6Vu8YbZPkt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3257550"/>
            <a:ext cx="3771900" cy="2558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/>
      <p:bldP spid="201" grpId="0"/>
      <p:bldP spid="202" grpId="0"/>
      <p:bldP spid="20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275433"/>
            <a:ext cx="10668000" cy="309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4"/>
          <p:cNvSpPr txBox="1"/>
          <p:nvPr/>
        </p:nvSpPr>
        <p:spPr>
          <a:xfrm>
            <a:off x="885825" y="1181100"/>
            <a:ext cx="1105138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যোগাযোগের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মাধ্যম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: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আগে</a:t>
            </a:r>
            <a:r>
              <a:rPr lang="en-US" sz="36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36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এখন</a:t>
            </a:r>
            <a:endParaRPr sz="3600" dirty="0"/>
          </a:p>
        </p:txBody>
      </p:sp>
      <p:sp>
        <p:nvSpPr>
          <p:cNvPr id="211" name="Google Shape;211;p24"/>
          <p:cNvSpPr/>
          <p:nvPr/>
        </p:nvSpPr>
        <p:spPr>
          <a:xfrm>
            <a:off x="647700" y="1276350"/>
            <a:ext cx="17145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2" name="Google Shape;212;p24"/>
          <p:cNvGraphicFramePr/>
          <p:nvPr/>
        </p:nvGraphicFramePr>
        <p:xfrm>
          <a:off x="762000" y="2275431"/>
          <a:ext cx="10896600" cy="3439568"/>
        </p:xfrm>
        <a:graphic>
          <a:graphicData uri="http://schemas.openxmlformats.org/drawingml/2006/table">
            <a:tbl>
              <a:tblPr firstRow="1" bandRow="1">
                <a:noFill/>
                <a:tableStyleId>{FB363929-B3BF-479A-9F38-7948B926C0AD}</a:tableStyleId>
              </a:tblPr>
              <a:tblGrid>
                <a:gridCol w="3085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7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3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989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cap="none" dirty="0" err="1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কাজের</a:t>
                      </a:r>
                      <a:r>
                        <a:rPr lang="en-US" sz="2100" b="1" i="0" u="none" strike="noStrike" cap="none" dirty="0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100" b="1" i="0" u="none" strike="noStrike" cap="none" dirty="0" err="1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ধরন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cap="none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পূর্বের ঐতিহ্যবাহী মাধ্যম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cap="none">
                          <a:solidFill>
                            <a:srgbClr val="FFFFFF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বর্তমান তথ্য প্রযুক্তি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74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89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খবর</a:t>
                      </a:r>
                      <a:r>
                        <a:rPr lang="en-US" sz="2000" b="0" i="0" u="none" strike="noStrike" cap="none" dirty="0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</a:t>
                      </a:r>
                      <a:r>
                        <a:rPr lang="en-US" sz="2000" b="0" i="0" u="none" strike="noStrike" cap="none" dirty="0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তথ্য</a:t>
                      </a:r>
                      <a:r>
                        <a:rPr lang="en-US" sz="2000" b="0" i="0" u="none" strike="noStrike" cap="none" dirty="0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পাঠানো</a:t>
                      </a:r>
                      <a:endParaRPr sz="2000">
                        <a:solidFill>
                          <a:srgbClr val="FF0000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চিঠি</a:t>
                      </a:r>
                      <a:r>
                        <a:rPr lang="en-US" sz="2000" b="0" i="0" u="none" strike="noStrike" cap="none" dirty="0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</a:t>
                      </a:r>
                      <a:r>
                        <a:rPr lang="en-US" sz="2000" b="0" i="0" u="none" strike="noStrike" cap="none" dirty="0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রানার</a:t>
                      </a:r>
                      <a:r>
                        <a:rPr lang="en-US" sz="2000" b="0" i="0" u="none" strike="noStrike" cap="none" dirty="0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ব্যবস্থা</a:t>
                      </a:r>
                      <a:endParaRPr sz="2000">
                        <a:solidFill>
                          <a:srgbClr val="00B050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ইমেইল</a:t>
                      </a:r>
                      <a:r>
                        <a:rPr lang="en-US" sz="2000" b="0" i="0" u="none" strike="noStrike" cap="none" dirty="0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, </a:t>
                      </a:r>
                      <a:r>
                        <a:rPr lang="en-US" sz="2000" b="0" i="0" u="none" strike="noStrike" cap="none" dirty="0" err="1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মেসেঞ্জার</a:t>
                      </a:r>
                      <a:r>
                        <a:rPr lang="en-US" sz="2000" b="0" i="0" u="none" strike="noStrike" cap="none" dirty="0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ও SMS</a:t>
                      </a:r>
                      <a:endParaRPr sz="2000">
                        <a:solidFill>
                          <a:srgbClr val="7030A0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89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গান</a:t>
                      </a:r>
                      <a:r>
                        <a:rPr lang="en-US" sz="2000" b="0" i="0" u="none" strike="noStrike" cap="none" dirty="0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</a:t>
                      </a:r>
                      <a:r>
                        <a:rPr lang="en-US" sz="2000" b="0" i="0" u="none" strike="noStrike" cap="none" dirty="0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সুর</a:t>
                      </a:r>
                      <a:r>
                        <a:rPr lang="en-US" sz="2000" b="0" i="0" u="none" strike="noStrike" cap="none" dirty="0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শোনা</a:t>
                      </a:r>
                      <a:endParaRPr sz="2000">
                        <a:solidFill>
                          <a:srgbClr val="FF0000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গ্রামোফোন</a:t>
                      </a:r>
                      <a:r>
                        <a:rPr lang="en-US" sz="2000" b="0" i="0" u="none" strike="noStrike" cap="none" dirty="0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</a:t>
                      </a:r>
                      <a:r>
                        <a:rPr lang="en-US" sz="2000" b="0" i="0" u="none" strike="noStrike" cap="none" dirty="0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ক্যাসেট</a:t>
                      </a:r>
                      <a:r>
                        <a:rPr lang="en-US" sz="2000" b="0" i="0" u="none" strike="noStrike" cap="none" dirty="0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প্লেয়ার</a:t>
                      </a:r>
                      <a:endParaRPr sz="2000">
                        <a:solidFill>
                          <a:srgbClr val="00B050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অনলাইন</a:t>
                      </a:r>
                      <a:r>
                        <a:rPr lang="en-US" sz="2000" b="0" i="0" u="none" strike="noStrike" cap="none" dirty="0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স্ট্রিমিং</a:t>
                      </a:r>
                      <a:r>
                        <a:rPr lang="en-US" sz="2000" b="0" i="0" u="none" strike="noStrike" cap="none" dirty="0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ও </a:t>
                      </a:r>
                      <a:r>
                        <a:rPr lang="en-US" sz="2000" b="0" i="0" u="none" strike="noStrike" cap="none" dirty="0" err="1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ইউটিউব</a:t>
                      </a:r>
                      <a:endParaRPr sz="2000">
                        <a:solidFill>
                          <a:srgbClr val="7030A0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89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জরুরি</a:t>
                      </a:r>
                      <a:r>
                        <a:rPr lang="en-US" sz="2000" b="0" i="0" u="none" strike="noStrike" cap="none" dirty="0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তথ্য</a:t>
                      </a:r>
                      <a:r>
                        <a:rPr lang="en-US" sz="2000" b="0" i="0" u="none" strike="noStrike" cap="none" dirty="0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FF000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খোঁজা</a:t>
                      </a:r>
                      <a:endParaRPr sz="2000">
                        <a:solidFill>
                          <a:srgbClr val="FF0000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লাইব্রেরি</a:t>
                      </a:r>
                      <a:r>
                        <a:rPr lang="en-US" sz="2000" b="0" i="0" u="none" strike="noStrike" cap="none" dirty="0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</a:t>
                      </a:r>
                      <a:r>
                        <a:rPr lang="en-US" sz="2000" b="0" i="0" u="none" strike="noStrike" cap="none" dirty="0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মোটা</a:t>
                      </a:r>
                      <a:r>
                        <a:rPr lang="en-US" sz="2000" b="0" i="0" u="none" strike="noStrike" cap="none" dirty="0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B05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বিশ্বকোষ</a:t>
                      </a:r>
                      <a:endParaRPr sz="2000">
                        <a:solidFill>
                          <a:srgbClr val="00B050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গুগল</a:t>
                      </a:r>
                      <a:r>
                        <a:rPr lang="en-US" sz="2000" b="0" i="0" u="none" strike="noStrike" cap="none" dirty="0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সার্চ</a:t>
                      </a:r>
                      <a:r>
                        <a:rPr lang="en-US" sz="2000" b="0" i="0" u="none" strike="noStrike" cap="none" dirty="0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ও </a:t>
                      </a:r>
                      <a:r>
                        <a:rPr lang="en-US" sz="2000" b="0" i="0" u="none" strike="noStrike" cap="none" dirty="0" err="1">
                          <a:solidFill>
                            <a:srgbClr val="7030A0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উইকিপিডিয়া</a:t>
                      </a:r>
                      <a:endParaRPr sz="2000" dirty="0">
                        <a:solidFill>
                          <a:srgbClr val="7030A0"/>
                        </a:solidFill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3" name="Google Shape;213;p24"/>
          <p:cNvSpPr/>
          <p:nvPr/>
        </p:nvSpPr>
        <p:spPr>
          <a:xfrm>
            <a:off x="762000" y="3046958"/>
            <a:ext cx="3021210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4"/>
          <p:cNvSpPr/>
          <p:nvPr/>
        </p:nvSpPr>
        <p:spPr>
          <a:xfrm>
            <a:off x="3783210" y="3046958"/>
            <a:ext cx="3864322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4"/>
          <p:cNvSpPr/>
          <p:nvPr/>
        </p:nvSpPr>
        <p:spPr>
          <a:xfrm>
            <a:off x="7647533" y="3046958"/>
            <a:ext cx="3782466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4"/>
          <p:cNvSpPr/>
          <p:nvPr/>
        </p:nvSpPr>
        <p:spPr>
          <a:xfrm>
            <a:off x="762000" y="3818483"/>
            <a:ext cx="3021210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4"/>
          <p:cNvSpPr/>
          <p:nvPr/>
        </p:nvSpPr>
        <p:spPr>
          <a:xfrm>
            <a:off x="3783210" y="3818483"/>
            <a:ext cx="3864322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4"/>
          <p:cNvSpPr/>
          <p:nvPr/>
        </p:nvSpPr>
        <p:spPr>
          <a:xfrm>
            <a:off x="7647533" y="3818483"/>
            <a:ext cx="3782466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4"/>
          <p:cNvSpPr/>
          <p:nvPr/>
        </p:nvSpPr>
        <p:spPr>
          <a:xfrm>
            <a:off x="762000" y="4590008"/>
            <a:ext cx="3021210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4"/>
          <p:cNvSpPr/>
          <p:nvPr/>
        </p:nvSpPr>
        <p:spPr>
          <a:xfrm>
            <a:off x="3783210" y="4590008"/>
            <a:ext cx="3864322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7647533" y="4590008"/>
            <a:ext cx="3782466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" y="1606457"/>
            <a:ext cx="10058400" cy="46800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8" name="Google Shape;228;p25"/>
          <p:cNvSpPr txBox="1"/>
          <p:nvPr/>
        </p:nvSpPr>
        <p:spPr>
          <a:xfrm>
            <a:off x="942975" y="762000"/>
            <a:ext cx="10296525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দৈনন্দিন</a:t>
            </a:r>
            <a:r>
              <a:rPr lang="en-US" sz="33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3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জীবনে</a:t>
            </a:r>
            <a:r>
              <a:rPr lang="en-US" sz="33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3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আইসিটির</a:t>
            </a:r>
            <a:r>
              <a:rPr lang="en-US" sz="3300" b="1" i="0" u="none" strike="noStrike" cap="none" dirty="0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3300" b="1" i="0" u="none" strike="noStrike" cap="none" dirty="0" err="1">
                <a:solidFill>
                  <a:srgbClr val="0E749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ব্যবহার</a:t>
            </a:r>
            <a:endParaRPr dirty="0"/>
          </a:p>
        </p:txBody>
      </p:sp>
      <p:sp>
        <p:nvSpPr>
          <p:cNvPr id="229" name="Google Shape;229;p25"/>
          <p:cNvSpPr/>
          <p:nvPr/>
        </p:nvSpPr>
        <p:spPr>
          <a:xfrm>
            <a:off x="666750" y="819150"/>
            <a:ext cx="20955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3270" y="962025"/>
            <a:ext cx="11468236" cy="5467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6"/>
          <p:cNvSpPr txBox="1"/>
          <p:nvPr/>
        </p:nvSpPr>
        <p:spPr>
          <a:xfrm>
            <a:off x="1000125" y="571500"/>
            <a:ext cx="1105138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যোগাযোগের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গতির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বিবর্তন</a:t>
            </a:r>
            <a:endParaRPr sz="4000" dirty="0">
              <a:solidFill>
                <a:srgbClr val="FF0000"/>
              </a:solidFill>
            </a:endParaRPr>
          </a:p>
        </p:txBody>
      </p:sp>
      <p:sp>
        <p:nvSpPr>
          <p:cNvPr id="237" name="Google Shape;237;p26"/>
          <p:cNvSpPr/>
          <p:nvPr/>
        </p:nvSpPr>
        <p:spPr>
          <a:xfrm>
            <a:off x="762000" y="685800"/>
            <a:ext cx="171450" cy="55245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76419" y="1499145"/>
            <a:ext cx="2453580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7"/>
          <p:cNvSpPr txBox="1"/>
          <p:nvPr/>
        </p:nvSpPr>
        <p:spPr>
          <a:xfrm>
            <a:off x="1047750" y="571500"/>
            <a:ext cx="1105138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আদিমকাল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থেকে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আধুনিক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যুগ</a:t>
            </a:r>
            <a:endParaRPr sz="4000" dirty="0">
              <a:solidFill>
                <a:srgbClr val="FF0000"/>
              </a:solidFill>
            </a:endParaRPr>
          </a:p>
        </p:txBody>
      </p:sp>
      <p:sp>
        <p:nvSpPr>
          <p:cNvPr id="248" name="Google Shape;248;p27"/>
          <p:cNvSpPr/>
          <p:nvPr/>
        </p:nvSpPr>
        <p:spPr>
          <a:xfrm>
            <a:off x="762000" y="685800"/>
            <a:ext cx="18288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7"/>
          <p:cNvSpPr/>
          <p:nvPr/>
        </p:nvSpPr>
        <p:spPr>
          <a:xfrm>
            <a:off x="762000" y="3794670"/>
            <a:ext cx="10668000" cy="571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7"/>
          <p:cNvSpPr txBox="1"/>
          <p:nvPr/>
        </p:nvSpPr>
        <p:spPr>
          <a:xfrm>
            <a:off x="895349" y="1384845"/>
            <a:ext cx="5334001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as-IN" sz="3600" dirty="0" smtClean="0">
                <a:solidFill>
                  <a:srgbClr val="0E749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১. ইশারা বা কথা</a:t>
            </a:r>
            <a:endParaRPr lang="as-IN" sz="3600" dirty="0" smtClean="0"/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মানুষ</a:t>
            </a:r>
            <a:r>
              <a:rPr lang="en-US" sz="3600" b="0" i="0" u="none" strike="noStrike" cap="none" dirty="0" smtClean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মুখে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কথা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কিংবা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অঙ্গভঙ্গির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বিনিময়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করতো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  <p:sp>
        <p:nvSpPr>
          <p:cNvPr id="255" name="Google Shape;255;p27"/>
          <p:cNvSpPr txBox="1"/>
          <p:nvPr/>
        </p:nvSpPr>
        <p:spPr>
          <a:xfrm>
            <a:off x="847129" y="4128045"/>
            <a:ext cx="5429846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as-IN" sz="3600" dirty="0" smtClean="0">
                <a:solidFill>
                  <a:srgbClr val="7030A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৩. কাগজ আবিষ্কার</a:t>
            </a:r>
            <a:endParaRPr lang="as-IN" sz="3600" dirty="0" smtClean="0">
              <a:solidFill>
                <a:srgbClr val="7030A0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 smtClean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চীনে</a:t>
            </a:r>
            <a:r>
              <a:rPr lang="en-US" sz="3600" b="0" i="0" u="none" strike="noStrike" cap="none" dirty="0" smtClean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কাগজ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আবিষ্কার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হওয়ার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বিনিময়ে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বিশাল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জোয়ার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আসে</a:t>
            </a:r>
            <a:r>
              <a:rPr lang="en-US" sz="36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>
              <a:solidFill>
                <a:srgbClr val="7030A0"/>
              </a:solidFill>
            </a:endParaRPr>
          </a:p>
        </p:txBody>
      </p:sp>
      <p:sp>
        <p:nvSpPr>
          <p:cNvPr id="258" name="Google Shape;258;p27"/>
          <p:cNvSpPr/>
          <p:nvPr/>
        </p:nvSpPr>
        <p:spPr>
          <a:xfrm>
            <a:off x="1874490" y="370894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57150" cap="flat" cmpd="sng">
            <a:solidFill>
              <a:srgbClr val="F59E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7"/>
          <p:cNvSpPr/>
          <p:nvPr/>
        </p:nvSpPr>
        <p:spPr>
          <a:xfrm>
            <a:off x="4612630" y="370894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57150" cap="flat" cmpd="sng">
            <a:solidFill>
              <a:srgbClr val="F59E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7"/>
          <p:cNvSpPr/>
          <p:nvPr/>
        </p:nvSpPr>
        <p:spPr>
          <a:xfrm>
            <a:off x="7350769" y="370894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57150" cap="flat" cmpd="sng">
            <a:solidFill>
              <a:srgbClr val="F59E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7"/>
          <p:cNvSpPr/>
          <p:nvPr/>
        </p:nvSpPr>
        <p:spPr>
          <a:xfrm>
            <a:off x="10088909" y="370894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57150" cap="flat" cmpd="sng">
            <a:solidFill>
              <a:srgbClr val="F59E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53;p27"/>
          <p:cNvSpPr txBox="1"/>
          <p:nvPr/>
        </p:nvSpPr>
        <p:spPr>
          <a:xfrm>
            <a:off x="6715125" y="1337220"/>
            <a:ext cx="4772025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3600" dirty="0" smtClean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২. </a:t>
            </a:r>
            <a:r>
              <a:rPr lang="en-US" sz="3600" dirty="0" err="1" smtClean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গাছের</a:t>
            </a:r>
            <a:r>
              <a:rPr lang="en-US" sz="3600" dirty="0" smtClean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ছালে</a:t>
            </a:r>
            <a:r>
              <a:rPr lang="en-US" sz="3600" dirty="0" smtClean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লিখন</a:t>
            </a:r>
            <a:r>
              <a:rPr lang="en-US" sz="3600" dirty="0" smtClean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</a:p>
          <a:p>
            <a:pPr lvl="0"/>
            <a:r>
              <a:rPr lang="en-US" sz="3600" b="0" i="0" u="none" strike="noStrike" cap="none" dirty="0" err="1" smtClean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পাথর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মাটি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কিংবা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গাছের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পাতায়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লিখে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সংরক্ষণ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শুরু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হয়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>
              <a:solidFill>
                <a:srgbClr val="0070C0"/>
              </a:solidFill>
            </a:endParaRPr>
          </a:p>
        </p:txBody>
      </p:sp>
      <p:sp>
        <p:nvSpPr>
          <p:cNvPr id="23" name="Google Shape;257;p27"/>
          <p:cNvSpPr txBox="1"/>
          <p:nvPr/>
        </p:nvSpPr>
        <p:spPr>
          <a:xfrm>
            <a:off x="6829425" y="4108995"/>
            <a:ext cx="4952999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as-IN" sz="3600" dirty="0" smtClean="0">
                <a:solidFill>
                  <a:srgbClr val="00B05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৪. মোবাইল ও নেটওয়ার্ক</a:t>
            </a:r>
            <a:endParaRPr lang="as-IN" sz="3600" dirty="0" smtClean="0">
              <a:solidFill>
                <a:srgbClr val="00B050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 smtClean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বর্তমানে</a:t>
            </a:r>
            <a:r>
              <a:rPr lang="en-US" sz="3600" b="0" i="0" u="none" strike="noStrike" cap="none" dirty="0" smtClean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তারহীন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যোগাযোগ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ইন্টারনেট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পুরো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পৃথিবীকে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হাতের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মুঠোয়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এনেছে</a:t>
            </a:r>
            <a:r>
              <a:rPr lang="en-US" sz="3600" b="0" i="0" u="none" strike="noStrike" cap="none" dirty="0">
                <a:solidFill>
                  <a:srgbClr val="00B0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0"/>
      <p:bldP spid="251" grpId="0"/>
      <p:bldP spid="255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8"/>
          <p:cNvSpPr txBox="1"/>
          <p:nvPr/>
        </p:nvSpPr>
        <p:spPr>
          <a:xfrm>
            <a:off x="1140619" y="971550"/>
            <a:ext cx="1105138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দলগত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কাজ</a:t>
            </a:r>
            <a:r>
              <a:rPr lang="en-US" sz="4000" b="1" i="0" u="none" strike="noStrike" cap="none" dirty="0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4000" b="1" i="0" u="none" strike="noStrike" cap="none" dirty="0" err="1">
                <a:solidFill>
                  <a:srgbClr val="FF0000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মূল্যায়ন</a:t>
            </a:r>
            <a:endParaRPr sz="4000" dirty="0">
              <a:solidFill>
                <a:srgbClr val="FF0000"/>
              </a:solidFill>
            </a:endParaRPr>
          </a:p>
        </p:txBody>
      </p:sp>
      <p:sp>
        <p:nvSpPr>
          <p:cNvPr id="268" name="Google Shape;268;p28"/>
          <p:cNvSpPr/>
          <p:nvPr/>
        </p:nvSpPr>
        <p:spPr>
          <a:xfrm>
            <a:off x="762000" y="571500"/>
            <a:ext cx="76200" cy="50289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8"/>
          <p:cNvSpPr txBox="1"/>
          <p:nvPr/>
        </p:nvSpPr>
        <p:spPr>
          <a:xfrm>
            <a:off x="1257300" y="2237333"/>
            <a:ext cx="10515600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দলগত</a:t>
            </a:r>
            <a:r>
              <a:rPr lang="en-US" sz="36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কাজ</a:t>
            </a:r>
            <a:r>
              <a:rPr lang="en-US" sz="36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তোমরা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দৈনন্দিন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জীবনে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প্রযুক্তি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করছ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আলোচনা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৫টি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প্রযুক্তির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একটি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তালিকা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3600" dirty="0"/>
          </a:p>
        </p:txBody>
      </p:sp>
      <p:sp>
        <p:nvSpPr>
          <p:cNvPr id="270" name="Google Shape;270;p28"/>
          <p:cNvSpPr txBox="1"/>
          <p:nvPr/>
        </p:nvSpPr>
        <p:spPr>
          <a:xfrm>
            <a:off x="1228724" y="4475708"/>
            <a:ext cx="10601325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চিন্তা</a:t>
            </a:r>
            <a:r>
              <a:rPr lang="en-US" sz="36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</a:t>
            </a:r>
            <a:r>
              <a:rPr lang="en-US" sz="36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ঘটনা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৩-এ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শ্রাবণীর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বাবা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যদি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মোবাইল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ফোনে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ফলাফল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পেতেন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তবে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তাকে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ফলাফল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জানতে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কী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কষ্ট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করতে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3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হতো</a:t>
            </a:r>
            <a:r>
              <a:rPr lang="en-US" sz="3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?</a:t>
            </a:r>
            <a:endParaRPr sz="3600" dirty="0"/>
          </a:p>
        </p:txBody>
      </p:sp>
      <p:pic>
        <p:nvPicPr>
          <p:cNvPr id="272" name="Google Shape;272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384970"/>
            <a:ext cx="28575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5194845"/>
            <a:ext cx="247650" cy="29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  <p:bldP spid="269" grpId="0"/>
      <p:bldP spid="27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71;p28"/>
          <p:cNvSpPr txBox="1"/>
          <p:nvPr/>
        </p:nvSpPr>
        <p:spPr>
          <a:xfrm>
            <a:off x="1169809" y="1136361"/>
            <a:ext cx="9953820" cy="443198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বাড়ির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কাজ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48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endParaRPr lang="en-US" sz="4800" b="0" i="0" u="none" strike="noStrike" cap="none" dirty="0" smtClean="0">
              <a:solidFill>
                <a:srgbClr val="FF0000"/>
              </a:solidFill>
              <a:latin typeface="Hind Siliguri"/>
              <a:ea typeface="Hind Siliguri"/>
              <a:cs typeface="Hind Siliguri"/>
              <a:sym typeface="Hind Siligu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 dirty="0" smtClean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"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কৃষিকাজে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তথ্য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যোগাযোগ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প্রযুক্তির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ভূমিকা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অপরিহার্য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" -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এই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বিষয়ে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৪টি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বাক্য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বাড়ি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লিখে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নিয়ে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4800" b="0" i="0" u="none" strike="noStrike" cap="none" dirty="0" err="1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আসবে</a:t>
            </a:r>
            <a:r>
              <a:rPr lang="en-US" sz="4800" b="0" i="0" u="none" strike="noStrike" cap="none" dirty="0">
                <a:solidFill>
                  <a:srgbClr val="7030A0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4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0"/>
          <p:cNvSpPr txBox="1"/>
          <p:nvPr/>
        </p:nvSpPr>
        <p:spPr>
          <a:xfrm>
            <a:off x="933450" y="523875"/>
            <a:ext cx="10668000" cy="583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আজকের</a:t>
            </a:r>
            <a:r>
              <a:rPr lang="en-US" sz="60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60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পাঠে</a:t>
            </a:r>
            <a:r>
              <a:rPr lang="en-US" sz="60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60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সক্রিয়ভাবে</a:t>
            </a:r>
            <a:r>
              <a:rPr lang="en-US" sz="60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60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অংশগ্রহণের</a:t>
            </a:r>
            <a:r>
              <a:rPr lang="en-US" sz="60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60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জন্য</a:t>
            </a:r>
            <a:r>
              <a:rPr lang="en-US" sz="60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60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তোমাদের</a:t>
            </a:r>
            <a:r>
              <a:rPr lang="en-US" sz="6000" b="0" i="0" u="none" strike="noStrike" cap="none" dirty="0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6000" b="0" i="0" u="none" strike="noStrike" cap="none" dirty="0" err="1">
                <a:solidFill>
                  <a:srgbClr val="0070C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অসংখ্য</a:t>
            </a:r>
            <a:r>
              <a:rPr lang="en-US" sz="6000" b="0" i="0" u="none" strike="noStrike" cap="none" dirty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9900" b="0" i="0" u="none" strike="noStrike" cap="none" dirty="0" err="1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ধন্যবাদ</a:t>
            </a:r>
            <a:r>
              <a:rPr lang="en-US" sz="19900" b="0" i="0" u="none" strike="noStrike" cap="none" dirty="0" smtClean="0">
                <a:solidFill>
                  <a:srgbClr val="FF0000"/>
                </a:solidFill>
                <a:latin typeface="Hind Siliguri"/>
                <a:ea typeface="Hind Siliguri"/>
                <a:cs typeface="Hind Siliguri"/>
                <a:sym typeface="Hind Siliguri"/>
              </a:rPr>
              <a:t>!</a:t>
            </a:r>
          </a:p>
          <a:p>
            <a:pPr lvl="0" algn="ctr"/>
            <a:r>
              <a:rPr lang="en-US" sz="6000" dirty="0" err="1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পরবর্তী</a:t>
            </a:r>
            <a:r>
              <a:rPr lang="en-US" sz="6000" dirty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ক্লাসে</a:t>
            </a:r>
            <a:r>
              <a:rPr lang="en-US" sz="6000" dirty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আবার</a:t>
            </a:r>
            <a:r>
              <a:rPr lang="en-US" sz="6000" dirty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দেখা</a:t>
            </a:r>
            <a:r>
              <a:rPr lang="en-US" sz="6000" dirty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হবে</a:t>
            </a:r>
            <a:r>
              <a:rPr lang="en-US" sz="6000" dirty="0">
                <a:solidFill>
                  <a:srgbClr val="0070C0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|</a:t>
            </a:r>
            <a:endParaRPr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721</Words>
  <Application>Microsoft Office PowerPoint</Application>
  <PresentationFormat>Widescreen</PresentationFormat>
  <Paragraphs>80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Hind Siliguri SemiBold</vt:lpstr>
      <vt:lpstr>Noto Sans Bengali</vt:lpstr>
      <vt:lpstr>Calibri</vt:lpstr>
      <vt:lpstr>Arial</vt:lpstr>
      <vt:lpstr>Hind Siliguri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WALTON</dc:creator>
  <cp:lastModifiedBy>WALTON</cp:lastModifiedBy>
  <cp:revision>72</cp:revision>
  <dcterms:modified xsi:type="dcterms:W3CDTF">2026-06-30T06:46:26Z</dcterms:modified>
</cp:coreProperties>
</file>