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33" r:id="rId2"/>
    <p:sldId id="321" r:id="rId3"/>
    <p:sldId id="334" r:id="rId4"/>
    <p:sldId id="262" r:id="rId5"/>
    <p:sldId id="341" r:id="rId6"/>
    <p:sldId id="343" r:id="rId7"/>
    <p:sldId id="342" r:id="rId8"/>
    <p:sldId id="345" r:id="rId9"/>
    <p:sldId id="346" r:id="rId10"/>
    <p:sldId id="350" r:id="rId11"/>
    <p:sldId id="351" r:id="rId12"/>
    <p:sldId id="352" r:id="rId13"/>
    <p:sldId id="347" r:id="rId14"/>
    <p:sldId id="340" r:id="rId15"/>
    <p:sldId id="336" r:id="rId16"/>
    <p:sldId id="337" r:id="rId17"/>
    <p:sldId id="338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258358" y="699768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43739" y="1410546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806450" cy="8064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806450" cy="8064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806450" cy="80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250712" y="2306877"/>
            <a:ext cx="25799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2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০১</a:t>
            </a:r>
            <a:b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শক্তির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রূপ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৫৩-৫৮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3963" t="14492" r="34595" b="11496"/>
          <a:stretch/>
        </p:blipFill>
        <p:spPr>
          <a:xfrm>
            <a:off x="6511664" y="2395493"/>
            <a:ext cx="2637971" cy="3196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3270356"/>
            <a:ext cx="10385568" cy="1427414"/>
            <a:chOff x="618509" y="2242900"/>
            <a:chExt cx="10591534" cy="110223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32116" y="2501668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দৈনন্দিন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জীবনে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বিভিন্ন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ঘটনায়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কাজে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শক্তির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রূপ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উল্লেখ</a:t>
              </a:r>
              <a:r>
                <a:rPr lang="en-US" dirty="0" smtClean="0">
                  <a:latin typeface="NikoshBAN" panose="02000000000000000000"/>
                </a:rPr>
                <a:t> </a:t>
              </a:r>
            </a:p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 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7"/>
            <a:ext cx="10440000" cy="1145363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শক্তির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ধারণা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ব্যাখ্যা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5D2944-7B7A-1A89-836D-0ADD7CA8521F}"/>
              </a:ext>
            </a:extLst>
          </p:cNvPr>
          <p:cNvSpPr txBox="1"/>
          <p:nvPr/>
        </p:nvSpPr>
        <p:spPr>
          <a:xfrm>
            <a:off x="2422651" y="530899"/>
            <a:ext cx="7726844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1F0C6E-F3CC-DB96-3D36-8603E992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739" y="1425556"/>
            <a:ext cx="8459756" cy="40711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34E3D0-2140-A4CF-A665-AC62A8288B3C}"/>
              </a:ext>
            </a:extLst>
          </p:cNvPr>
          <p:cNvSpPr txBox="1"/>
          <p:nvPr/>
        </p:nvSpPr>
        <p:spPr>
          <a:xfrm>
            <a:off x="3724838" y="5573845"/>
            <a:ext cx="7726844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প্রকৃতিতে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999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99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endParaRPr lang="en-US" sz="3999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71" y="386500"/>
            <a:ext cx="8002004" cy="6146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647414" y="2443975"/>
            <a:ext cx="3497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60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endParaRPr lang="en-US" sz="60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817" y="3642395"/>
            <a:ext cx="3497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শক্তির</a:t>
            </a:r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রূপ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024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8A3A7C9C-5DC0-EE60-07C1-07AAECCA13B5}"/>
              </a:ext>
            </a:extLst>
          </p:cNvPr>
          <p:cNvSpPr/>
          <p:nvPr/>
        </p:nvSpPr>
        <p:spPr>
          <a:xfrm>
            <a:off x="4198744" y="369014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শক্তির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রূ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8DF5893-561D-2343-0329-44FC1E8A7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95" y="1429445"/>
            <a:ext cx="3077004" cy="25244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FC9B51A-79F7-8EC5-7F1D-ACFDB8BF0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664" y="1429445"/>
            <a:ext cx="2610214" cy="2524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707430-9264-AE3A-4C27-338AA968B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96" y="1429445"/>
            <a:ext cx="1619476" cy="2524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91BEF49-ED80-9479-FF7A-5FC7CF0F1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609" y="1429446"/>
            <a:ext cx="2124371" cy="2524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180C61D-AE0D-C3D5-F7F1-1F8B6EDA4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28" y="4333070"/>
            <a:ext cx="3410235" cy="1927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A1BD61E-4A77-6160-A8FD-87E9E53F5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943" y="4333069"/>
            <a:ext cx="3410235" cy="1927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098775B-9122-2EA0-E968-9FB559B30E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10" y="416669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20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xmlns="" id="{8B1F3AC7-85F2-C4DC-252E-29BEF7B7D9A1}"/>
              </a:ext>
            </a:extLst>
          </p:cNvPr>
          <p:cNvSpPr/>
          <p:nvPr/>
        </p:nvSpPr>
        <p:spPr>
          <a:xfrm>
            <a:off x="3843394" y="466061"/>
            <a:ext cx="3787241" cy="87063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39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তাপশক্তি</a:t>
            </a:r>
            <a:endParaRPr lang="en-US" sz="4399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0820F58-759A-91F1-8C34-547F06138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86" y="1540909"/>
            <a:ext cx="4407566" cy="1948036"/>
          </a:xfrm>
          <a:prstGeom prst="rect">
            <a:avLst/>
          </a:prstGeom>
        </p:spPr>
      </p:pic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xmlns="" id="{09A24A43-6E8B-7CFE-F62D-1E4098DE107C}"/>
              </a:ext>
            </a:extLst>
          </p:cNvPr>
          <p:cNvSpPr/>
          <p:nvPr/>
        </p:nvSpPr>
        <p:spPr>
          <a:xfrm>
            <a:off x="1223111" y="3897381"/>
            <a:ext cx="10470540" cy="19475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63" indent="-457063">
              <a:buFont typeface="Arial" panose="020B0604020202020204" pitchFamily="34" charset="0"/>
              <a:buChar char="•"/>
            </a:pP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বস্তুকে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063" indent="-457063">
              <a:buFont typeface="Arial" panose="020B0604020202020204" pitchFamily="34" charset="0"/>
              <a:buChar char="•"/>
            </a:pP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আগুন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জ্বালিয়ে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রান্নার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063" indent="-457063">
              <a:buFont typeface="Arial" panose="020B0604020202020204" pitchFamily="34" charset="0"/>
              <a:buChar char="•"/>
            </a:pP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যেমনঃগরম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চা,রান্নার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আগুন,রোদের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8B7E4DC-20C2-2227-FE5C-F9DA0C8A9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51" b="40430"/>
          <a:stretch>
            <a:fillRect/>
          </a:stretch>
        </p:blipFill>
        <p:spPr>
          <a:xfrm>
            <a:off x="574986" y="1562680"/>
            <a:ext cx="1882738" cy="15448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6774811-B8D5-79A3-DAD6-4E939D84F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94" y="1562680"/>
            <a:ext cx="1670521" cy="1560492"/>
          </a:xfrm>
          <a:prstGeom prst="rect">
            <a:avLst/>
          </a:prstGeom>
        </p:spPr>
      </p:pic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xmlns="" id="{09A24A43-6E8B-7CFE-F62D-1E4098DE107C}"/>
              </a:ext>
            </a:extLst>
          </p:cNvPr>
          <p:cNvSpPr/>
          <p:nvPr/>
        </p:nvSpPr>
        <p:spPr>
          <a:xfrm>
            <a:off x="836612" y="3952532"/>
            <a:ext cx="10470540" cy="19475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হয়,তাতে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থাকে।যেমন-এক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ঠান্ডা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তাপশক্তি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xmlns="" id="{09A24A43-6E8B-7CFE-F62D-1E4098DE107C}"/>
              </a:ext>
            </a:extLst>
          </p:cNvPr>
          <p:cNvSpPr/>
          <p:nvPr/>
        </p:nvSpPr>
        <p:spPr>
          <a:xfrm>
            <a:off x="836612" y="3985912"/>
            <a:ext cx="10470540" cy="19475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তাপশক্তি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স্থানান্তরিত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পারে।যেমন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পানিসহ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স্থানান্তরিত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‘</a:t>
            </a:r>
          </a:p>
        </p:txBody>
      </p:sp>
    </p:spTree>
    <p:extLst>
      <p:ext uri="{BB962C8B-B14F-4D97-AF65-F5344CB8AC3E}">
        <p14:creationId xmlns:p14="http://schemas.microsoft.com/office/powerpoint/2010/main" val="4084460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0" grpId="1"/>
      <p:bldP spid="13" grpId="0"/>
      <p:bldP spid="13" grpId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FF4DB957-68D1-14C3-8354-D5CA23629442}"/>
              </a:ext>
            </a:extLst>
          </p:cNvPr>
          <p:cNvSpPr/>
          <p:nvPr/>
        </p:nvSpPr>
        <p:spPr>
          <a:xfrm>
            <a:off x="586219" y="541661"/>
            <a:ext cx="3787241" cy="87063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399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আলোকশক্তি</a:t>
            </a:r>
            <a:endParaRPr lang="en-US" sz="4399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D0654BE-DB27-12F1-6F6A-492613A9A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83" y="1654024"/>
            <a:ext cx="4483929" cy="35731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09A24A43-6E8B-7CFE-F62D-1E4098DE107C}"/>
              </a:ext>
            </a:extLst>
          </p:cNvPr>
          <p:cNvSpPr/>
          <p:nvPr/>
        </p:nvSpPr>
        <p:spPr>
          <a:xfrm>
            <a:off x="5957739" y="976976"/>
            <a:ext cx="5447105" cy="487875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জায়গা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স্থানান্তরিত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যেমন-সূর্য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দূরের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পথ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অতিক্রম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পৃথিবীতে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পৌঁছায়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95900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BE743D4B-B233-1DFB-6619-4A3241B3335C}"/>
              </a:ext>
            </a:extLst>
          </p:cNvPr>
          <p:cNvSpPr/>
          <p:nvPr/>
        </p:nvSpPr>
        <p:spPr>
          <a:xfrm>
            <a:off x="576943" y="402772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বিদ্যু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ৎ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6ACD8A5-D653-7879-052E-597F19BA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4" y="1541016"/>
            <a:ext cx="4397828" cy="3914186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xmlns="" id="{26E9CA68-458E-6B25-39F6-DB5515AFCA72}"/>
              </a:ext>
            </a:extLst>
          </p:cNvPr>
          <p:cNvSpPr/>
          <p:nvPr/>
        </p:nvSpPr>
        <p:spPr>
          <a:xfrm>
            <a:off x="5812972" y="1785259"/>
            <a:ext cx="5878286" cy="32109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বিদ্যু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ৎ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দেখতে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পেলেও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আছে,তা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বুঝতে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পারি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লোডশেডিং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বাসায়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বৈদ্যুতিক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যন্ত্রপাতি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চালানো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ব্যাটারির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চার্জ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বাসার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দেয়াল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ঘড়ি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বিদ্যু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ৎ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চালিত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খেলনাগুলোও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চলে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36810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7B49C229-73A2-44DC-908B-781FBC6D35CA}"/>
              </a:ext>
            </a:extLst>
          </p:cNvPr>
          <p:cNvSpPr/>
          <p:nvPr/>
        </p:nvSpPr>
        <p:spPr>
          <a:xfrm>
            <a:off x="642931" y="713857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শব্দশক্তি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1D947A-2B27-97A8-3D47-E479E1184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"/>
          <a:stretch>
            <a:fillRect/>
          </a:stretch>
        </p:blipFill>
        <p:spPr>
          <a:xfrm>
            <a:off x="788268" y="1789667"/>
            <a:ext cx="4036689" cy="4095253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xmlns="" id="{3A69542A-D722-4883-AADA-E4B95F7D4537}"/>
              </a:ext>
            </a:extLst>
          </p:cNvPr>
          <p:cNvSpPr/>
          <p:nvPr/>
        </p:nvSpPr>
        <p:spPr>
          <a:xfrm>
            <a:off x="5415932" y="2191474"/>
            <a:ext cx="5878286" cy="25784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শুনতে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পাই।বস্তুর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কম্পনের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হয়।যেমন-স্কুলের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ঘণ্টা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বাজালে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কেঁপে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ওঠে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শুনতে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পাই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7774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FC9A6920-7BD2-0314-5C27-A59AAE0C0043}"/>
              </a:ext>
            </a:extLst>
          </p:cNvPr>
          <p:cNvSpPr/>
          <p:nvPr/>
        </p:nvSpPr>
        <p:spPr>
          <a:xfrm>
            <a:off x="840894" y="629015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রাসায়নিক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419D642-2558-AD0C-5A37-E0021287E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7" y="1799664"/>
            <a:ext cx="4966504" cy="3515216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xmlns="" id="{554FDC24-38C0-86F1-D316-D553003CBA05}"/>
              </a:ext>
            </a:extLst>
          </p:cNvPr>
          <p:cNvSpPr/>
          <p:nvPr/>
        </p:nvSpPr>
        <p:spPr>
          <a:xfrm>
            <a:off x="5783008" y="1679487"/>
            <a:ext cx="5878286" cy="31941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খেলে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খাদ্যে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রাসায়নিক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একইভাবে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জ্বালানি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কাঠ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গ্যাস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কয়লা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ব্যাটারিতেও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রাসায়নিক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89566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BB611732-1196-9D99-2E06-287F9C332C99}"/>
              </a:ext>
            </a:extLst>
          </p:cNvPr>
          <p:cNvSpPr/>
          <p:nvPr/>
        </p:nvSpPr>
        <p:spPr>
          <a:xfrm>
            <a:off x="642931" y="629016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A330D2C-EA03-230E-93F6-68F277244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1" y="1851154"/>
            <a:ext cx="5120927" cy="3608179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xmlns="" id="{FCD298A7-8229-6D84-5E97-9459B270FADA}"/>
              </a:ext>
            </a:extLst>
          </p:cNvPr>
          <p:cNvSpPr/>
          <p:nvPr/>
        </p:nvSpPr>
        <p:spPr>
          <a:xfrm>
            <a:off x="5878960" y="1574277"/>
            <a:ext cx="5878286" cy="38886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গতিশীল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বস্তু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পায়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দৌড়ালে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লাফ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দিলে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সাইকেল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চালালে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উড়োজাহাজ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উড়ার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গতিশক্তি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বস্তুর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যত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দ্রুত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গতিশক্তিও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তত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বেশি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3319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xmlns="" id="{9055C6B6-31DA-50A6-63BC-6AB669F4653F}"/>
              </a:ext>
            </a:extLst>
          </p:cNvPr>
          <p:cNvSpPr/>
          <p:nvPr/>
        </p:nvSpPr>
        <p:spPr>
          <a:xfrm>
            <a:off x="576943" y="402772"/>
            <a:ext cx="3788228" cy="8708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স্থিতি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D11771B-5DF3-D10A-357E-7060A9A3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1" y="1477167"/>
            <a:ext cx="5451161" cy="4058216"/>
          </a:xfrm>
          <a:prstGeom prst="rect">
            <a:avLst/>
          </a:prstGeom>
        </p:spPr>
      </p:pic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xmlns="" id="{D57F987C-8F1D-0345-A218-1C48D8260892}"/>
              </a:ext>
            </a:extLst>
          </p:cNvPr>
          <p:cNvSpPr/>
          <p:nvPr/>
        </p:nvSpPr>
        <p:spPr>
          <a:xfrm>
            <a:off x="6096000" y="1583870"/>
            <a:ext cx="5593237" cy="39515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স্থিতি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এমন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বস্তুর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অবস্থানের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কারণে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যখন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গাড়ি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পাহাড়ের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চূড়ায়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তখন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ভূমির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চেয়ে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উপরে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থাকার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কারণে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এতে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স্থিতিশক্তি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7681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0D7F77-3494-DB68-5D1C-487335617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8" y="2810559"/>
            <a:ext cx="5146330" cy="3505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AC90EF-D6E5-FD53-A668-99643DCA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77" y="2543440"/>
            <a:ext cx="5925700" cy="3772493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7D33CE68-1DD0-88E9-C000-D312F4E5E550}"/>
              </a:ext>
            </a:extLst>
          </p:cNvPr>
          <p:cNvSpPr/>
          <p:nvPr/>
        </p:nvSpPr>
        <p:spPr>
          <a:xfrm>
            <a:off x="474538" y="1590377"/>
            <a:ext cx="11210939" cy="11038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গাড়িটি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ভালোভাবে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শক্তি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সম্পর্কিত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আছে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জোড়ায়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ছকে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লিখঃ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6DDBA4-DB21-B9EE-1B06-26C05461079E}"/>
              </a:ext>
            </a:extLst>
          </p:cNvPr>
          <p:cNvSpPr txBox="1"/>
          <p:nvPr/>
        </p:nvSpPr>
        <p:spPr>
          <a:xfrm>
            <a:off x="588930" y="1450594"/>
            <a:ext cx="103199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৪টি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দলে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হবে।শিক্ষার্থীদের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নিজেদের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ধারণাগুলো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দলের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সবার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ছকে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লিখবে।প্রত্যেক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১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জন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উপস্থাপন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D2D409-66EB-8D8C-256D-476B414B6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0" y="2404701"/>
            <a:ext cx="10236410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7269" y="1564850"/>
            <a:ext cx="974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প্রশ্নঃ-১। </a:t>
            </a:r>
            <a:r>
              <a:rPr lang="en-US" sz="2400" dirty="0" err="1" smtClean="0"/>
              <a:t>শক্তি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বলে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67269" y="2073650"/>
            <a:ext cx="99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উত্তরঃ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04215" y="2101931"/>
            <a:ext cx="88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কাজ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করার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সামর্থ্যকে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বলে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269" y="2601304"/>
            <a:ext cx="974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প্রশ্নঃ-২। </a:t>
            </a:r>
            <a:r>
              <a:rPr lang="en-US" sz="2400" dirty="0" err="1" smtClean="0"/>
              <a:t>ঘন্টা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বাজালে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কোন</a:t>
            </a:r>
            <a:r>
              <a:rPr lang="en-US" sz="2400" dirty="0" smtClean="0"/>
              <a:t> </a:t>
            </a:r>
            <a:r>
              <a:rPr lang="en-US" sz="2400" dirty="0" err="1" smtClean="0"/>
              <a:t>শক্তি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উৎপন্ন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67269" y="3110104"/>
            <a:ext cx="99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উত্তরঃ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4215" y="3138385"/>
            <a:ext cx="88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ঘন্টা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বাজালে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শব্দ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উৎপন্ন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হয়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269" y="3694813"/>
            <a:ext cx="974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প্রশ্নঃ-৩। </a:t>
            </a:r>
            <a:r>
              <a:rPr lang="en-US" sz="2400" dirty="0" err="1" smtClean="0"/>
              <a:t>খাবার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খেলে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আমরা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কোন</a:t>
            </a:r>
            <a:r>
              <a:rPr lang="en-US" sz="2400" dirty="0" smtClean="0"/>
              <a:t> </a:t>
            </a:r>
            <a:r>
              <a:rPr lang="en-US" sz="2400" dirty="0" err="1" smtClean="0"/>
              <a:t>শক্তি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পাই</a:t>
            </a:r>
            <a:r>
              <a:rPr lang="en-US" sz="2400" dirty="0" smtClean="0"/>
              <a:t>?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67269" y="4203613"/>
            <a:ext cx="99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উত্তরঃ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866507" y="4231894"/>
            <a:ext cx="884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খাবার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খেলে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আমরা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রাসায়নিক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পাই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269" y="4826029"/>
            <a:ext cx="9747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প্রশ্নঃ-৪। </a:t>
            </a:r>
            <a:r>
              <a:rPr lang="en-US" sz="2400" dirty="0" err="1" smtClean="0"/>
              <a:t>শক্তির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পাঁচটি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রূপের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নাম</a:t>
            </a:r>
            <a:r>
              <a:rPr lang="en-US" sz="2400" dirty="0" smtClean="0"/>
              <a:t> </a:t>
            </a:r>
            <a:r>
              <a:rPr lang="en-US" sz="2400" dirty="0" err="1" smtClean="0"/>
              <a:t>লেখ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67269" y="5334829"/>
            <a:ext cx="99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উত্তরঃ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819373" y="5363110"/>
            <a:ext cx="8842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শক্তির</a:t>
            </a:r>
            <a:r>
              <a:rPr lang="en-US" sz="2400" dirty="0" smtClean="0">
                <a:solidFill>
                  <a:srgbClr val="FF0000"/>
                </a:solidFill>
              </a:rPr>
              <a:t> ৫টি </a:t>
            </a:r>
            <a:r>
              <a:rPr lang="en-US" sz="2400" dirty="0" err="1" smtClean="0">
                <a:solidFill>
                  <a:srgbClr val="FF0000"/>
                </a:solidFill>
              </a:rPr>
              <a:t>রূপ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হলো</a:t>
            </a:r>
            <a:r>
              <a:rPr lang="en-US" sz="2400" dirty="0" smtClean="0">
                <a:solidFill>
                  <a:srgbClr val="FF0000"/>
                </a:solidFill>
              </a:rPr>
              <a:t>- </a:t>
            </a:r>
            <a:r>
              <a:rPr lang="en-US" sz="2400" dirty="0" err="1" smtClean="0">
                <a:solidFill>
                  <a:srgbClr val="FF0000"/>
                </a:solidFill>
              </a:rPr>
              <a:t>তাপশক্তি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শব্দশক্তি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রাসায়নিক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আলোক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গতি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শক্তি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2065" y="2751397"/>
            <a:ext cx="8091421" cy="5105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** </a:t>
            </a:r>
            <a:r>
              <a:rPr lang="en-GB" altLang="en-US" sz="2800" b="1" dirty="0" err="1">
                <a:solidFill>
                  <a:srgbClr val="000000"/>
                </a:solidFill>
              </a:rPr>
              <a:t>শক্তির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 err="1">
                <a:solidFill>
                  <a:srgbClr val="000000"/>
                </a:solidFill>
              </a:rPr>
              <a:t>বিভিন্ন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 err="1">
                <a:solidFill>
                  <a:srgbClr val="000000"/>
                </a:solidFill>
              </a:rPr>
              <a:t>রুপের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>
                <a:solidFill>
                  <a:srgbClr val="000000"/>
                </a:solidFill>
              </a:rPr>
              <a:t>৩টি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 err="1">
                <a:solidFill>
                  <a:srgbClr val="000000"/>
                </a:solidFill>
              </a:rPr>
              <a:t>করে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 err="1">
                <a:solidFill>
                  <a:srgbClr val="000000"/>
                </a:solidFill>
              </a:rPr>
              <a:t>উদাহরণ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r>
              <a:rPr lang="en-GB" altLang="en-US" sz="2800" b="1" dirty="0" err="1">
                <a:solidFill>
                  <a:srgbClr val="000000"/>
                </a:solidFill>
              </a:rPr>
              <a:t>দাও</a:t>
            </a:r>
            <a:endParaRPr lang="en-GB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5387</TotalTime>
  <Words>456</Words>
  <Application>Microsoft Office PowerPoint</Application>
  <PresentationFormat>Widescreen</PresentationFormat>
  <Paragraphs>54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419</cp:revision>
  <dcterms:created xsi:type="dcterms:W3CDTF">2021-07-26T10:09:43Z</dcterms:created>
  <dcterms:modified xsi:type="dcterms:W3CDTF">2026-06-30T16:58:01Z</dcterms:modified>
</cp:coreProperties>
</file>