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310" r:id="rId2"/>
    <p:sldId id="309" r:id="rId3"/>
    <p:sldId id="258" r:id="rId4"/>
    <p:sldId id="260" r:id="rId5"/>
    <p:sldId id="262" r:id="rId6"/>
    <p:sldId id="263" r:id="rId7"/>
    <p:sldId id="264" r:id="rId8"/>
    <p:sldId id="265" r:id="rId9"/>
    <p:sldId id="266" r:id="rId10"/>
    <p:sldId id="268" r:id="rId11"/>
    <p:sldId id="282" r:id="rId12"/>
    <p:sldId id="283" r:id="rId13"/>
    <p:sldId id="284" r:id="rId14"/>
    <p:sldId id="285" r:id="rId15"/>
    <p:sldId id="286" r:id="rId16"/>
    <p:sldId id="287" r:id="rId17"/>
    <p:sldId id="288" r:id="rId18"/>
    <p:sldId id="292" r:id="rId19"/>
    <p:sldId id="293" r:id="rId20"/>
    <p:sldId id="294" r:id="rId21"/>
    <p:sldId id="295" r:id="rId22"/>
    <p:sldId id="296" r:id="rId23"/>
    <p:sldId id="297" r:id="rId24"/>
    <p:sldId id="298" r:id="rId25"/>
    <p:sldId id="308" r:id="rId26"/>
  </p:sldIdLst>
  <p:sldSz cx="10058400" cy="7772400"/>
  <p:notesSz cx="10058400" cy="7772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2" d="100"/>
          <a:sy n="62" d="100"/>
        </p:scale>
        <p:origin x="1446" y="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2600" y="2946400"/>
            <a:ext cx="9118600" cy="990600"/>
          </a:xfrm>
          <a:custGeom>
            <a:avLst/>
            <a:gdLst/>
            <a:ahLst/>
            <a:cxnLst/>
            <a:rect l="l" t="t" r="r" b="b"/>
            <a:pathLst>
              <a:path w="9118600" h="990600">
                <a:moveTo>
                  <a:pt x="9118600" y="990600"/>
                </a:moveTo>
                <a:lnTo>
                  <a:pt x="9118600" y="0"/>
                </a:lnTo>
                <a:lnTo>
                  <a:pt x="0" y="0"/>
                </a:lnTo>
                <a:lnTo>
                  <a:pt x="0" y="990600"/>
                </a:lnTo>
                <a:lnTo>
                  <a:pt x="9118600" y="990600"/>
                </a:lnTo>
                <a:close/>
              </a:path>
            </a:pathLst>
          </a:custGeom>
          <a:solidFill>
            <a:srgbClr val="009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6743700" y="2946400"/>
            <a:ext cx="596900" cy="990600"/>
          </a:xfrm>
          <a:custGeom>
            <a:avLst/>
            <a:gdLst/>
            <a:ahLst/>
            <a:cxnLst/>
            <a:rect l="l" t="t" r="r" b="b"/>
            <a:pathLst>
              <a:path w="596900" h="990600">
                <a:moveTo>
                  <a:pt x="596900" y="990599"/>
                </a:moveTo>
                <a:lnTo>
                  <a:pt x="596900" y="0"/>
                </a:lnTo>
                <a:lnTo>
                  <a:pt x="25400" y="0"/>
                </a:lnTo>
                <a:lnTo>
                  <a:pt x="0" y="63499"/>
                </a:lnTo>
                <a:lnTo>
                  <a:pt x="0" y="126999"/>
                </a:lnTo>
                <a:lnTo>
                  <a:pt x="12700" y="203199"/>
                </a:lnTo>
                <a:lnTo>
                  <a:pt x="25400" y="304799"/>
                </a:lnTo>
                <a:lnTo>
                  <a:pt x="38100" y="419099"/>
                </a:lnTo>
                <a:lnTo>
                  <a:pt x="50800" y="571499"/>
                </a:lnTo>
                <a:lnTo>
                  <a:pt x="50800" y="761999"/>
                </a:lnTo>
                <a:lnTo>
                  <a:pt x="38100" y="863599"/>
                </a:lnTo>
                <a:lnTo>
                  <a:pt x="25400" y="990599"/>
                </a:lnTo>
                <a:lnTo>
                  <a:pt x="596900" y="990599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7277100" y="2946400"/>
            <a:ext cx="596900" cy="990600"/>
          </a:xfrm>
          <a:custGeom>
            <a:avLst/>
            <a:gdLst/>
            <a:ahLst/>
            <a:cxnLst/>
            <a:rect l="l" t="t" r="r" b="b"/>
            <a:pathLst>
              <a:path w="596900" h="990600">
                <a:moveTo>
                  <a:pt x="596900" y="990599"/>
                </a:moveTo>
                <a:lnTo>
                  <a:pt x="596900" y="0"/>
                </a:lnTo>
                <a:lnTo>
                  <a:pt x="25400" y="0"/>
                </a:lnTo>
                <a:lnTo>
                  <a:pt x="38100" y="126999"/>
                </a:lnTo>
                <a:lnTo>
                  <a:pt x="38100" y="266699"/>
                </a:lnTo>
                <a:lnTo>
                  <a:pt x="0" y="685799"/>
                </a:lnTo>
                <a:lnTo>
                  <a:pt x="0" y="914399"/>
                </a:lnTo>
                <a:lnTo>
                  <a:pt x="25400" y="990599"/>
                </a:lnTo>
                <a:lnTo>
                  <a:pt x="596900" y="990599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9004300" y="2946400"/>
            <a:ext cx="381000" cy="990600"/>
          </a:xfrm>
          <a:custGeom>
            <a:avLst/>
            <a:gdLst/>
            <a:ahLst/>
            <a:cxnLst/>
            <a:rect l="l" t="t" r="r" b="b"/>
            <a:pathLst>
              <a:path w="381000" h="990600">
                <a:moveTo>
                  <a:pt x="381000" y="533400"/>
                </a:moveTo>
                <a:lnTo>
                  <a:pt x="381000" y="152400"/>
                </a:lnTo>
                <a:lnTo>
                  <a:pt x="368300" y="63500"/>
                </a:lnTo>
                <a:lnTo>
                  <a:pt x="330200" y="0"/>
                </a:lnTo>
                <a:lnTo>
                  <a:pt x="38100" y="0"/>
                </a:lnTo>
                <a:lnTo>
                  <a:pt x="25400" y="88900"/>
                </a:lnTo>
                <a:lnTo>
                  <a:pt x="12700" y="203200"/>
                </a:lnTo>
                <a:lnTo>
                  <a:pt x="0" y="342900"/>
                </a:lnTo>
                <a:lnTo>
                  <a:pt x="0" y="647700"/>
                </a:lnTo>
                <a:lnTo>
                  <a:pt x="12700" y="787400"/>
                </a:lnTo>
                <a:lnTo>
                  <a:pt x="25400" y="901700"/>
                </a:lnTo>
                <a:lnTo>
                  <a:pt x="38100" y="990600"/>
                </a:lnTo>
                <a:lnTo>
                  <a:pt x="330200" y="990600"/>
                </a:lnTo>
                <a:lnTo>
                  <a:pt x="330200" y="939800"/>
                </a:lnTo>
                <a:lnTo>
                  <a:pt x="342900" y="863600"/>
                </a:lnTo>
                <a:lnTo>
                  <a:pt x="355600" y="698500"/>
                </a:lnTo>
                <a:lnTo>
                  <a:pt x="381000" y="533400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7835900" y="2946400"/>
            <a:ext cx="444500" cy="990600"/>
          </a:xfrm>
          <a:custGeom>
            <a:avLst/>
            <a:gdLst/>
            <a:ahLst/>
            <a:cxnLst/>
            <a:rect l="l" t="t" r="r" b="b"/>
            <a:pathLst>
              <a:path w="444500" h="990600">
                <a:moveTo>
                  <a:pt x="444500" y="990599"/>
                </a:moveTo>
                <a:lnTo>
                  <a:pt x="431800" y="838199"/>
                </a:lnTo>
                <a:lnTo>
                  <a:pt x="431800" y="749299"/>
                </a:lnTo>
                <a:lnTo>
                  <a:pt x="419100" y="647699"/>
                </a:lnTo>
                <a:lnTo>
                  <a:pt x="419100" y="380999"/>
                </a:lnTo>
                <a:lnTo>
                  <a:pt x="431800" y="215899"/>
                </a:lnTo>
                <a:lnTo>
                  <a:pt x="444500" y="0"/>
                </a:lnTo>
                <a:lnTo>
                  <a:pt x="50800" y="0"/>
                </a:lnTo>
                <a:lnTo>
                  <a:pt x="25400" y="88899"/>
                </a:lnTo>
                <a:lnTo>
                  <a:pt x="12700" y="203199"/>
                </a:lnTo>
                <a:lnTo>
                  <a:pt x="0" y="342899"/>
                </a:lnTo>
                <a:lnTo>
                  <a:pt x="0" y="647699"/>
                </a:lnTo>
                <a:lnTo>
                  <a:pt x="12700" y="787399"/>
                </a:lnTo>
                <a:lnTo>
                  <a:pt x="25400" y="901699"/>
                </a:lnTo>
                <a:lnTo>
                  <a:pt x="50800" y="990599"/>
                </a:lnTo>
                <a:lnTo>
                  <a:pt x="444500" y="990599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8115300" y="2946400"/>
            <a:ext cx="571500" cy="990600"/>
          </a:xfrm>
          <a:custGeom>
            <a:avLst/>
            <a:gdLst/>
            <a:ahLst/>
            <a:cxnLst/>
            <a:rect l="l" t="t" r="r" b="b"/>
            <a:pathLst>
              <a:path w="571500" h="990600">
                <a:moveTo>
                  <a:pt x="571500" y="990599"/>
                </a:moveTo>
                <a:lnTo>
                  <a:pt x="571500" y="0"/>
                </a:lnTo>
                <a:lnTo>
                  <a:pt x="0" y="0"/>
                </a:lnTo>
                <a:lnTo>
                  <a:pt x="0" y="63499"/>
                </a:lnTo>
                <a:lnTo>
                  <a:pt x="12700" y="139699"/>
                </a:lnTo>
                <a:lnTo>
                  <a:pt x="38100" y="304799"/>
                </a:lnTo>
                <a:lnTo>
                  <a:pt x="50800" y="469899"/>
                </a:lnTo>
                <a:lnTo>
                  <a:pt x="63500" y="609599"/>
                </a:lnTo>
                <a:lnTo>
                  <a:pt x="63500" y="723899"/>
                </a:lnTo>
                <a:lnTo>
                  <a:pt x="50800" y="800099"/>
                </a:lnTo>
                <a:lnTo>
                  <a:pt x="38100" y="888999"/>
                </a:lnTo>
                <a:lnTo>
                  <a:pt x="0" y="990599"/>
                </a:lnTo>
                <a:lnTo>
                  <a:pt x="571500" y="990599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636000" y="2946400"/>
            <a:ext cx="431800" cy="990600"/>
          </a:xfrm>
          <a:custGeom>
            <a:avLst/>
            <a:gdLst/>
            <a:ahLst/>
            <a:cxnLst/>
            <a:rect l="l" t="t" r="r" b="b"/>
            <a:pathLst>
              <a:path w="431800" h="990600">
                <a:moveTo>
                  <a:pt x="431800" y="406400"/>
                </a:moveTo>
                <a:lnTo>
                  <a:pt x="431800" y="165100"/>
                </a:lnTo>
                <a:lnTo>
                  <a:pt x="419100" y="63500"/>
                </a:lnTo>
                <a:lnTo>
                  <a:pt x="406400" y="0"/>
                </a:lnTo>
                <a:lnTo>
                  <a:pt x="25400" y="0"/>
                </a:lnTo>
                <a:lnTo>
                  <a:pt x="12700" y="50800"/>
                </a:lnTo>
                <a:lnTo>
                  <a:pt x="0" y="114300"/>
                </a:lnTo>
                <a:lnTo>
                  <a:pt x="0" y="279400"/>
                </a:lnTo>
                <a:lnTo>
                  <a:pt x="12700" y="457200"/>
                </a:lnTo>
                <a:lnTo>
                  <a:pt x="25400" y="546100"/>
                </a:lnTo>
                <a:lnTo>
                  <a:pt x="25400" y="609600"/>
                </a:lnTo>
                <a:lnTo>
                  <a:pt x="12700" y="736600"/>
                </a:lnTo>
                <a:lnTo>
                  <a:pt x="0" y="838200"/>
                </a:lnTo>
                <a:lnTo>
                  <a:pt x="0" y="927100"/>
                </a:lnTo>
                <a:lnTo>
                  <a:pt x="25400" y="990600"/>
                </a:lnTo>
                <a:lnTo>
                  <a:pt x="406400" y="990600"/>
                </a:lnTo>
                <a:lnTo>
                  <a:pt x="406400" y="762000"/>
                </a:lnTo>
                <a:lnTo>
                  <a:pt x="419100" y="660400"/>
                </a:lnTo>
                <a:lnTo>
                  <a:pt x="419100" y="533400"/>
                </a:lnTo>
                <a:lnTo>
                  <a:pt x="431800" y="4064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3746500" y="2933700"/>
            <a:ext cx="596900" cy="990600"/>
          </a:xfrm>
          <a:custGeom>
            <a:avLst/>
            <a:gdLst/>
            <a:ahLst/>
            <a:cxnLst/>
            <a:rect l="l" t="t" r="r" b="b"/>
            <a:pathLst>
              <a:path w="596900" h="990600">
                <a:moveTo>
                  <a:pt x="596900" y="990600"/>
                </a:moveTo>
                <a:lnTo>
                  <a:pt x="596900" y="0"/>
                </a:lnTo>
                <a:lnTo>
                  <a:pt x="25400" y="0"/>
                </a:lnTo>
                <a:lnTo>
                  <a:pt x="0" y="63499"/>
                </a:lnTo>
                <a:lnTo>
                  <a:pt x="0" y="126999"/>
                </a:lnTo>
                <a:lnTo>
                  <a:pt x="12700" y="203199"/>
                </a:lnTo>
                <a:lnTo>
                  <a:pt x="25400" y="304799"/>
                </a:lnTo>
                <a:lnTo>
                  <a:pt x="38100" y="419100"/>
                </a:lnTo>
                <a:lnTo>
                  <a:pt x="50800" y="571500"/>
                </a:lnTo>
                <a:lnTo>
                  <a:pt x="50800" y="762000"/>
                </a:lnTo>
                <a:lnTo>
                  <a:pt x="38100" y="863600"/>
                </a:lnTo>
                <a:lnTo>
                  <a:pt x="25400" y="990600"/>
                </a:lnTo>
                <a:lnTo>
                  <a:pt x="596900" y="990600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279900" y="2933700"/>
            <a:ext cx="596900" cy="990600"/>
          </a:xfrm>
          <a:custGeom>
            <a:avLst/>
            <a:gdLst/>
            <a:ahLst/>
            <a:cxnLst/>
            <a:rect l="l" t="t" r="r" b="b"/>
            <a:pathLst>
              <a:path w="596900" h="990600">
                <a:moveTo>
                  <a:pt x="596900" y="990600"/>
                </a:moveTo>
                <a:lnTo>
                  <a:pt x="596900" y="0"/>
                </a:lnTo>
                <a:lnTo>
                  <a:pt x="25400" y="0"/>
                </a:lnTo>
                <a:lnTo>
                  <a:pt x="38100" y="126999"/>
                </a:lnTo>
                <a:lnTo>
                  <a:pt x="38100" y="266699"/>
                </a:lnTo>
                <a:lnTo>
                  <a:pt x="0" y="685800"/>
                </a:lnTo>
                <a:lnTo>
                  <a:pt x="0" y="914400"/>
                </a:lnTo>
                <a:lnTo>
                  <a:pt x="25400" y="990600"/>
                </a:lnTo>
                <a:lnTo>
                  <a:pt x="596900" y="990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6007100" y="2933700"/>
            <a:ext cx="381000" cy="990600"/>
          </a:xfrm>
          <a:custGeom>
            <a:avLst/>
            <a:gdLst/>
            <a:ahLst/>
            <a:cxnLst/>
            <a:rect l="l" t="t" r="r" b="b"/>
            <a:pathLst>
              <a:path w="381000" h="990600">
                <a:moveTo>
                  <a:pt x="381000" y="533399"/>
                </a:moveTo>
                <a:lnTo>
                  <a:pt x="381000" y="152399"/>
                </a:lnTo>
                <a:lnTo>
                  <a:pt x="368300" y="63499"/>
                </a:lnTo>
                <a:lnTo>
                  <a:pt x="330200" y="0"/>
                </a:lnTo>
                <a:lnTo>
                  <a:pt x="38100" y="0"/>
                </a:lnTo>
                <a:lnTo>
                  <a:pt x="25400" y="88899"/>
                </a:lnTo>
                <a:lnTo>
                  <a:pt x="12700" y="203199"/>
                </a:lnTo>
                <a:lnTo>
                  <a:pt x="0" y="342899"/>
                </a:lnTo>
                <a:lnTo>
                  <a:pt x="0" y="647699"/>
                </a:lnTo>
                <a:lnTo>
                  <a:pt x="12700" y="787399"/>
                </a:lnTo>
                <a:lnTo>
                  <a:pt x="25400" y="901699"/>
                </a:lnTo>
                <a:lnTo>
                  <a:pt x="38100" y="990599"/>
                </a:lnTo>
                <a:lnTo>
                  <a:pt x="330200" y="990599"/>
                </a:lnTo>
                <a:lnTo>
                  <a:pt x="330200" y="939799"/>
                </a:lnTo>
                <a:lnTo>
                  <a:pt x="342900" y="863599"/>
                </a:lnTo>
                <a:lnTo>
                  <a:pt x="355600" y="698499"/>
                </a:lnTo>
                <a:lnTo>
                  <a:pt x="381000" y="533399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838700" y="2933700"/>
            <a:ext cx="444500" cy="990600"/>
          </a:xfrm>
          <a:custGeom>
            <a:avLst/>
            <a:gdLst/>
            <a:ahLst/>
            <a:cxnLst/>
            <a:rect l="l" t="t" r="r" b="b"/>
            <a:pathLst>
              <a:path w="444500" h="990600">
                <a:moveTo>
                  <a:pt x="444500" y="990600"/>
                </a:moveTo>
                <a:lnTo>
                  <a:pt x="431800" y="838200"/>
                </a:lnTo>
                <a:lnTo>
                  <a:pt x="431800" y="749300"/>
                </a:lnTo>
                <a:lnTo>
                  <a:pt x="419100" y="647700"/>
                </a:lnTo>
                <a:lnTo>
                  <a:pt x="419100" y="381000"/>
                </a:lnTo>
                <a:lnTo>
                  <a:pt x="431800" y="215899"/>
                </a:lnTo>
                <a:lnTo>
                  <a:pt x="444500" y="0"/>
                </a:lnTo>
                <a:lnTo>
                  <a:pt x="50800" y="0"/>
                </a:lnTo>
                <a:lnTo>
                  <a:pt x="25400" y="88899"/>
                </a:lnTo>
                <a:lnTo>
                  <a:pt x="12700" y="203199"/>
                </a:lnTo>
                <a:lnTo>
                  <a:pt x="12700" y="342900"/>
                </a:lnTo>
                <a:lnTo>
                  <a:pt x="0" y="495300"/>
                </a:lnTo>
                <a:lnTo>
                  <a:pt x="12700" y="647700"/>
                </a:lnTo>
                <a:lnTo>
                  <a:pt x="12700" y="787400"/>
                </a:lnTo>
                <a:lnTo>
                  <a:pt x="25400" y="901700"/>
                </a:lnTo>
                <a:lnTo>
                  <a:pt x="50800" y="990600"/>
                </a:lnTo>
                <a:lnTo>
                  <a:pt x="444500" y="990600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5118100" y="2933700"/>
            <a:ext cx="571500" cy="990600"/>
          </a:xfrm>
          <a:custGeom>
            <a:avLst/>
            <a:gdLst/>
            <a:ahLst/>
            <a:cxnLst/>
            <a:rect l="l" t="t" r="r" b="b"/>
            <a:pathLst>
              <a:path w="571500" h="990600">
                <a:moveTo>
                  <a:pt x="571500" y="990600"/>
                </a:moveTo>
                <a:lnTo>
                  <a:pt x="571500" y="0"/>
                </a:lnTo>
                <a:lnTo>
                  <a:pt x="0" y="0"/>
                </a:lnTo>
                <a:lnTo>
                  <a:pt x="0" y="63499"/>
                </a:lnTo>
                <a:lnTo>
                  <a:pt x="12700" y="139699"/>
                </a:lnTo>
                <a:lnTo>
                  <a:pt x="38100" y="304799"/>
                </a:lnTo>
                <a:lnTo>
                  <a:pt x="50800" y="469900"/>
                </a:lnTo>
                <a:lnTo>
                  <a:pt x="63500" y="609600"/>
                </a:lnTo>
                <a:lnTo>
                  <a:pt x="63500" y="723900"/>
                </a:lnTo>
                <a:lnTo>
                  <a:pt x="50800" y="800100"/>
                </a:lnTo>
                <a:lnTo>
                  <a:pt x="38100" y="889000"/>
                </a:lnTo>
                <a:lnTo>
                  <a:pt x="0" y="990600"/>
                </a:lnTo>
                <a:lnTo>
                  <a:pt x="571500" y="990600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2362200" y="2933699"/>
            <a:ext cx="3708400" cy="1003300"/>
          </a:xfrm>
          <a:custGeom>
            <a:avLst/>
            <a:gdLst/>
            <a:ahLst/>
            <a:cxnLst/>
            <a:rect l="l" t="t" r="r" b="b"/>
            <a:pathLst>
              <a:path w="3708400" h="1003300">
                <a:moveTo>
                  <a:pt x="609600" y="1003300"/>
                </a:moveTo>
                <a:lnTo>
                  <a:pt x="596900" y="12700"/>
                </a:lnTo>
                <a:lnTo>
                  <a:pt x="25400" y="12700"/>
                </a:lnTo>
                <a:lnTo>
                  <a:pt x="0" y="76200"/>
                </a:lnTo>
                <a:lnTo>
                  <a:pt x="0" y="139700"/>
                </a:lnTo>
                <a:lnTo>
                  <a:pt x="12700" y="215900"/>
                </a:lnTo>
                <a:lnTo>
                  <a:pt x="25400" y="317500"/>
                </a:lnTo>
                <a:lnTo>
                  <a:pt x="50800" y="431800"/>
                </a:lnTo>
                <a:lnTo>
                  <a:pt x="50800" y="774700"/>
                </a:lnTo>
                <a:lnTo>
                  <a:pt x="38100" y="876300"/>
                </a:lnTo>
                <a:lnTo>
                  <a:pt x="25400" y="1003300"/>
                </a:lnTo>
                <a:lnTo>
                  <a:pt x="609600" y="1003300"/>
                </a:lnTo>
                <a:close/>
              </a:path>
              <a:path w="3708400" h="1003300">
                <a:moveTo>
                  <a:pt x="3708400" y="165100"/>
                </a:moveTo>
                <a:lnTo>
                  <a:pt x="3695700" y="63500"/>
                </a:lnTo>
                <a:lnTo>
                  <a:pt x="3683000" y="0"/>
                </a:lnTo>
                <a:lnTo>
                  <a:pt x="3302000" y="0"/>
                </a:lnTo>
                <a:lnTo>
                  <a:pt x="3289300" y="50800"/>
                </a:lnTo>
                <a:lnTo>
                  <a:pt x="3276600" y="114300"/>
                </a:lnTo>
                <a:lnTo>
                  <a:pt x="3276600" y="279400"/>
                </a:lnTo>
                <a:lnTo>
                  <a:pt x="3289300" y="457200"/>
                </a:lnTo>
                <a:lnTo>
                  <a:pt x="3302000" y="546100"/>
                </a:lnTo>
                <a:lnTo>
                  <a:pt x="3302000" y="609600"/>
                </a:lnTo>
                <a:lnTo>
                  <a:pt x="3289300" y="736600"/>
                </a:lnTo>
                <a:lnTo>
                  <a:pt x="3276600" y="838200"/>
                </a:lnTo>
                <a:lnTo>
                  <a:pt x="3276600" y="927100"/>
                </a:lnTo>
                <a:lnTo>
                  <a:pt x="3302000" y="990600"/>
                </a:lnTo>
                <a:lnTo>
                  <a:pt x="3683000" y="990600"/>
                </a:lnTo>
                <a:lnTo>
                  <a:pt x="3683000" y="762000"/>
                </a:lnTo>
                <a:lnTo>
                  <a:pt x="3695700" y="660400"/>
                </a:lnTo>
                <a:lnTo>
                  <a:pt x="3695700" y="533400"/>
                </a:lnTo>
                <a:lnTo>
                  <a:pt x="3708400" y="406400"/>
                </a:lnTo>
                <a:lnTo>
                  <a:pt x="3708400" y="165100"/>
                </a:lnTo>
                <a:close/>
              </a:path>
            </a:pathLst>
          </a:custGeom>
          <a:solidFill>
            <a:srgbClr val="97C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2895600" y="2946400"/>
            <a:ext cx="609600" cy="990600"/>
          </a:xfrm>
          <a:custGeom>
            <a:avLst/>
            <a:gdLst/>
            <a:ahLst/>
            <a:cxnLst/>
            <a:rect l="l" t="t" r="r" b="b"/>
            <a:pathLst>
              <a:path w="609600" h="990600">
                <a:moveTo>
                  <a:pt x="609599" y="990600"/>
                </a:moveTo>
                <a:lnTo>
                  <a:pt x="609599" y="0"/>
                </a:lnTo>
                <a:lnTo>
                  <a:pt x="38099" y="0"/>
                </a:lnTo>
                <a:lnTo>
                  <a:pt x="50800" y="127000"/>
                </a:lnTo>
                <a:lnTo>
                  <a:pt x="50800" y="266700"/>
                </a:lnTo>
                <a:lnTo>
                  <a:pt x="12700" y="685800"/>
                </a:lnTo>
                <a:lnTo>
                  <a:pt x="0" y="812800"/>
                </a:lnTo>
                <a:lnTo>
                  <a:pt x="12700" y="914400"/>
                </a:lnTo>
                <a:lnTo>
                  <a:pt x="38100" y="990600"/>
                </a:lnTo>
                <a:lnTo>
                  <a:pt x="609599" y="9906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1638300" y="2933700"/>
            <a:ext cx="381000" cy="990600"/>
          </a:xfrm>
          <a:custGeom>
            <a:avLst/>
            <a:gdLst/>
            <a:ahLst/>
            <a:cxnLst/>
            <a:rect l="l" t="t" r="r" b="b"/>
            <a:pathLst>
              <a:path w="381000" h="990600">
                <a:moveTo>
                  <a:pt x="381000" y="533400"/>
                </a:moveTo>
                <a:lnTo>
                  <a:pt x="381000" y="152400"/>
                </a:lnTo>
                <a:lnTo>
                  <a:pt x="368300" y="63500"/>
                </a:lnTo>
                <a:lnTo>
                  <a:pt x="330199" y="0"/>
                </a:lnTo>
                <a:lnTo>
                  <a:pt x="38099" y="0"/>
                </a:lnTo>
                <a:lnTo>
                  <a:pt x="25400" y="88900"/>
                </a:lnTo>
                <a:lnTo>
                  <a:pt x="12700" y="203200"/>
                </a:lnTo>
                <a:lnTo>
                  <a:pt x="0" y="342900"/>
                </a:lnTo>
                <a:lnTo>
                  <a:pt x="0" y="647700"/>
                </a:lnTo>
                <a:lnTo>
                  <a:pt x="12700" y="787400"/>
                </a:lnTo>
                <a:lnTo>
                  <a:pt x="25400" y="901700"/>
                </a:lnTo>
                <a:lnTo>
                  <a:pt x="38100" y="990600"/>
                </a:lnTo>
                <a:lnTo>
                  <a:pt x="330200" y="990600"/>
                </a:lnTo>
                <a:lnTo>
                  <a:pt x="330200" y="939800"/>
                </a:lnTo>
                <a:lnTo>
                  <a:pt x="342900" y="863600"/>
                </a:lnTo>
                <a:lnTo>
                  <a:pt x="355600" y="698500"/>
                </a:lnTo>
                <a:lnTo>
                  <a:pt x="381000" y="533400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57200" y="2933700"/>
            <a:ext cx="457200" cy="990600"/>
          </a:xfrm>
          <a:custGeom>
            <a:avLst/>
            <a:gdLst/>
            <a:ahLst/>
            <a:cxnLst/>
            <a:rect l="l" t="t" r="r" b="b"/>
            <a:pathLst>
              <a:path w="457200" h="990600">
                <a:moveTo>
                  <a:pt x="457200" y="990600"/>
                </a:moveTo>
                <a:lnTo>
                  <a:pt x="444500" y="838200"/>
                </a:lnTo>
                <a:lnTo>
                  <a:pt x="444500" y="749300"/>
                </a:lnTo>
                <a:lnTo>
                  <a:pt x="431800" y="647700"/>
                </a:lnTo>
                <a:lnTo>
                  <a:pt x="431800" y="381000"/>
                </a:lnTo>
                <a:lnTo>
                  <a:pt x="444500" y="215900"/>
                </a:lnTo>
                <a:lnTo>
                  <a:pt x="457200" y="0"/>
                </a:lnTo>
                <a:lnTo>
                  <a:pt x="0" y="12700"/>
                </a:lnTo>
                <a:lnTo>
                  <a:pt x="0" y="990600"/>
                </a:lnTo>
                <a:lnTo>
                  <a:pt x="457200" y="9906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749300" y="2933700"/>
            <a:ext cx="571500" cy="990600"/>
          </a:xfrm>
          <a:custGeom>
            <a:avLst/>
            <a:gdLst/>
            <a:ahLst/>
            <a:cxnLst/>
            <a:rect l="l" t="t" r="r" b="b"/>
            <a:pathLst>
              <a:path w="571500" h="990600">
                <a:moveTo>
                  <a:pt x="571500" y="990600"/>
                </a:moveTo>
                <a:lnTo>
                  <a:pt x="571500" y="0"/>
                </a:lnTo>
                <a:lnTo>
                  <a:pt x="0" y="0"/>
                </a:lnTo>
                <a:lnTo>
                  <a:pt x="0" y="63500"/>
                </a:lnTo>
                <a:lnTo>
                  <a:pt x="12700" y="139700"/>
                </a:lnTo>
                <a:lnTo>
                  <a:pt x="38100" y="304800"/>
                </a:lnTo>
                <a:lnTo>
                  <a:pt x="50800" y="469900"/>
                </a:lnTo>
                <a:lnTo>
                  <a:pt x="63500" y="609600"/>
                </a:lnTo>
                <a:lnTo>
                  <a:pt x="63500" y="723900"/>
                </a:lnTo>
                <a:lnTo>
                  <a:pt x="50800" y="800100"/>
                </a:lnTo>
                <a:lnTo>
                  <a:pt x="38100" y="889000"/>
                </a:lnTo>
                <a:lnTo>
                  <a:pt x="0" y="990600"/>
                </a:lnTo>
                <a:lnTo>
                  <a:pt x="571500" y="990600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1270000" y="2933700"/>
            <a:ext cx="419100" cy="990600"/>
          </a:xfrm>
          <a:custGeom>
            <a:avLst/>
            <a:gdLst/>
            <a:ahLst/>
            <a:cxnLst/>
            <a:rect l="l" t="t" r="r" b="b"/>
            <a:pathLst>
              <a:path w="419100" h="990600">
                <a:moveTo>
                  <a:pt x="419100" y="406400"/>
                </a:moveTo>
                <a:lnTo>
                  <a:pt x="419100" y="165100"/>
                </a:lnTo>
                <a:lnTo>
                  <a:pt x="406400" y="63500"/>
                </a:lnTo>
                <a:lnTo>
                  <a:pt x="393699" y="0"/>
                </a:lnTo>
                <a:lnTo>
                  <a:pt x="25400" y="0"/>
                </a:lnTo>
                <a:lnTo>
                  <a:pt x="12700" y="50800"/>
                </a:lnTo>
                <a:lnTo>
                  <a:pt x="0" y="114300"/>
                </a:lnTo>
                <a:lnTo>
                  <a:pt x="0" y="279400"/>
                </a:lnTo>
                <a:lnTo>
                  <a:pt x="12700" y="457200"/>
                </a:lnTo>
                <a:lnTo>
                  <a:pt x="25400" y="546100"/>
                </a:lnTo>
                <a:lnTo>
                  <a:pt x="25400" y="609600"/>
                </a:lnTo>
                <a:lnTo>
                  <a:pt x="12700" y="736600"/>
                </a:lnTo>
                <a:lnTo>
                  <a:pt x="0" y="838200"/>
                </a:lnTo>
                <a:lnTo>
                  <a:pt x="0" y="927100"/>
                </a:lnTo>
                <a:lnTo>
                  <a:pt x="25400" y="990600"/>
                </a:lnTo>
                <a:lnTo>
                  <a:pt x="393700" y="990600"/>
                </a:lnTo>
                <a:lnTo>
                  <a:pt x="393700" y="762000"/>
                </a:lnTo>
                <a:lnTo>
                  <a:pt x="406400" y="660400"/>
                </a:lnTo>
                <a:lnTo>
                  <a:pt x="406400" y="533400"/>
                </a:lnTo>
                <a:lnTo>
                  <a:pt x="419100" y="4064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4013200" y="939736"/>
            <a:ext cx="5600700" cy="2311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5000" b="0" i="0" u="sng">
                <a:solidFill>
                  <a:srgbClr val="97CAFF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20900" y="4775187"/>
            <a:ext cx="5816600" cy="167386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400" b="1" i="0">
                <a:solidFill>
                  <a:srgbClr val="00376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6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6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rgbClr val="00376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82600" y="457200"/>
            <a:ext cx="419100" cy="6832600"/>
          </a:xfrm>
          <a:custGeom>
            <a:avLst/>
            <a:gdLst/>
            <a:ahLst/>
            <a:cxnLst/>
            <a:rect l="l" t="t" r="r" b="b"/>
            <a:pathLst>
              <a:path w="419100" h="6832600">
                <a:moveTo>
                  <a:pt x="419100" y="6832600"/>
                </a:moveTo>
                <a:lnTo>
                  <a:pt x="419100" y="0"/>
                </a:lnTo>
                <a:lnTo>
                  <a:pt x="0" y="0"/>
                </a:lnTo>
                <a:lnTo>
                  <a:pt x="0" y="6832600"/>
                </a:lnTo>
                <a:lnTo>
                  <a:pt x="419100" y="6832600"/>
                </a:lnTo>
                <a:close/>
              </a:path>
            </a:pathLst>
          </a:custGeom>
          <a:solidFill>
            <a:srgbClr val="009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bg object 17"/>
          <p:cNvSpPr/>
          <p:nvPr/>
        </p:nvSpPr>
        <p:spPr>
          <a:xfrm>
            <a:off x="482600" y="2146300"/>
            <a:ext cx="419100" cy="457200"/>
          </a:xfrm>
          <a:custGeom>
            <a:avLst/>
            <a:gdLst/>
            <a:ahLst/>
            <a:cxnLst/>
            <a:rect l="l" t="t" r="r" b="b"/>
            <a:pathLst>
              <a:path w="419100" h="457200">
                <a:moveTo>
                  <a:pt x="419100" y="431800"/>
                </a:moveTo>
                <a:lnTo>
                  <a:pt x="419100" y="0"/>
                </a:lnTo>
                <a:lnTo>
                  <a:pt x="0" y="0"/>
                </a:lnTo>
                <a:lnTo>
                  <a:pt x="0" y="431800"/>
                </a:lnTo>
                <a:lnTo>
                  <a:pt x="25400" y="457200"/>
                </a:lnTo>
                <a:lnTo>
                  <a:pt x="50800" y="457200"/>
                </a:lnTo>
                <a:lnTo>
                  <a:pt x="127000" y="431800"/>
                </a:lnTo>
                <a:lnTo>
                  <a:pt x="177800" y="419100"/>
                </a:lnTo>
                <a:lnTo>
                  <a:pt x="241300" y="406400"/>
                </a:lnTo>
                <a:lnTo>
                  <a:pt x="317500" y="419100"/>
                </a:lnTo>
                <a:lnTo>
                  <a:pt x="419100" y="431800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482600" y="1739900"/>
            <a:ext cx="419100" cy="457200"/>
          </a:xfrm>
          <a:custGeom>
            <a:avLst/>
            <a:gdLst/>
            <a:ahLst/>
            <a:cxnLst/>
            <a:rect l="l" t="t" r="r" b="b"/>
            <a:pathLst>
              <a:path w="419100" h="457200">
                <a:moveTo>
                  <a:pt x="419100" y="431800"/>
                </a:moveTo>
                <a:lnTo>
                  <a:pt x="419100" y="0"/>
                </a:lnTo>
                <a:lnTo>
                  <a:pt x="0" y="0"/>
                </a:lnTo>
                <a:lnTo>
                  <a:pt x="0" y="431800"/>
                </a:lnTo>
                <a:lnTo>
                  <a:pt x="50800" y="419100"/>
                </a:lnTo>
                <a:lnTo>
                  <a:pt x="114300" y="419100"/>
                </a:lnTo>
                <a:lnTo>
                  <a:pt x="228600" y="444500"/>
                </a:lnTo>
                <a:lnTo>
                  <a:pt x="342900" y="457200"/>
                </a:lnTo>
                <a:lnTo>
                  <a:pt x="393700" y="457200"/>
                </a:lnTo>
                <a:lnTo>
                  <a:pt x="419100" y="431800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bg object 19"/>
          <p:cNvSpPr/>
          <p:nvPr/>
        </p:nvSpPr>
        <p:spPr>
          <a:xfrm>
            <a:off x="482600" y="609600"/>
            <a:ext cx="419100" cy="279400"/>
          </a:xfrm>
          <a:custGeom>
            <a:avLst/>
            <a:gdLst/>
            <a:ahLst/>
            <a:cxnLst/>
            <a:rect l="l" t="t" r="r" b="b"/>
            <a:pathLst>
              <a:path w="419100" h="279400">
                <a:moveTo>
                  <a:pt x="419100" y="254000"/>
                </a:moveTo>
                <a:lnTo>
                  <a:pt x="419100" y="38099"/>
                </a:lnTo>
                <a:lnTo>
                  <a:pt x="368300" y="25399"/>
                </a:lnTo>
                <a:lnTo>
                  <a:pt x="292100" y="12699"/>
                </a:lnTo>
                <a:lnTo>
                  <a:pt x="228600" y="0"/>
                </a:lnTo>
                <a:lnTo>
                  <a:pt x="63500" y="0"/>
                </a:lnTo>
                <a:lnTo>
                  <a:pt x="25400" y="12700"/>
                </a:lnTo>
                <a:lnTo>
                  <a:pt x="0" y="38100"/>
                </a:lnTo>
                <a:lnTo>
                  <a:pt x="0" y="254000"/>
                </a:lnTo>
                <a:lnTo>
                  <a:pt x="38100" y="266700"/>
                </a:lnTo>
                <a:lnTo>
                  <a:pt x="88900" y="279400"/>
                </a:lnTo>
                <a:lnTo>
                  <a:pt x="330200" y="279400"/>
                </a:lnTo>
                <a:lnTo>
                  <a:pt x="381000" y="266700"/>
                </a:lnTo>
                <a:lnTo>
                  <a:pt x="419100" y="254000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bg object 20"/>
          <p:cNvSpPr/>
          <p:nvPr/>
        </p:nvSpPr>
        <p:spPr>
          <a:xfrm>
            <a:off x="482600" y="1435100"/>
            <a:ext cx="419100" cy="342900"/>
          </a:xfrm>
          <a:custGeom>
            <a:avLst/>
            <a:gdLst/>
            <a:ahLst/>
            <a:cxnLst/>
            <a:rect l="l" t="t" r="r" b="b"/>
            <a:pathLst>
              <a:path w="419100" h="342900">
                <a:moveTo>
                  <a:pt x="419100" y="304800"/>
                </a:moveTo>
                <a:lnTo>
                  <a:pt x="419099" y="0"/>
                </a:lnTo>
                <a:lnTo>
                  <a:pt x="355599" y="12700"/>
                </a:lnTo>
                <a:lnTo>
                  <a:pt x="266700" y="25400"/>
                </a:lnTo>
                <a:lnTo>
                  <a:pt x="165100" y="25400"/>
                </a:lnTo>
                <a:lnTo>
                  <a:pt x="88900" y="12700"/>
                </a:lnTo>
                <a:lnTo>
                  <a:pt x="0" y="0"/>
                </a:lnTo>
                <a:lnTo>
                  <a:pt x="0" y="304800"/>
                </a:lnTo>
                <a:lnTo>
                  <a:pt x="38100" y="317500"/>
                </a:lnTo>
                <a:lnTo>
                  <a:pt x="88900" y="330200"/>
                </a:lnTo>
                <a:lnTo>
                  <a:pt x="215900" y="342900"/>
                </a:lnTo>
                <a:lnTo>
                  <a:pt x="330200" y="330200"/>
                </a:lnTo>
                <a:lnTo>
                  <a:pt x="381000" y="317500"/>
                </a:lnTo>
                <a:lnTo>
                  <a:pt x="419100" y="304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bg object 21"/>
          <p:cNvSpPr/>
          <p:nvPr/>
        </p:nvSpPr>
        <p:spPr>
          <a:xfrm>
            <a:off x="482600" y="1130300"/>
            <a:ext cx="419100" cy="431800"/>
          </a:xfrm>
          <a:custGeom>
            <a:avLst/>
            <a:gdLst/>
            <a:ahLst/>
            <a:cxnLst/>
            <a:rect l="l" t="t" r="r" b="b"/>
            <a:pathLst>
              <a:path w="419100" h="431800">
                <a:moveTo>
                  <a:pt x="419100" y="431800"/>
                </a:moveTo>
                <a:lnTo>
                  <a:pt x="419099" y="0"/>
                </a:lnTo>
                <a:lnTo>
                  <a:pt x="0" y="0"/>
                </a:lnTo>
                <a:lnTo>
                  <a:pt x="0" y="431800"/>
                </a:lnTo>
                <a:lnTo>
                  <a:pt x="127000" y="406400"/>
                </a:lnTo>
                <a:lnTo>
                  <a:pt x="203200" y="393700"/>
                </a:lnTo>
                <a:lnTo>
                  <a:pt x="254000" y="381000"/>
                </a:lnTo>
                <a:lnTo>
                  <a:pt x="304800" y="381000"/>
                </a:lnTo>
                <a:lnTo>
                  <a:pt x="381000" y="406400"/>
                </a:lnTo>
                <a:lnTo>
                  <a:pt x="419100" y="431800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482600" y="850900"/>
            <a:ext cx="419100" cy="330200"/>
          </a:xfrm>
          <a:custGeom>
            <a:avLst/>
            <a:gdLst/>
            <a:ahLst/>
            <a:cxnLst/>
            <a:rect l="l" t="t" r="r" b="b"/>
            <a:pathLst>
              <a:path w="419100" h="330200">
                <a:moveTo>
                  <a:pt x="419099" y="304800"/>
                </a:moveTo>
                <a:lnTo>
                  <a:pt x="419099" y="25400"/>
                </a:lnTo>
                <a:lnTo>
                  <a:pt x="317500" y="25400"/>
                </a:lnTo>
                <a:lnTo>
                  <a:pt x="279400" y="12700"/>
                </a:lnTo>
                <a:lnTo>
                  <a:pt x="165100" y="12700"/>
                </a:lnTo>
                <a:lnTo>
                  <a:pt x="63500" y="0"/>
                </a:lnTo>
                <a:lnTo>
                  <a:pt x="25400" y="12700"/>
                </a:lnTo>
                <a:lnTo>
                  <a:pt x="0" y="25400"/>
                </a:lnTo>
                <a:lnTo>
                  <a:pt x="0" y="304800"/>
                </a:lnTo>
                <a:lnTo>
                  <a:pt x="50800" y="330200"/>
                </a:lnTo>
                <a:lnTo>
                  <a:pt x="114300" y="330200"/>
                </a:lnTo>
                <a:lnTo>
                  <a:pt x="190500" y="317500"/>
                </a:lnTo>
                <a:lnTo>
                  <a:pt x="254000" y="304800"/>
                </a:lnTo>
                <a:lnTo>
                  <a:pt x="355599" y="330200"/>
                </a:lnTo>
                <a:lnTo>
                  <a:pt x="393699" y="330200"/>
                </a:lnTo>
                <a:lnTo>
                  <a:pt x="419099" y="3048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bg object 23"/>
          <p:cNvSpPr/>
          <p:nvPr/>
        </p:nvSpPr>
        <p:spPr>
          <a:xfrm>
            <a:off x="469900" y="4394200"/>
            <a:ext cx="431800" cy="444500"/>
          </a:xfrm>
          <a:custGeom>
            <a:avLst/>
            <a:gdLst/>
            <a:ahLst/>
            <a:cxnLst/>
            <a:rect l="l" t="t" r="r" b="b"/>
            <a:pathLst>
              <a:path w="431800" h="444500">
                <a:moveTo>
                  <a:pt x="431800" y="431800"/>
                </a:moveTo>
                <a:lnTo>
                  <a:pt x="431799" y="0"/>
                </a:lnTo>
                <a:lnTo>
                  <a:pt x="0" y="0"/>
                </a:lnTo>
                <a:lnTo>
                  <a:pt x="0" y="431800"/>
                </a:lnTo>
                <a:lnTo>
                  <a:pt x="25400" y="444500"/>
                </a:lnTo>
                <a:lnTo>
                  <a:pt x="63500" y="444500"/>
                </a:lnTo>
                <a:lnTo>
                  <a:pt x="127000" y="431800"/>
                </a:lnTo>
                <a:lnTo>
                  <a:pt x="177800" y="419100"/>
                </a:lnTo>
                <a:lnTo>
                  <a:pt x="241300" y="406400"/>
                </a:lnTo>
                <a:lnTo>
                  <a:pt x="330200" y="419100"/>
                </a:lnTo>
                <a:lnTo>
                  <a:pt x="431800" y="431800"/>
                </a:lnTo>
                <a:close/>
              </a:path>
            </a:pathLst>
          </a:custGeom>
          <a:solidFill>
            <a:srgbClr val="5590A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bg object 24"/>
          <p:cNvSpPr/>
          <p:nvPr/>
        </p:nvSpPr>
        <p:spPr>
          <a:xfrm>
            <a:off x="469900" y="3987800"/>
            <a:ext cx="431800" cy="457200"/>
          </a:xfrm>
          <a:custGeom>
            <a:avLst/>
            <a:gdLst/>
            <a:ahLst/>
            <a:cxnLst/>
            <a:rect l="l" t="t" r="r" b="b"/>
            <a:pathLst>
              <a:path w="431800" h="457200">
                <a:moveTo>
                  <a:pt x="431799" y="431800"/>
                </a:moveTo>
                <a:lnTo>
                  <a:pt x="431799" y="0"/>
                </a:lnTo>
                <a:lnTo>
                  <a:pt x="0" y="0"/>
                </a:lnTo>
                <a:lnTo>
                  <a:pt x="0" y="431800"/>
                </a:lnTo>
                <a:lnTo>
                  <a:pt x="50800" y="419100"/>
                </a:lnTo>
                <a:lnTo>
                  <a:pt x="114300" y="419100"/>
                </a:lnTo>
                <a:lnTo>
                  <a:pt x="241300" y="431800"/>
                </a:lnTo>
                <a:lnTo>
                  <a:pt x="355600" y="457200"/>
                </a:lnTo>
                <a:lnTo>
                  <a:pt x="431799" y="4318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5" name="bg object 25"/>
          <p:cNvSpPr/>
          <p:nvPr/>
        </p:nvSpPr>
        <p:spPr>
          <a:xfrm>
            <a:off x="469900" y="2857500"/>
            <a:ext cx="431800" cy="279400"/>
          </a:xfrm>
          <a:custGeom>
            <a:avLst/>
            <a:gdLst/>
            <a:ahLst/>
            <a:cxnLst/>
            <a:rect l="l" t="t" r="r" b="b"/>
            <a:pathLst>
              <a:path w="431800" h="279400">
                <a:moveTo>
                  <a:pt x="431800" y="254000"/>
                </a:moveTo>
                <a:lnTo>
                  <a:pt x="431800" y="38100"/>
                </a:lnTo>
                <a:lnTo>
                  <a:pt x="304800" y="12700"/>
                </a:lnTo>
                <a:lnTo>
                  <a:pt x="228600" y="0"/>
                </a:lnTo>
                <a:lnTo>
                  <a:pt x="63500" y="0"/>
                </a:lnTo>
                <a:lnTo>
                  <a:pt x="25400" y="12700"/>
                </a:lnTo>
                <a:lnTo>
                  <a:pt x="0" y="38100"/>
                </a:lnTo>
                <a:lnTo>
                  <a:pt x="0" y="254000"/>
                </a:lnTo>
                <a:lnTo>
                  <a:pt x="38100" y="266700"/>
                </a:lnTo>
                <a:lnTo>
                  <a:pt x="88900" y="279400"/>
                </a:lnTo>
                <a:lnTo>
                  <a:pt x="342900" y="279400"/>
                </a:lnTo>
                <a:lnTo>
                  <a:pt x="393700" y="266700"/>
                </a:lnTo>
                <a:lnTo>
                  <a:pt x="431800" y="2540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bg object 26"/>
          <p:cNvSpPr/>
          <p:nvPr/>
        </p:nvSpPr>
        <p:spPr>
          <a:xfrm>
            <a:off x="469900" y="3683000"/>
            <a:ext cx="431800" cy="342900"/>
          </a:xfrm>
          <a:custGeom>
            <a:avLst/>
            <a:gdLst/>
            <a:ahLst/>
            <a:cxnLst/>
            <a:rect l="l" t="t" r="r" b="b"/>
            <a:pathLst>
              <a:path w="431800" h="342900">
                <a:moveTo>
                  <a:pt x="431800" y="304800"/>
                </a:moveTo>
                <a:lnTo>
                  <a:pt x="431800" y="0"/>
                </a:lnTo>
                <a:lnTo>
                  <a:pt x="368300" y="12700"/>
                </a:lnTo>
                <a:lnTo>
                  <a:pt x="279400" y="25400"/>
                </a:lnTo>
                <a:lnTo>
                  <a:pt x="165100" y="25400"/>
                </a:lnTo>
                <a:lnTo>
                  <a:pt x="88900" y="12700"/>
                </a:lnTo>
                <a:lnTo>
                  <a:pt x="0" y="0"/>
                </a:lnTo>
                <a:lnTo>
                  <a:pt x="0" y="304800"/>
                </a:lnTo>
                <a:lnTo>
                  <a:pt x="38100" y="317500"/>
                </a:lnTo>
                <a:lnTo>
                  <a:pt x="88900" y="330200"/>
                </a:lnTo>
                <a:lnTo>
                  <a:pt x="215900" y="342900"/>
                </a:lnTo>
                <a:lnTo>
                  <a:pt x="342900" y="330200"/>
                </a:lnTo>
                <a:lnTo>
                  <a:pt x="393700" y="317500"/>
                </a:lnTo>
                <a:lnTo>
                  <a:pt x="431800" y="304800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bg object 27"/>
          <p:cNvSpPr/>
          <p:nvPr/>
        </p:nvSpPr>
        <p:spPr>
          <a:xfrm>
            <a:off x="469900" y="3378200"/>
            <a:ext cx="431800" cy="431800"/>
          </a:xfrm>
          <a:custGeom>
            <a:avLst/>
            <a:gdLst/>
            <a:ahLst/>
            <a:cxnLst/>
            <a:rect l="l" t="t" r="r" b="b"/>
            <a:pathLst>
              <a:path w="431800" h="431800">
                <a:moveTo>
                  <a:pt x="431800" y="431800"/>
                </a:moveTo>
                <a:lnTo>
                  <a:pt x="431800" y="0"/>
                </a:lnTo>
                <a:lnTo>
                  <a:pt x="0" y="0"/>
                </a:lnTo>
                <a:lnTo>
                  <a:pt x="0" y="431800"/>
                </a:lnTo>
                <a:lnTo>
                  <a:pt x="127000" y="406400"/>
                </a:lnTo>
                <a:lnTo>
                  <a:pt x="203200" y="393700"/>
                </a:lnTo>
                <a:lnTo>
                  <a:pt x="266700" y="381000"/>
                </a:lnTo>
                <a:lnTo>
                  <a:pt x="355600" y="393700"/>
                </a:lnTo>
                <a:lnTo>
                  <a:pt x="393700" y="406400"/>
                </a:lnTo>
                <a:lnTo>
                  <a:pt x="431800" y="431800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bg object 28"/>
          <p:cNvSpPr/>
          <p:nvPr/>
        </p:nvSpPr>
        <p:spPr>
          <a:xfrm>
            <a:off x="469900" y="3098799"/>
            <a:ext cx="431800" cy="2781300"/>
          </a:xfrm>
          <a:custGeom>
            <a:avLst/>
            <a:gdLst/>
            <a:ahLst/>
            <a:cxnLst/>
            <a:rect l="l" t="t" r="r" b="b"/>
            <a:pathLst>
              <a:path w="431800" h="2781300">
                <a:moveTo>
                  <a:pt x="431800" y="2324100"/>
                </a:moveTo>
                <a:lnTo>
                  <a:pt x="0" y="2324100"/>
                </a:lnTo>
                <a:lnTo>
                  <a:pt x="0" y="2755900"/>
                </a:lnTo>
                <a:lnTo>
                  <a:pt x="25400" y="2781300"/>
                </a:lnTo>
                <a:lnTo>
                  <a:pt x="63500" y="2781300"/>
                </a:lnTo>
                <a:lnTo>
                  <a:pt x="139700" y="2755900"/>
                </a:lnTo>
                <a:lnTo>
                  <a:pt x="190500" y="2743200"/>
                </a:lnTo>
                <a:lnTo>
                  <a:pt x="254000" y="2730500"/>
                </a:lnTo>
                <a:lnTo>
                  <a:pt x="330200" y="2743200"/>
                </a:lnTo>
                <a:lnTo>
                  <a:pt x="431800" y="2755900"/>
                </a:lnTo>
                <a:lnTo>
                  <a:pt x="431800" y="2324100"/>
                </a:lnTo>
                <a:close/>
              </a:path>
              <a:path w="431800" h="2781300">
                <a:moveTo>
                  <a:pt x="431800" y="25400"/>
                </a:moveTo>
                <a:lnTo>
                  <a:pt x="330200" y="25400"/>
                </a:lnTo>
                <a:lnTo>
                  <a:pt x="292100" y="12700"/>
                </a:lnTo>
                <a:lnTo>
                  <a:pt x="177800" y="12700"/>
                </a:lnTo>
                <a:lnTo>
                  <a:pt x="76200" y="0"/>
                </a:lnTo>
                <a:lnTo>
                  <a:pt x="25400" y="12700"/>
                </a:lnTo>
                <a:lnTo>
                  <a:pt x="0" y="25400"/>
                </a:lnTo>
                <a:lnTo>
                  <a:pt x="0" y="304800"/>
                </a:lnTo>
                <a:lnTo>
                  <a:pt x="50800" y="317500"/>
                </a:lnTo>
                <a:lnTo>
                  <a:pt x="127000" y="317500"/>
                </a:lnTo>
                <a:lnTo>
                  <a:pt x="203200" y="304800"/>
                </a:lnTo>
                <a:lnTo>
                  <a:pt x="317500" y="304800"/>
                </a:lnTo>
                <a:lnTo>
                  <a:pt x="368300" y="317500"/>
                </a:lnTo>
                <a:lnTo>
                  <a:pt x="406400" y="317500"/>
                </a:lnTo>
                <a:lnTo>
                  <a:pt x="431800" y="304800"/>
                </a:lnTo>
                <a:lnTo>
                  <a:pt x="431800" y="25400"/>
                </a:lnTo>
                <a:close/>
              </a:path>
            </a:pathLst>
          </a:custGeom>
          <a:solidFill>
            <a:srgbClr val="97CA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bg object 29"/>
          <p:cNvSpPr/>
          <p:nvPr/>
        </p:nvSpPr>
        <p:spPr>
          <a:xfrm>
            <a:off x="469900" y="5016500"/>
            <a:ext cx="431800" cy="457200"/>
          </a:xfrm>
          <a:custGeom>
            <a:avLst/>
            <a:gdLst/>
            <a:ahLst/>
            <a:cxnLst/>
            <a:rect l="l" t="t" r="r" b="b"/>
            <a:pathLst>
              <a:path w="431800" h="457200">
                <a:moveTo>
                  <a:pt x="431800" y="431800"/>
                </a:moveTo>
                <a:lnTo>
                  <a:pt x="431800" y="0"/>
                </a:lnTo>
                <a:lnTo>
                  <a:pt x="0" y="0"/>
                </a:lnTo>
                <a:lnTo>
                  <a:pt x="0" y="431800"/>
                </a:lnTo>
                <a:lnTo>
                  <a:pt x="50800" y="419100"/>
                </a:lnTo>
                <a:lnTo>
                  <a:pt x="114300" y="419100"/>
                </a:lnTo>
                <a:lnTo>
                  <a:pt x="241300" y="444500"/>
                </a:lnTo>
                <a:lnTo>
                  <a:pt x="355600" y="457200"/>
                </a:lnTo>
                <a:lnTo>
                  <a:pt x="393700" y="457200"/>
                </a:lnTo>
                <a:lnTo>
                  <a:pt x="431800" y="4318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bg object 30"/>
          <p:cNvSpPr/>
          <p:nvPr/>
        </p:nvSpPr>
        <p:spPr>
          <a:xfrm>
            <a:off x="469900" y="6134100"/>
            <a:ext cx="431800" cy="279400"/>
          </a:xfrm>
          <a:custGeom>
            <a:avLst/>
            <a:gdLst/>
            <a:ahLst/>
            <a:cxnLst/>
            <a:rect l="l" t="t" r="r" b="b"/>
            <a:pathLst>
              <a:path w="431800" h="279400">
                <a:moveTo>
                  <a:pt x="431800" y="254000"/>
                </a:moveTo>
                <a:lnTo>
                  <a:pt x="431800" y="38100"/>
                </a:lnTo>
                <a:lnTo>
                  <a:pt x="304800" y="12700"/>
                </a:lnTo>
                <a:lnTo>
                  <a:pt x="228600" y="0"/>
                </a:lnTo>
                <a:lnTo>
                  <a:pt x="63500" y="0"/>
                </a:lnTo>
                <a:lnTo>
                  <a:pt x="25400" y="12700"/>
                </a:lnTo>
                <a:lnTo>
                  <a:pt x="0" y="38100"/>
                </a:lnTo>
                <a:lnTo>
                  <a:pt x="0" y="254000"/>
                </a:lnTo>
                <a:lnTo>
                  <a:pt x="38100" y="266700"/>
                </a:lnTo>
                <a:lnTo>
                  <a:pt x="88900" y="279400"/>
                </a:lnTo>
                <a:lnTo>
                  <a:pt x="342900" y="279400"/>
                </a:lnTo>
                <a:lnTo>
                  <a:pt x="393700" y="266700"/>
                </a:lnTo>
                <a:lnTo>
                  <a:pt x="431800" y="254000"/>
                </a:lnTo>
                <a:close/>
              </a:path>
            </a:pathLst>
          </a:custGeom>
          <a:solidFill>
            <a:srgbClr val="DFDFB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bg object 31"/>
          <p:cNvSpPr/>
          <p:nvPr/>
        </p:nvSpPr>
        <p:spPr>
          <a:xfrm>
            <a:off x="469900" y="6959600"/>
            <a:ext cx="431800" cy="342900"/>
          </a:xfrm>
          <a:custGeom>
            <a:avLst/>
            <a:gdLst/>
            <a:ahLst/>
            <a:cxnLst/>
            <a:rect l="l" t="t" r="r" b="b"/>
            <a:pathLst>
              <a:path w="431799" h="342900">
                <a:moveTo>
                  <a:pt x="431799" y="342900"/>
                </a:moveTo>
                <a:lnTo>
                  <a:pt x="431799" y="0"/>
                </a:lnTo>
                <a:lnTo>
                  <a:pt x="368299" y="12700"/>
                </a:lnTo>
                <a:lnTo>
                  <a:pt x="279400" y="25400"/>
                </a:lnTo>
                <a:lnTo>
                  <a:pt x="165100" y="25400"/>
                </a:lnTo>
                <a:lnTo>
                  <a:pt x="88900" y="12700"/>
                </a:lnTo>
                <a:lnTo>
                  <a:pt x="0" y="0"/>
                </a:lnTo>
                <a:lnTo>
                  <a:pt x="0" y="342900"/>
                </a:lnTo>
                <a:lnTo>
                  <a:pt x="431799" y="342900"/>
                </a:lnTo>
                <a:close/>
              </a:path>
            </a:pathLst>
          </a:custGeom>
          <a:solidFill>
            <a:srgbClr val="00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bg object 32"/>
          <p:cNvSpPr/>
          <p:nvPr/>
        </p:nvSpPr>
        <p:spPr>
          <a:xfrm>
            <a:off x="469900" y="6654800"/>
            <a:ext cx="431800" cy="431800"/>
          </a:xfrm>
          <a:custGeom>
            <a:avLst/>
            <a:gdLst/>
            <a:ahLst/>
            <a:cxnLst/>
            <a:rect l="l" t="t" r="r" b="b"/>
            <a:pathLst>
              <a:path w="431799" h="431800">
                <a:moveTo>
                  <a:pt x="431799" y="431800"/>
                </a:moveTo>
                <a:lnTo>
                  <a:pt x="431799" y="0"/>
                </a:lnTo>
                <a:lnTo>
                  <a:pt x="0" y="0"/>
                </a:lnTo>
                <a:lnTo>
                  <a:pt x="0" y="431800"/>
                </a:lnTo>
                <a:lnTo>
                  <a:pt x="127000" y="406400"/>
                </a:lnTo>
                <a:lnTo>
                  <a:pt x="203200" y="393700"/>
                </a:lnTo>
                <a:lnTo>
                  <a:pt x="266700" y="381000"/>
                </a:lnTo>
                <a:lnTo>
                  <a:pt x="304800" y="381000"/>
                </a:lnTo>
                <a:lnTo>
                  <a:pt x="380999" y="406400"/>
                </a:lnTo>
                <a:lnTo>
                  <a:pt x="431799" y="431800"/>
                </a:lnTo>
                <a:close/>
              </a:path>
            </a:pathLst>
          </a:custGeom>
          <a:solidFill>
            <a:srgbClr val="3767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bg object 33"/>
          <p:cNvSpPr/>
          <p:nvPr/>
        </p:nvSpPr>
        <p:spPr>
          <a:xfrm>
            <a:off x="469900" y="6375400"/>
            <a:ext cx="431800" cy="317500"/>
          </a:xfrm>
          <a:custGeom>
            <a:avLst/>
            <a:gdLst/>
            <a:ahLst/>
            <a:cxnLst/>
            <a:rect l="l" t="t" r="r" b="b"/>
            <a:pathLst>
              <a:path w="431800" h="317500">
                <a:moveTo>
                  <a:pt x="431800" y="304800"/>
                </a:moveTo>
                <a:lnTo>
                  <a:pt x="431800" y="12700"/>
                </a:lnTo>
                <a:lnTo>
                  <a:pt x="292100" y="12700"/>
                </a:lnTo>
                <a:lnTo>
                  <a:pt x="177800" y="0"/>
                </a:lnTo>
                <a:lnTo>
                  <a:pt x="25400" y="0"/>
                </a:lnTo>
                <a:lnTo>
                  <a:pt x="0" y="12700"/>
                </a:lnTo>
                <a:lnTo>
                  <a:pt x="0" y="304800"/>
                </a:lnTo>
                <a:lnTo>
                  <a:pt x="50800" y="317500"/>
                </a:lnTo>
                <a:lnTo>
                  <a:pt x="127000" y="317500"/>
                </a:lnTo>
                <a:lnTo>
                  <a:pt x="203200" y="304800"/>
                </a:lnTo>
                <a:lnTo>
                  <a:pt x="317500" y="304800"/>
                </a:lnTo>
                <a:lnTo>
                  <a:pt x="368300" y="317500"/>
                </a:lnTo>
                <a:lnTo>
                  <a:pt x="406400" y="317500"/>
                </a:lnTo>
                <a:lnTo>
                  <a:pt x="431800" y="304800"/>
                </a:lnTo>
                <a:close/>
              </a:path>
            </a:pathLst>
          </a:custGeom>
          <a:solidFill>
            <a:srgbClr val="00376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bg object 34"/>
          <p:cNvSpPr/>
          <p:nvPr/>
        </p:nvSpPr>
        <p:spPr>
          <a:xfrm>
            <a:off x="469900" y="457200"/>
            <a:ext cx="25400" cy="6858000"/>
          </a:xfrm>
          <a:custGeom>
            <a:avLst/>
            <a:gdLst/>
            <a:ahLst/>
            <a:cxnLst/>
            <a:rect l="l" t="t" r="r" b="b"/>
            <a:pathLst>
              <a:path w="25400" h="6858000">
                <a:moveTo>
                  <a:pt x="25400" y="6858000"/>
                </a:moveTo>
                <a:lnTo>
                  <a:pt x="25400" y="0"/>
                </a:lnTo>
                <a:lnTo>
                  <a:pt x="0" y="0"/>
                </a:lnTo>
                <a:lnTo>
                  <a:pt x="0" y="6858000"/>
                </a:lnTo>
                <a:lnTo>
                  <a:pt x="25400" y="6858000"/>
                </a:lnTo>
                <a:close/>
              </a:path>
            </a:pathLst>
          </a:custGeom>
          <a:solidFill>
            <a:srgbClr val="F9F9F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bg object 35"/>
          <p:cNvSpPr/>
          <p:nvPr/>
        </p:nvSpPr>
        <p:spPr>
          <a:xfrm>
            <a:off x="495300" y="457200"/>
            <a:ext cx="12700" cy="6858000"/>
          </a:xfrm>
          <a:custGeom>
            <a:avLst/>
            <a:gdLst/>
            <a:ahLst/>
            <a:cxnLst/>
            <a:rect l="l" t="t" r="r" b="b"/>
            <a:pathLst>
              <a:path w="12700" h="6858000">
                <a:moveTo>
                  <a:pt x="12700" y="6858000"/>
                </a:moveTo>
                <a:lnTo>
                  <a:pt x="12700" y="0"/>
                </a:lnTo>
                <a:lnTo>
                  <a:pt x="0" y="0"/>
                </a:lnTo>
                <a:lnTo>
                  <a:pt x="0" y="6858000"/>
                </a:lnTo>
                <a:lnTo>
                  <a:pt x="12700" y="6858000"/>
                </a:lnTo>
                <a:close/>
              </a:path>
            </a:pathLst>
          </a:custGeom>
          <a:solidFill>
            <a:srgbClr val="F3F3F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bg object 36"/>
          <p:cNvSpPr/>
          <p:nvPr/>
        </p:nvSpPr>
        <p:spPr>
          <a:xfrm>
            <a:off x="508000" y="457200"/>
            <a:ext cx="12700" cy="6858000"/>
          </a:xfrm>
          <a:custGeom>
            <a:avLst/>
            <a:gdLst/>
            <a:ahLst/>
            <a:cxnLst/>
            <a:rect l="l" t="t" r="r" b="b"/>
            <a:pathLst>
              <a:path w="12700" h="6858000">
                <a:moveTo>
                  <a:pt x="12700" y="6858000"/>
                </a:moveTo>
                <a:lnTo>
                  <a:pt x="12700" y="0"/>
                </a:lnTo>
                <a:lnTo>
                  <a:pt x="0" y="0"/>
                </a:lnTo>
                <a:lnTo>
                  <a:pt x="0" y="6858000"/>
                </a:lnTo>
                <a:lnTo>
                  <a:pt x="12700" y="6858000"/>
                </a:lnTo>
                <a:close/>
              </a:path>
            </a:pathLst>
          </a:custGeom>
          <a:solidFill>
            <a:srgbClr val="EBEB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bg object 37"/>
          <p:cNvSpPr/>
          <p:nvPr/>
        </p:nvSpPr>
        <p:spPr>
          <a:xfrm>
            <a:off x="520700" y="457200"/>
            <a:ext cx="25400" cy="6858000"/>
          </a:xfrm>
          <a:custGeom>
            <a:avLst/>
            <a:gdLst/>
            <a:ahLst/>
            <a:cxnLst/>
            <a:rect l="l" t="t" r="r" b="b"/>
            <a:pathLst>
              <a:path w="25400" h="6858000">
                <a:moveTo>
                  <a:pt x="25400" y="6858000"/>
                </a:moveTo>
                <a:lnTo>
                  <a:pt x="25400" y="0"/>
                </a:lnTo>
                <a:lnTo>
                  <a:pt x="0" y="0"/>
                </a:lnTo>
                <a:lnTo>
                  <a:pt x="0" y="6858000"/>
                </a:lnTo>
                <a:lnTo>
                  <a:pt x="25400" y="6858000"/>
                </a:lnTo>
                <a:close/>
              </a:path>
            </a:pathLst>
          </a:custGeom>
          <a:solidFill>
            <a:srgbClr val="DDDDD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bg object 38"/>
          <p:cNvSpPr/>
          <p:nvPr/>
        </p:nvSpPr>
        <p:spPr>
          <a:xfrm>
            <a:off x="546100" y="457200"/>
            <a:ext cx="12700" cy="6858000"/>
          </a:xfrm>
          <a:custGeom>
            <a:avLst/>
            <a:gdLst/>
            <a:ahLst/>
            <a:cxnLst/>
            <a:rect l="l" t="t" r="r" b="b"/>
            <a:pathLst>
              <a:path w="12700" h="6858000">
                <a:moveTo>
                  <a:pt x="12700" y="6858000"/>
                </a:moveTo>
                <a:lnTo>
                  <a:pt x="12700" y="0"/>
                </a:lnTo>
                <a:lnTo>
                  <a:pt x="0" y="0"/>
                </a:lnTo>
                <a:lnTo>
                  <a:pt x="0" y="6858000"/>
                </a:lnTo>
                <a:lnTo>
                  <a:pt x="12700" y="6858000"/>
                </a:lnTo>
                <a:close/>
              </a:path>
            </a:pathLst>
          </a:custGeom>
          <a:solidFill>
            <a:srgbClr val="CACAC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bg object 39"/>
          <p:cNvSpPr/>
          <p:nvPr/>
        </p:nvSpPr>
        <p:spPr>
          <a:xfrm>
            <a:off x="558800" y="457200"/>
            <a:ext cx="12700" cy="6858000"/>
          </a:xfrm>
          <a:custGeom>
            <a:avLst/>
            <a:gdLst/>
            <a:ahLst/>
            <a:cxnLst/>
            <a:rect l="l" t="t" r="r" b="b"/>
            <a:pathLst>
              <a:path w="12700" h="6858000">
                <a:moveTo>
                  <a:pt x="12700" y="6858000"/>
                </a:moveTo>
                <a:lnTo>
                  <a:pt x="12700" y="0"/>
                </a:lnTo>
                <a:lnTo>
                  <a:pt x="0" y="0"/>
                </a:lnTo>
                <a:lnTo>
                  <a:pt x="0" y="6858000"/>
                </a:lnTo>
                <a:lnTo>
                  <a:pt x="12700" y="6858000"/>
                </a:lnTo>
                <a:close/>
              </a:path>
            </a:pathLst>
          </a:custGeom>
          <a:solidFill>
            <a:srgbClr val="BDBDB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0" name="bg object 40"/>
          <p:cNvSpPr/>
          <p:nvPr/>
        </p:nvSpPr>
        <p:spPr>
          <a:xfrm>
            <a:off x="571500" y="457199"/>
            <a:ext cx="25400" cy="6858000"/>
          </a:xfrm>
          <a:custGeom>
            <a:avLst/>
            <a:gdLst/>
            <a:ahLst/>
            <a:cxnLst/>
            <a:rect l="l" t="t" r="r" b="b"/>
            <a:pathLst>
              <a:path w="25400" h="6858000">
                <a:moveTo>
                  <a:pt x="25400" y="0"/>
                </a:moveTo>
                <a:lnTo>
                  <a:pt x="12700" y="0"/>
                </a:lnTo>
                <a:lnTo>
                  <a:pt x="0" y="0"/>
                </a:lnTo>
                <a:lnTo>
                  <a:pt x="0" y="6858000"/>
                </a:lnTo>
                <a:lnTo>
                  <a:pt x="12700" y="6858000"/>
                </a:lnTo>
                <a:lnTo>
                  <a:pt x="25400" y="6858000"/>
                </a:lnTo>
                <a:lnTo>
                  <a:pt x="25400" y="6477000"/>
                </a:lnTo>
                <a:lnTo>
                  <a:pt x="12700" y="6121400"/>
                </a:lnTo>
                <a:lnTo>
                  <a:pt x="12700" y="3943350"/>
                </a:lnTo>
                <a:lnTo>
                  <a:pt x="25400" y="3943350"/>
                </a:lnTo>
                <a:lnTo>
                  <a:pt x="25400" y="0"/>
                </a:lnTo>
                <a:close/>
              </a:path>
            </a:pathLst>
          </a:custGeom>
          <a:solidFill>
            <a:srgbClr val="A9A9A9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1" name="bg object 41"/>
          <p:cNvSpPr/>
          <p:nvPr/>
        </p:nvSpPr>
        <p:spPr>
          <a:xfrm>
            <a:off x="596900" y="457200"/>
            <a:ext cx="12700" cy="3390900"/>
          </a:xfrm>
          <a:custGeom>
            <a:avLst/>
            <a:gdLst/>
            <a:ahLst/>
            <a:cxnLst/>
            <a:rect l="l" t="t" r="r" b="b"/>
            <a:pathLst>
              <a:path w="12700" h="3390900">
                <a:moveTo>
                  <a:pt x="12700" y="2984500"/>
                </a:moveTo>
                <a:lnTo>
                  <a:pt x="12700" y="177799"/>
                </a:lnTo>
                <a:lnTo>
                  <a:pt x="0" y="0"/>
                </a:lnTo>
                <a:lnTo>
                  <a:pt x="0" y="3390900"/>
                </a:lnTo>
                <a:lnTo>
                  <a:pt x="12700" y="2984500"/>
                </a:lnTo>
                <a:close/>
              </a:path>
            </a:pathLst>
          </a:custGeom>
          <a:solidFill>
            <a:srgbClr val="94949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2" name="bg object 42"/>
          <p:cNvSpPr/>
          <p:nvPr/>
        </p:nvSpPr>
        <p:spPr>
          <a:xfrm>
            <a:off x="609600" y="635000"/>
            <a:ext cx="12700" cy="2806700"/>
          </a:xfrm>
          <a:custGeom>
            <a:avLst/>
            <a:gdLst/>
            <a:ahLst/>
            <a:cxnLst/>
            <a:rect l="l" t="t" r="r" b="b"/>
            <a:pathLst>
              <a:path w="12700" h="2806700">
                <a:moveTo>
                  <a:pt x="12700" y="2438400"/>
                </a:moveTo>
                <a:lnTo>
                  <a:pt x="12700" y="177799"/>
                </a:lnTo>
                <a:lnTo>
                  <a:pt x="0" y="0"/>
                </a:lnTo>
                <a:lnTo>
                  <a:pt x="0" y="2806700"/>
                </a:lnTo>
                <a:lnTo>
                  <a:pt x="12700" y="2438400"/>
                </a:lnTo>
                <a:close/>
              </a:path>
            </a:pathLst>
          </a:custGeom>
          <a:solidFill>
            <a:srgbClr val="8A8A8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3" name="bg object 43"/>
          <p:cNvSpPr/>
          <p:nvPr/>
        </p:nvSpPr>
        <p:spPr>
          <a:xfrm>
            <a:off x="622300" y="812800"/>
            <a:ext cx="25400" cy="2260600"/>
          </a:xfrm>
          <a:custGeom>
            <a:avLst/>
            <a:gdLst/>
            <a:ahLst/>
            <a:cxnLst/>
            <a:rect l="l" t="t" r="r" b="b"/>
            <a:pathLst>
              <a:path w="25400" h="2260600">
                <a:moveTo>
                  <a:pt x="25400" y="965200"/>
                </a:moveTo>
                <a:lnTo>
                  <a:pt x="25400" y="660400"/>
                </a:lnTo>
                <a:lnTo>
                  <a:pt x="0" y="0"/>
                </a:lnTo>
                <a:lnTo>
                  <a:pt x="0" y="2260600"/>
                </a:lnTo>
                <a:lnTo>
                  <a:pt x="12700" y="1917700"/>
                </a:lnTo>
                <a:lnTo>
                  <a:pt x="12700" y="1587500"/>
                </a:lnTo>
                <a:lnTo>
                  <a:pt x="25400" y="965200"/>
                </a:lnTo>
                <a:close/>
              </a:path>
            </a:pathLst>
          </a:custGeom>
          <a:solidFill>
            <a:srgbClr val="7E7E7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4" name="bg object 44"/>
          <p:cNvSpPr/>
          <p:nvPr/>
        </p:nvSpPr>
        <p:spPr>
          <a:xfrm>
            <a:off x="647700" y="1473200"/>
            <a:ext cx="0" cy="304800"/>
          </a:xfrm>
          <a:custGeom>
            <a:avLst/>
            <a:gdLst/>
            <a:ahLst/>
            <a:cxnLst/>
            <a:rect l="l" t="t" r="r" b="b"/>
            <a:pathLst>
              <a:path h="304800">
                <a:moveTo>
                  <a:pt x="0" y="304800"/>
                </a:moveTo>
                <a:lnTo>
                  <a:pt x="0" y="0"/>
                </a:lnTo>
                <a:lnTo>
                  <a:pt x="0" y="304800"/>
                </a:lnTo>
                <a:close/>
              </a:path>
            </a:pathLst>
          </a:custGeom>
          <a:solidFill>
            <a:srgbClr val="77777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5" name="bg object 45"/>
          <p:cNvSpPr/>
          <p:nvPr/>
        </p:nvSpPr>
        <p:spPr>
          <a:xfrm>
            <a:off x="787400" y="7200900"/>
            <a:ext cx="12700" cy="101600"/>
          </a:xfrm>
          <a:custGeom>
            <a:avLst/>
            <a:gdLst/>
            <a:ahLst/>
            <a:cxnLst/>
            <a:rect l="l" t="t" r="r" b="b"/>
            <a:pathLst>
              <a:path w="12700" h="101600">
                <a:moveTo>
                  <a:pt x="12700" y="101600"/>
                </a:moveTo>
                <a:lnTo>
                  <a:pt x="12700" y="0"/>
                </a:lnTo>
                <a:lnTo>
                  <a:pt x="0" y="101600"/>
                </a:lnTo>
                <a:lnTo>
                  <a:pt x="12700" y="101600"/>
                </a:lnTo>
                <a:close/>
              </a:path>
            </a:pathLst>
          </a:custGeom>
          <a:solidFill>
            <a:srgbClr val="78787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6" name="bg object 46"/>
          <p:cNvSpPr/>
          <p:nvPr/>
        </p:nvSpPr>
        <p:spPr>
          <a:xfrm>
            <a:off x="800100" y="457200"/>
            <a:ext cx="25400" cy="6845300"/>
          </a:xfrm>
          <a:custGeom>
            <a:avLst/>
            <a:gdLst/>
            <a:ahLst/>
            <a:cxnLst/>
            <a:rect l="l" t="t" r="r" b="b"/>
            <a:pathLst>
              <a:path w="25400" h="6845300">
                <a:moveTo>
                  <a:pt x="25400" y="2959100"/>
                </a:moveTo>
                <a:lnTo>
                  <a:pt x="25400" y="0"/>
                </a:lnTo>
                <a:lnTo>
                  <a:pt x="0" y="0"/>
                </a:lnTo>
                <a:lnTo>
                  <a:pt x="0" y="1193800"/>
                </a:lnTo>
                <a:lnTo>
                  <a:pt x="12700" y="1422400"/>
                </a:lnTo>
                <a:lnTo>
                  <a:pt x="12700" y="2425700"/>
                </a:lnTo>
                <a:lnTo>
                  <a:pt x="25400" y="2959100"/>
                </a:lnTo>
                <a:close/>
              </a:path>
              <a:path w="25400" h="6845300">
                <a:moveTo>
                  <a:pt x="25400" y="6845300"/>
                </a:moveTo>
                <a:lnTo>
                  <a:pt x="25400" y="6159499"/>
                </a:lnTo>
                <a:lnTo>
                  <a:pt x="12700" y="6324600"/>
                </a:lnTo>
                <a:lnTo>
                  <a:pt x="12700" y="6489700"/>
                </a:lnTo>
                <a:lnTo>
                  <a:pt x="0" y="6629400"/>
                </a:lnTo>
                <a:lnTo>
                  <a:pt x="0" y="6845300"/>
                </a:lnTo>
                <a:lnTo>
                  <a:pt x="25400" y="6845300"/>
                </a:lnTo>
                <a:close/>
              </a:path>
            </a:pathLst>
          </a:custGeom>
          <a:solidFill>
            <a:srgbClr val="84848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bg object 47"/>
          <p:cNvSpPr/>
          <p:nvPr/>
        </p:nvSpPr>
        <p:spPr>
          <a:xfrm>
            <a:off x="825500" y="457199"/>
            <a:ext cx="12700" cy="6845300"/>
          </a:xfrm>
          <a:custGeom>
            <a:avLst/>
            <a:gdLst/>
            <a:ahLst/>
            <a:cxnLst/>
            <a:rect l="l" t="t" r="r" b="b"/>
            <a:pathLst>
              <a:path w="12700" h="6845300">
                <a:moveTo>
                  <a:pt x="12700" y="5067300"/>
                </a:moveTo>
                <a:lnTo>
                  <a:pt x="0" y="5537212"/>
                </a:lnTo>
                <a:lnTo>
                  <a:pt x="0" y="6845300"/>
                </a:lnTo>
                <a:lnTo>
                  <a:pt x="12700" y="6845300"/>
                </a:lnTo>
                <a:lnTo>
                  <a:pt x="12700" y="5067300"/>
                </a:lnTo>
                <a:close/>
              </a:path>
              <a:path w="12700" h="6845300">
                <a:moveTo>
                  <a:pt x="12700" y="0"/>
                </a:moveTo>
                <a:lnTo>
                  <a:pt x="0" y="0"/>
                </a:lnTo>
                <a:lnTo>
                  <a:pt x="0" y="4038600"/>
                </a:lnTo>
                <a:lnTo>
                  <a:pt x="12700" y="4572000"/>
                </a:lnTo>
                <a:lnTo>
                  <a:pt x="12700" y="0"/>
                </a:lnTo>
                <a:close/>
              </a:path>
            </a:pathLst>
          </a:custGeom>
          <a:solidFill>
            <a:srgbClr val="97979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8" name="bg object 48"/>
          <p:cNvSpPr/>
          <p:nvPr/>
        </p:nvSpPr>
        <p:spPr>
          <a:xfrm>
            <a:off x="838200" y="457200"/>
            <a:ext cx="25400" cy="6845300"/>
          </a:xfrm>
          <a:custGeom>
            <a:avLst/>
            <a:gdLst/>
            <a:ahLst/>
            <a:cxnLst/>
            <a:rect l="l" t="t" r="r" b="b"/>
            <a:pathLst>
              <a:path w="25400" h="6845300">
                <a:moveTo>
                  <a:pt x="0" y="0"/>
                </a:moveTo>
                <a:lnTo>
                  <a:pt x="0" y="6845300"/>
                </a:lnTo>
                <a:lnTo>
                  <a:pt x="25400" y="6845300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B3B3B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9" name="bg object 49"/>
          <p:cNvSpPr/>
          <p:nvPr/>
        </p:nvSpPr>
        <p:spPr>
          <a:xfrm>
            <a:off x="863600" y="457200"/>
            <a:ext cx="12700" cy="6845300"/>
          </a:xfrm>
          <a:custGeom>
            <a:avLst/>
            <a:gdLst/>
            <a:ahLst/>
            <a:cxnLst/>
            <a:rect l="l" t="t" r="r" b="b"/>
            <a:pathLst>
              <a:path w="12700" h="6845300">
                <a:moveTo>
                  <a:pt x="0" y="0"/>
                </a:moveTo>
                <a:lnTo>
                  <a:pt x="0" y="6845300"/>
                </a:lnTo>
                <a:lnTo>
                  <a:pt x="12700" y="6845300"/>
                </a:lnTo>
                <a:lnTo>
                  <a:pt x="12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CECEC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0" name="bg object 50"/>
          <p:cNvSpPr/>
          <p:nvPr/>
        </p:nvSpPr>
        <p:spPr>
          <a:xfrm>
            <a:off x="876300" y="457200"/>
            <a:ext cx="25400" cy="6845300"/>
          </a:xfrm>
          <a:custGeom>
            <a:avLst/>
            <a:gdLst/>
            <a:ahLst/>
            <a:cxnLst/>
            <a:rect l="l" t="t" r="r" b="b"/>
            <a:pathLst>
              <a:path w="25400" h="6845300">
                <a:moveTo>
                  <a:pt x="0" y="0"/>
                </a:moveTo>
                <a:lnTo>
                  <a:pt x="0" y="6845300"/>
                </a:lnTo>
                <a:lnTo>
                  <a:pt x="25400" y="6845300"/>
                </a:lnTo>
                <a:lnTo>
                  <a:pt x="25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E4E3E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1" name="bg object 51"/>
          <p:cNvSpPr/>
          <p:nvPr/>
        </p:nvSpPr>
        <p:spPr>
          <a:xfrm>
            <a:off x="901700" y="457200"/>
            <a:ext cx="12700" cy="6845300"/>
          </a:xfrm>
          <a:custGeom>
            <a:avLst/>
            <a:gdLst/>
            <a:ahLst/>
            <a:cxnLst/>
            <a:rect l="l" t="t" r="r" b="b"/>
            <a:pathLst>
              <a:path w="12700" h="6845300">
                <a:moveTo>
                  <a:pt x="0" y="0"/>
                </a:moveTo>
                <a:lnTo>
                  <a:pt x="0" y="6845300"/>
                </a:lnTo>
                <a:lnTo>
                  <a:pt x="12700" y="6845300"/>
                </a:lnTo>
                <a:lnTo>
                  <a:pt x="127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4F4F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2" name="bg object 52"/>
          <p:cNvSpPr/>
          <p:nvPr/>
        </p:nvSpPr>
        <p:spPr>
          <a:xfrm>
            <a:off x="914400" y="457200"/>
            <a:ext cx="0" cy="6845300"/>
          </a:xfrm>
          <a:custGeom>
            <a:avLst/>
            <a:gdLst/>
            <a:ahLst/>
            <a:cxnLst/>
            <a:rect l="l" t="t" r="r" b="b"/>
            <a:pathLst>
              <a:path h="6845300">
                <a:moveTo>
                  <a:pt x="0" y="6845300"/>
                </a:moveTo>
                <a:lnTo>
                  <a:pt x="0" y="0"/>
                </a:lnTo>
                <a:lnTo>
                  <a:pt x="0" y="6845300"/>
                </a:lnTo>
                <a:close/>
              </a:path>
            </a:pathLst>
          </a:custGeom>
          <a:solidFill>
            <a:srgbClr val="FBFBF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295400" y="546100"/>
            <a:ext cx="7467600" cy="124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600" b="1" i="0">
                <a:solidFill>
                  <a:srgbClr val="003767"/>
                </a:solidFill>
                <a:latin typeface="Times New Roman"/>
                <a:cs typeface="Times New Roman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1605756" y="3517900"/>
            <a:ext cx="7665720" cy="27432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7023100" y="7077794"/>
            <a:ext cx="2515234" cy="1943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tx1"/>
                </a:solidFill>
                <a:latin typeface="Times New Roman"/>
                <a:cs typeface="Times New Roman"/>
              </a:defRPr>
            </a:lvl1pPr>
          </a:lstStyle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7/11/2020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95400" y="2286000"/>
            <a:ext cx="7467600" cy="553998"/>
          </a:xfrm>
        </p:spPr>
        <p:txBody>
          <a:bodyPr/>
          <a:lstStyle/>
          <a:p>
            <a:pPr algn="ctr"/>
            <a:r>
              <a:rPr lang="en-US" dirty="0"/>
              <a:t>Cost-Volume-Profit Relationships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800" y="3517900"/>
            <a:ext cx="7823676" cy="1892300"/>
          </a:xfrm>
        </p:spPr>
        <p:txBody>
          <a:bodyPr/>
          <a:lstStyle/>
          <a:p>
            <a:r>
              <a:rPr lang="en-US" sz="2400" b="1" dirty="0" smtClean="0"/>
              <a:t>Presented by:</a:t>
            </a:r>
          </a:p>
          <a:p>
            <a:r>
              <a:rPr lang="en-US" sz="2400" b="1" dirty="0" smtClean="0"/>
              <a:t>Mohammad </a:t>
            </a:r>
            <a:r>
              <a:rPr lang="en-US" sz="2400" b="1" dirty="0" err="1" smtClean="0"/>
              <a:t>Jashim</a:t>
            </a:r>
            <a:r>
              <a:rPr lang="en-US" sz="2400" b="1" dirty="0" smtClean="0"/>
              <a:t> Uddin</a:t>
            </a:r>
          </a:p>
          <a:p>
            <a:r>
              <a:rPr lang="en-US" sz="2400" b="1" dirty="0" smtClean="0"/>
              <a:t>Assistant Professor</a:t>
            </a:r>
          </a:p>
          <a:p>
            <a:r>
              <a:rPr lang="en-US" sz="2400" b="1" dirty="0" smtClean="0"/>
              <a:t>Department of Accounting</a:t>
            </a:r>
          </a:p>
          <a:p>
            <a:r>
              <a:rPr lang="en-US" sz="2400" b="1" dirty="0" err="1" smtClean="0"/>
              <a:t>Walinewaz</a:t>
            </a:r>
            <a:r>
              <a:rPr lang="en-US" sz="2400" b="1" dirty="0" smtClean="0"/>
              <a:t> Khan College, </a:t>
            </a:r>
            <a:r>
              <a:rPr lang="en-US" sz="2400" b="1" dirty="0" err="1" smtClean="0"/>
              <a:t>Kishoreganj</a:t>
            </a:r>
            <a:r>
              <a:rPr lang="en-US" sz="2400" b="1" dirty="0" smtClean="0"/>
              <a:t>.</a:t>
            </a:r>
            <a:endParaRPr lang="en-US" sz="2400" b="1" dirty="0"/>
          </a:p>
        </p:txBody>
      </p:sp>
      <p:sp>
        <p:nvSpPr>
          <p:cNvPr id="7" name="Rectangle 6"/>
          <p:cNvSpPr/>
          <p:nvPr/>
        </p:nvSpPr>
        <p:spPr>
          <a:xfrm>
            <a:off x="6248400" y="0"/>
            <a:ext cx="3810000" cy="1295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Management Accounting</a:t>
            </a:r>
          </a:p>
          <a:p>
            <a:pPr algn="ctr"/>
            <a:r>
              <a:rPr lang="en-US" sz="2400" b="1" dirty="0" smtClean="0">
                <a:solidFill>
                  <a:schemeClr val="tx1"/>
                </a:solidFill>
              </a:rPr>
              <a:t>Paper code: 232507</a:t>
            </a:r>
          </a:p>
          <a:p>
            <a:pPr algn="ctr"/>
            <a:r>
              <a:rPr lang="en-US" sz="2400" b="1" dirty="0" err="1" smtClean="0">
                <a:solidFill>
                  <a:schemeClr val="tx1"/>
                </a:solidFill>
              </a:rPr>
              <a:t>Honour’s</a:t>
            </a:r>
            <a:r>
              <a:rPr lang="en-US" sz="2400" b="1" dirty="0" smtClean="0">
                <a:solidFill>
                  <a:schemeClr val="tx1"/>
                </a:solidFill>
              </a:rPr>
              <a:t> 3</a:t>
            </a:r>
            <a:r>
              <a:rPr lang="en-US" sz="2400" b="1" baseline="30000" dirty="0" smtClean="0">
                <a:solidFill>
                  <a:schemeClr val="tx1"/>
                </a:solidFill>
              </a:rPr>
              <a:t>rd</a:t>
            </a:r>
            <a:r>
              <a:rPr lang="en-US" sz="2400" b="1" dirty="0" smtClean="0">
                <a:solidFill>
                  <a:schemeClr val="tx1"/>
                </a:solidFill>
              </a:rPr>
              <a:t> year</a:t>
            </a:r>
            <a:endParaRPr lang="en-US" sz="2400" b="1" dirty="0">
              <a:solidFill>
                <a:schemeClr val="tx1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343400" y="1447800"/>
            <a:ext cx="2133600" cy="8382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smtClean="0">
                <a:solidFill>
                  <a:schemeClr val="tx1"/>
                </a:solidFill>
              </a:rPr>
              <a:t>Chapter: 5</a:t>
            </a:r>
            <a:endParaRPr lang="en-US" sz="2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224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9000" y="660400"/>
            <a:ext cx="61106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LEARNING</a:t>
            </a:r>
            <a:r>
              <a:rPr sz="4000" spc="5" dirty="0"/>
              <a:t> </a:t>
            </a:r>
            <a:r>
              <a:rPr sz="4000" spc="-5" dirty="0"/>
              <a:t>OBJECTIVES</a:t>
            </a:r>
            <a:endParaRPr sz="4000" dirty="0"/>
          </a:p>
        </p:txBody>
      </p:sp>
      <p:sp>
        <p:nvSpPr>
          <p:cNvPr id="4" name="object 4"/>
          <p:cNvSpPr txBox="1"/>
          <p:nvPr/>
        </p:nvSpPr>
        <p:spPr>
          <a:xfrm>
            <a:off x="990549" y="1366674"/>
            <a:ext cx="7833359" cy="4286686"/>
          </a:xfrm>
          <a:prstGeom prst="rect">
            <a:avLst/>
          </a:prstGeom>
        </p:spPr>
        <p:txBody>
          <a:bodyPr vert="horz" wrap="square" lIns="0" tIns="1193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40"/>
              </a:spcBef>
            </a:pPr>
            <a:r>
              <a:rPr sz="2800" dirty="0">
                <a:latin typeface="Arial"/>
                <a:cs typeface="Arial"/>
              </a:rPr>
              <a:t>After studying </a:t>
            </a:r>
            <a:r>
              <a:rPr sz="2800" spc="5" dirty="0">
                <a:latin typeface="Arial"/>
                <a:cs typeface="Arial"/>
              </a:rPr>
              <a:t>this </a:t>
            </a:r>
            <a:r>
              <a:rPr sz="2800" spc="-10" dirty="0">
                <a:latin typeface="Arial"/>
                <a:cs typeface="Arial"/>
              </a:rPr>
              <a:t>chapter, </a:t>
            </a:r>
            <a:r>
              <a:rPr sz="2800" spc="-25" dirty="0">
                <a:latin typeface="Arial"/>
                <a:cs typeface="Arial"/>
              </a:rPr>
              <a:t>you </a:t>
            </a:r>
            <a:r>
              <a:rPr sz="2800" spc="-5" dirty="0">
                <a:latin typeface="Arial"/>
                <a:cs typeface="Arial"/>
              </a:rPr>
              <a:t>should </a:t>
            </a:r>
            <a:r>
              <a:rPr sz="2800" spc="15" dirty="0">
                <a:latin typeface="Arial"/>
                <a:cs typeface="Arial"/>
              </a:rPr>
              <a:t>be </a:t>
            </a:r>
            <a:r>
              <a:rPr sz="2800" spc="10" dirty="0">
                <a:latin typeface="Arial"/>
                <a:cs typeface="Arial"/>
              </a:rPr>
              <a:t>able</a:t>
            </a:r>
            <a:r>
              <a:rPr sz="2800" spc="15" dirty="0">
                <a:latin typeface="Arial"/>
                <a:cs typeface="Arial"/>
              </a:rPr>
              <a:t> </a:t>
            </a:r>
            <a:r>
              <a:rPr sz="2800" spc="20" dirty="0">
                <a:latin typeface="Arial"/>
                <a:cs typeface="Arial"/>
              </a:rPr>
              <a:t>to:</a:t>
            </a:r>
            <a:endParaRPr sz="2800" dirty="0">
              <a:latin typeface="Arial"/>
              <a:cs typeface="Arial"/>
            </a:endParaRPr>
          </a:p>
          <a:p>
            <a:pPr marL="698500" marR="1223645" indent="-457200">
              <a:lnSpc>
                <a:spcPct val="101200"/>
              </a:lnSpc>
              <a:spcBef>
                <a:spcPts val="795"/>
              </a:spcBef>
              <a:buClr>
                <a:srgbClr val="000000"/>
              </a:buClr>
              <a:buAutoNum type="arabicPeriod"/>
              <a:tabLst>
                <a:tab pos="697865" algn="l"/>
                <a:tab pos="699135" algn="l"/>
              </a:tabLst>
            </a:pPr>
            <a:r>
              <a:rPr sz="2800" spc="5" dirty="0">
                <a:solidFill>
                  <a:srgbClr val="FF0000"/>
                </a:solidFill>
                <a:latin typeface="Arial"/>
                <a:cs typeface="Arial"/>
              </a:rPr>
              <a:t>Explain </a:t>
            </a:r>
            <a:r>
              <a:rPr sz="2800" spc="-10" dirty="0">
                <a:latin typeface="Arial"/>
                <a:cs typeface="Arial"/>
              </a:rPr>
              <a:t>how </a:t>
            </a:r>
            <a:r>
              <a:rPr sz="2800" spc="-5" dirty="0">
                <a:latin typeface="Arial"/>
                <a:cs typeface="Arial"/>
              </a:rPr>
              <a:t>changes </a:t>
            </a:r>
            <a:r>
              <a:rPr sz="2800" spc="-15" dirty="0">
                <a:latin typeface="Arial"/>
                <a:cs typeface="Arial"/>
              </a:rPr>
              <a:t>in </a:t>
            </a:r>
            <a:r>
              <a:rPr sz="2800" spc="-10" dirty="0">
                <a:latin typeface="Arial"/>
                <a:cs typeface="Arial"/>
              </a:rPr>
              <a:t>activity </a:t>
            </a:r>
            <a:r>
              <a:rPr sz="2800" dirty="0">
                <a:latin typeface="Arial"/>
                <a:cs typeface="Arial"/>
              </a:rPr>
              <a:t>affect  contribution</a:t>
            </a:r>
            <a:r>
              <a:rPr sz="2800" spc="-40" dirty="0">
                <a:latin typeface="Arial"/>
                <a:cs typeface="Arial"/>
              </a:rPr>
              <a:t> </a:t>
            </a:r>
            <a:r>
              <a:rPr sz="2800" dirty="0">
                <a:latin typeface="Arial"/>
                <a:cs typeface="Arial"/>
              </a:rPr>
              <a:t>margin.</a:t>
            </a:r>
          </a:p>
          <a:p>
            <a:pPr marL="698500" marR="264795" indent="-457200">
              <a:lnSpc>
                <a:spcPct val="99700"/>
              </a:lnSpc>
              <a:spcBef>
                <a:spcPts val="650"/>
              </a:spcBef>
              <a:buClr>
                <a:srgbClr val="000000"/>
              </a:buClr>
              <a:buAutoNum type="arabicPeriod"/>
              <a:tabLst>
                <a:tab pos="697865" algn="l"/>
                <a:tab pos="699135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Compute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spc="-5" dirty="0">
                <a:latin typeface="Arial"/>
                <a:cs typeface="Arial"/>
              </a:rPr>
              <a:t>contribution </a:t>
            </a:r>
            <a:r>
              <a:rPr sz="2800" spc="10" dirty="0">
                <a:latin typeface="Arial"/>
                <a:cs typeface="Arial"/>
              </a:rPr>
              <a:t>margin </a:t>
            </a:r>
            <a:r>
              <a:rPr sz="2800" spc="-5" dirty="0">
                <a:latin typeface="Arial"/>
                <a:cs typeface="Arial"/>
              </a:rPr>
              <a:t>ratio </a:t>
            </a:r>
            <a:r>
              <a:rPr sz="2800" dirty="0">
                <a:latin typeface="Arial"/>
                <a:cs typeface="Arial"/>
              </a:rPr>
              <a:t>(CM)  </a:t>
            </a:r>
            <a:r>
              <a:rPr sz="2800" spc="-5" dirty="0">
                <a:latin typeface="Arial"/>
                <a:cs typeface="Arial"/>
              </a:rPr>
              <a:t>ratio </a:t>
            </a:r>
            <a:r>
              <a:rPr sz="2800" spc="25" dirty="0">
                <a:latin typeface="Arial"/>
                <a:cs typeface="Arial"/>
              </a:rPr>
              <a:t>and </a:t>
            </a:r>
            <a:r>
              <a:rPr sz="2800" spc="10" dirty="0">
                <a:latin typeface="Arial"/>
                <a:cs typeface="Arial"/>
              </a:rPr>
              <a:t>use </a:t>
            </a:r>
            <a:r>
              <a:rPr sz="2800" spc="-15" dirty="0">
                <a:latin typeface="Arial"/>
                <a:cs typeface="Arial"/>
              </a:rPr>
              <a:t>it </a:t>
            </a:r>
            <a:r>
              <a:rPr sz="2800" spc="10" dirty="0">
                <a:latin typeface="Arial"/>
                <a:cs typeface="Arial"/>
              </a:rPr>
              <a:t>to </a:t>
            </a:r>
            <a:r>
              <a:rPr sz="2800" dirty="0">
                <a:latin typeface="Arial"/>
                <a:cs typeface="Arial"/>
              </a:rPr>
              <a:t>compute </a:t>
            </a:r>
            <a:r>
              <a:rPr sz="2800" spc="-5" dirty="0">
                <a:latin typeface="Arial"/>
                <a:cs typeface="Arial"/>
              </a:rPr>
              <a:t>changes </a:t>
            </a:r>
            <a:r>
              <a:rPr sz="2800" spc="-15" dirty="0">
                <a:latin typeface="Arial"/>
                <a:cs typeface="Arial"/>
              </a:rPr>
              <a:t>in  </a:t>
            </a:r>
            <a:r>
              <a:rPr sz="2800" dirty="0">
                <a:latin typeface="Arial"/>
                <a:cs typeface="Arial"/>
              </a:rPr>
              <a:t>contribution </a:t>
            </a:r>
            <a:r>
              <a:rPr sz="2800" spc="-5" dirty="0">
                <a:latin typeface="Arial"/>
                <a:cs typeface="Arial"/>
              </a:rPr>
              <a:t>margin </a:t>
            </a:r>
            <a:r>
              <a:rPr sz="2800" spc="-10" dirty="0">
                <a:latin typeface="Arial"/>
                <a:cs typeface="Arial"/>
              </a:rPr>
              <a:t>and net</a:t>
            </a:r>
            <a:r>
              <a:rPr sz="2800" spc="50" dirty="0">
                <a:latin typeface="Arial"/>
                <a:cs typeface="Arial"/>
              </a:rPr>
              <a:t> </a:t>
            </a:r>
            <a:r>
              <a:rPr sz="2800" spc="-10" dirty="0">
                <a:latin typeface="Arial"/>
                <a:cs typeface="Arial"/>
              </a:rPr>
              <a:t>income.</a:t>
            </a:r>
            <a:endParaRPr sz="2800" dirty="0">
              <a:latin typeface="Arial"/>
              <a:cs typeface="Arial"/>
            </a:endParaRPr>
          </a:p>
          <a:p>
            <a:pPr marL="635000" indent="-394335">
              <a:lnSpc>
                <a:spcPct val="100000"/>
              </a:lnSpc>
              <a:spcBef>
                <a:spcPts val="640"/>
              </a:spcBef>
              <a:buClr>
                <a:srgbClr val="000000"/>
              </a:buClr>
              <a:buAutoNum type="arabicPeriod"/>
              <a:tabLst>
                <a:tab pos="635635" algn="l"/>
              </a:tabLst>
            </a:pPr>
            <a:r>
              <a:rPr sz="2800" spc="-5" dirty="0" smtClean="0">
                <a:solidFill>
                  <a:srgbClr val="FF0000"/>
                </a:solidFill>
                <a:latin typeface="Arial"/>
                <a:cs typeface="Arial"/>
              </a:rPr>
              <a:t>Compute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spc="-10" dirty="0">
                <a:latin typeface="Arial"/>
                <a:cs typeface="Arial"/>
              </a:rPr>
              <a:t>break-even </a:t>
            </a:r>
            <a:r>
              <a:rPr sz="2800" spc="-5" dirty="0">
                <a:latin typeface="Arial"/>
                <a:cs typeface="Arial"/>
              </a:rPr>
              <a:t>point </a:t>
            </a:r>
            <a:r>
              <a:rPr sz="2800" spc="15" dirty="0">
                <a:latin typeface="Arial"/>
                <a:cs typeface="Arial"/>
              </a:rPr>
              <a:t>by </a:t>
            </a:r>
            <a:r>
              <a:rPr sz="2800" spc="-5" dirty="0">
                <a:latin typeface="Arial"/>
                <a:cs typeface="Arial"/>
              </a:rPr>
              <a:t>both</a:t>
            </a:r>
            <a:r>
              <a:rPr sz="2800" spc="140" dirty="0">
                <a:latin typeface="Arial"/>
                <a:cs typeface="Arial"/>
              </a:rPr>
              <a:t> </a:t>
            </a:r>
            <a:r>
              <a:rPr sz="2800" spc="15" dirty="0">
                <a:latin typeface="Arial"/>
                <a:cs typeface="Arial"/>
              </a:rPr>
              <a:t>the</a:t>
            </a:r>
            <a:endParaRPr sz="2800" dirty="0">
              <a:latin typeface="Arial"/>
              <a:cs typeface="Arial"/>
            </a:endParaRPr>
          </a:p>
          <a:p>
            <a:pPr marL="698500" marR="45720">
              <a:lnSpc>
                <a:spcPts val="3300"/>
              </a:lnSpc>
              <a:spcBef>
                <a:spcPts val="200"/>
              </a:spcBef>
            </a:pPr>
            <a:r>
              <a:rPr sz="2800" spc="-5" dirty="0">
                <a:latin typeface="Arial"/>
                <a:cs typeface="Arial"/>
              </a:rPr>
              <a:t>equation </a:t>
            </a:r>
            <a:r>
              <a:rPr sz="2800" dirty="0">
                <a:latin typeface="Arial"/>
                <a:cs typeface="Arial"/>
              </a:rPr>
              <a:t>method </a:t>
            </a:r>
            <a:r>
              <a:rPr sz="2800" spc="-10" dirty="0">
                <a:latin typeface="Arial"/>
                <a:cs typeface="Arial"/>
              </a:rPr>
              <a:t>and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contribution </a:t>
            </a:r>
            <a:r>
              <a:rPr sz="2800" spc="10" dirty="0">
                <a:latin typeface="Arial"/>
                <a:cs typeface="Arial"/>
              </a:rPr>
              <a:t>margin  method.</a:t>
            </a:r>
            <a:endParaRPr sz="2800" dirty="0">
              <a:latin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8458860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3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159000" y="660400"/>
            <a:ext cx="611060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LEARNING</a:t>
            </a:r>
            <a:r>
              <a:rPr sz="4000" spc="5" dirty="0"/>
              <a:t> </a:t>
            </a:r>
            <a:r>
              <a:rPr sz="4000" spc="-5" dirty="0"/>
              <a:t>OBJECTIVES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990508" y="1290393"/>
            <a:ext cx="8102600" cy="3975100"/>
          </a:xfrm>
          <a:prstGeom prst="rect">
            <a:avLst/>
          </a:prstGeom>
        </p:spPr>
        <p:txBody>
          <a:bodyPr vert="horz" wrap="square" lIns="0" tIns="19558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40"/>
              </a:spcBef>
            </a:pPr>
            <a:r>
              <a:rPr sz="2800" dirty="0">
                <a:latin typeface="Arial"/>
                <a:cs typeface="Arial"/>
              </a:rPr>
              <a:t>After studying </a:t>
            </a:r>
            <a:r>
              <a:rPr sz="2800" spc="5" dirty="0">
                <a:latin typeface="Arial"/>
                <a:cs typeface="Arial"/>
              </a:rPr>
              <a:t>this </a:t>
            </a:r>
            <a:r>
              <a:rPr sz="2800" spc="-10" dirty="0">
                <a:latin typeface="Arial"/>
                <a:cs typeface="Arial"/>
              </a:rPr>
              <a:t>chapter, </a:t>
            </a:r>
            <a:r>
              <a:rPr sz="2800" spc="-25" dirty="0">
                <a:latin typeface="Arial"/>
                <a:cs typeface="Arial"/>
              </a:rPr>
              <a:t>you </a:t>
            </a:r>
            <a:r>
              <a:rPr sz="2800" spc="-5" dirty="0">
                <a:latin typeface="Arial"/>
                <a:cs typeface="Arial"/>
              </a:rPr>
              <a:t>should </a:t>
            </a:r>
            <a:r>
              <a:rPr sz="2800" spc="15" dirty="0">
                <a:latin typeface="Arial"/>
                <a:cs typeface="Arial"/>
              </a:rPr>
              <a:t>be </a:t>
            </a:r>
            <a:r>
              <a:rPr sz="2800" spc="10" dirty="0">
                <a:latin typeface="Arial"/>
                <a:cs typeface="Arial"/>
              </a:rPr>
              <a:t>able</a:t>
            </a:r>
            <a:r>
              <a:rPr sz="2800" spc="5" dirty="0">
                <a:latin typeface="Arial"/>
                <a:cs typeface="Arial"/>
              </a:rPr>
              <a:t> </a:t>
            </a:r>
            <a:r>
              <a:rPr sz="2800" spc="20" dirty="0">
                <a:latin typeface="Arial"/>
                <a:cs typeface="Arial"/>
              </a:rPr>
              <a:t>to:</a:t>
            </a:r>
            <a:endParaRPr sz="2800">
              <a:latin typeface="Arial"/>
              <a:cs typeface="Arial"/>
            </a:endParaRPr>
          </a:p>
          <a:p>
            <a:pPr marL="774700" marR="48260" indent="-457200">
              <a:lnSpc>
                <a:spcPct val="101200"/>
              </a:lnSpc>
              <a:spcBef>
                <a:spcPts val="1400"/>
              </a:spcBef>
              <a:buClr>
                <a:srgbClr val="000000"/>
              </a:buClr>
              <a:buAutoNum type="arabicPeriod" startAt="5"/>
              <a:tabLst>
                <a:tab pos="774700" algn="l"/>
                <a:tab pos="775335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Prepare </a:t>
            </a:r>
            <a:r>
              <a:rPr sz="2800" spc="-5" dirty="0">
                <a:latin typeface="Arial"/>
                <a:cs typeface="Arial"/>
              </a:rPr>
              <a:t>a cost-volume-profit </a:t>
            </a:r>
            <a:r>
              <a:rPr sz="2800" dirty="0">
                <a:latin typeface="Arial"/>
                <a:cs typeface="Arial"/>
              </a:rPr>
              <a:t>(CVP) </a:t>
            </a:r>
            <a:r>
              <a:rPr sz="2800" spc="-5" dirty="0">
                <a:latin typeface="Arial"/>
                <a:cs typeface="Arial"/>
              </a:rPr>
              <a:t>graph </a:t>
            </a:r>
            <a:r>
              <a:rPr sz="2800" spc="-10" dirty="0">
                <a:latin typeface="Arial"/>
                <a:cs typeface="Arial"/>
              </a:rPr>
              <a:t>and  </a:t>
            </a:r>
            <a:r>
              <a:rPr sz="2800" spc="-5" dirty="0">
                <a:latin typeface="Arial"/>
                <a:cs typeface="Arial"/>
              </a:rPr>
              <a:t>explain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dirty="0">
                <a:latin typeface="Arial"/>
                <a:cs typeface="Arial"/>
              </a:rPr>
              <a:t>significance </a:t>
            </a:r>
            <a:r>
              <a:rPr sz="2800" spc="20" dirty="0">
                <a:latin typeface="Arial"/>
                <a:cs typeface="Arial"/>
              </a:rPr>
              <a:t>of </a:t>
            </a:r>
            <a:r>
              <a:rPr sz="2800" spc="-10" dirty="0">
                <a:latin typeface="Arial"/>
                <a:cs typeface="Arial"/>
              </a:rPr>
              <a:t>each </a:t>
            </a:r>
            <a:r>
              <a:rPr sz="2800" spc="-30" dirty="0">
                <a:latin typeface="Arial"/>
                <a:cs typeface="Arial"/>
              </a:rPr>
              <a:t>of</a:t>
            </a:r>
            <a:r>
              <a:rPr sz="2800" spc="130" dirty="0">
                <a:latin typeface="Arial"/>
                <a:cs typeface="Arial"/>
              </a:rPr>
              <a:t> </a:t>
            </a:r>
            <a:r>
              <a:rPr sz="2800" spc="-5" dirty="0">
                <a:latin typeface="Arial"/>
                <a:cs typeface="Arial"/>
              </a:rPr>
              <a:t>its</a:t>
            </a:r>
            <a:endParaRPr sz="2800">
              <a:latin typeface="Arial"/>
              <a:cs typeface="Arial"/>
            </a:endParaRPr>
          </a:p>
          <a:p>
            <a:pPr marL="774700">
              <a:lnSpc>
                <a:spcPts val="3300"/>
              </a:lnSpc>
            </a:pPr>
            <a:r>
              <a:rPr sz="2800" dirty="0">
                <a:latin typeface="Arial"/>
                <a:cs typeface="Arial"/>
              </a:rPr>
              <a:t>components.</a:t>
            </a:r>
            <a:endParaRPr sz="2800">
              <a:latin typeface="Arial"/>
              <a:cs typeface="Arial"/>
            </a:endParaRPr>
          </a:p>
          <a:p>
            <a:pPr marL="774700" marR="5080" indent="-457200">
              <a:lnSpc>
                <a:spcPts val="3300"/>
              </a:lnSpc>
              <a:spcBef>
                <a:spcPts val="900"/>
              </a:spcBef>
              <a:buClr>
                <a:srgbClr val="000000"/>
              </a:buClr>
              <a:buAutoNum type="arabicPeriod" startAt="6"/>
              <a:tabLst>
                <a:tab pos="711835" algn="l"/>
              </a:tabLst>
            </a:pPr>
            <a:r>
              <a:rPr sz="2800" spc="-10" dirty="0">
                <a:solidFill>
                  <a:srgbClr val="FF0000"/>
                </a:solidFill>
                <a:latin typeface="Arial"/>
                <a:cs typeface="Arial"/>
              </a:rPr>
              <a:t>Use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spc="-35" dirty="0">
                <a:latin typeface="Arial"/>
                <a:cs typeface="Arial"/>
              </a:rPr>
              <a:t>CVP </a:t>
            </a:r>
            <a:r>
              <a:rPr sz="2800" spc="-10" dirty="0">
                <a:latin typeface="Arial"/>
                <a:cs typeface="Arial"/>
              </a:rPr>
              <a:t>formulas </a:t>
            </a:r>
            <a:r>
              <a:rPr sz="2800" spc="10" dirty="0">
                <a:latin typeface="Arial"/>
                <a:cs typeface="Arial"/>
              </a:rPr>
              <a:t>to </a:t>
            </a:r>
            <a:r>
              <a:rPr sz="2800" spc="5" dirty="0">
                <a:latin typeface="Arial"/>
                <a:cs typeface="Arial"/>
              </a:rPr>
              <a:t>determine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spc="-10" dirty="0">
                <a:latin typeface="Arial"/>
                <a:cs typeface="Arial"/>
              </a:rPr>
              <a:t>activity  </a:t>
            </a:r>
            <a:r>
              <a:rPr sz="2800" spc="10" dirty="0">
                <a:latin typeface="Arial"/>
                <a:cs typeface="Arial"/>
              </a:rPr>
              <a:t>level </a:t>
            </a:r>
            <a:r>
              <a:rPr sz="2800" spc="-5" dirty="0">
                <a:latin typeface="Arial"/>
                <a:cs typeface="Arial"/>
              </a:rPr>
              <a:t>needed </a:t>
            </a:r>
            <a:r>
              <a:rPr sz="2800" spc="10" dirty="0">
                <a:latin typeface="Arial"/>
                <a:cs typeface="Arial"/>
              </a:rPr>
              <a:t>to </a:t>
            </a:r>
            <a:r>
              <a:rPr sz="2800" spc="-5" dirty="0">
                <a:latin typeface="Arial"/>
                <a:cs typeface="Arial"/>
              </a:rPr>
              <a:t>achieve a </a:t>
            </a:r>
            <a:r>
              <a:rPr sz="2800" spc="5" dirty="0">
                <a:latin typeface="Arial"/>
                <a:cs typeface="Arial"/>
              </a:rPr>
              <a:t>desired </a:t>
            </a:r>
            <a:r>
              <a:rPr sz="2800" dirty="0">
                <a:latin typeface="Arial"/>
                <a:cs typeface="Arial"/>
              </a:rPr>
              <a:t>target</a:t>
            </a:r>
            <a:r>
              <a:rPr sz="2800" spc="-130" dirty="0">
                <a:latin typeface="Arial"/>
                <a:cs typeface="Arial"/>
              </a:rPr>
              <a:t> </a:t>
            </a:r>
            <a:r>
              <a:rPr sz="2800" spc="5" dirty="0">
                <a:latin typeface="Arial"/>
                <a:cs typeface="Arial"/>
              </a:rPr>
              <a:t>profit.</a:t>
            </a:r>
            <a:endParaRPr sz="2800">
              <a:latin typeface="Arial"/>
              <a:cs typeface="Arial"/>
            </a:endParaRPr>
          </a:p>
          <a:p>
            <a:pPr marL="774700" marR="334645" indent="-457200">
              <a:lnSpc>
                <a:spcPts val="3300"/>
              </a:lnSpc>
              <a:spcBef>
                <a:spcPts val="800"/>
              </a:spcBef>
              <a:buClr>
                <a:srgbClr val="000000"/>
              </a:buClr>
              <a:buAutoNum type="arabicPeriod" startAt="6"/>
              <a:tabLst>
                <a:tab pos="711835" algn="l"/>
              </a:tabLst>
            </a:pPr>
            <a:r>
              <a:rPr sz="2800" spc="-5" dirty="0">
                <a:solidFill>
                  <a:srgbClr val="FF0000"/>
                </a:solidFill>
                <a:latin typeface="Arial"/>
                <a:cs typeface="Arial"/>
              </a:rPr>
              <a:t>Compute </a:t>
            </a:r>
            <a:r>
              <a:rPr sz="2800" spc="-15" dirty="0">
                <a:latin typeface="Arial"/>
                <a:cs typeface="Arial"/>
              </a:rPr>
              <a:t>the </a:t>
            </a:r>
            <a:r>
              <a:rPr sz="2800" spc="-5" dirty="0">
                <a:latin typeface="Arial"/>
                <a:cs typeface="Arial"/>
              </a:rPr>
              <a:t>margin </a:t>
            </a:r>
            <a:r>
              <a:rPr sz="2800" spc="20" dirty="0">
                <a:latin typeface="Arial"/>
                <a:cs typeface="Arial"/>
              </a:rPr>
              <a:t>of </a:t>
            </a:r>
            <a:r>
              <a:rPr sz="2800" dirty="0">
                <a:latin typeface="Arial"/>
                <a:cs typeface="Arial"/>
              </a:rPr>
              <a:t>safety </a:t>
            </a:r>
            <a:r>
              <a:rPr sz="2800" spc="-10" dirty="0">
                <a:latin typeface="Arial"/>
                <a:cs typeface="Arial"/>
              </a:rPr>
              <a:t>and </a:t>
            </a:r>
            <a:r>
              <a:rPr sz="2800" spc="5" dirty="0">
                <a:latin typeface="Arial"/>
                <a:cs typeface="Arial"/>
              </a:rPr>
              <a:t>explain </a:t>
            </a:r>
            <a:r>
              <a:rPr sz="2800" spc="-5" dirty="0">
                <a:latin typeface="Arial"/>
                <a:cs typeface="Arial"/>
              </a:rPr>
              <a:t>its  </a:t>
            </a:r>
            <a:r>
              <a:rPr sz="2800" spc="5" dirty="0">
                <a:latin typeface="Arial"/>
                <a:cs typeface="Arial"/>
              </a:rPr>
              <a:t>significance.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5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197100" y="2120900"/>
            <a:ext cx="6045200" cy="2755900"/>
          </a:xfrm>
          <a:custGeom>
            <a:avLst/>
            <a:gdLst/>
            <a:ahLst/>
            <a:cxnLst/>
            <a:rect l="l" t="t" r="r" b="b"/>
            <a:pathLst>
              <a:path w="6045200" h="2755900">
                <a:moveTo>
                  <a:pt x="0" y="2755899"/>
                </a:moveTo>
                <a:lnTo>
                  <a:pt x="6045200" y="2755899"/>
                </a:lnTo>
                <a:lnTo>
                  <a:pt x="6045200" y="0"/>
                </a:lnTo>
                <a:lnTo>
                  <a:pt x="0" y="0"/>
                </a:lnTo>
                <a:lnTo>
                  <a:pt x="0" y="2755899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 txBox="1"/>
          <p:nvPr/>
        </p:nvSpPr>
        <p:spPr>
          <a:xfrm>
            <a:off x="2260591" y="5083810"/>
            <a:ext cx="4467860" cy="7073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540"/>
              </a:lnSpc>
              <a:tabLst>
                <a:tab pos="3644265" algn="l"/>
              </a:tabLst>
            </a:pPr>
            <a:r>
              <a:rPr sz="2300" b="1" spc="-110" dirty="0">
                <a:solidFill>
                  <a:srgbClr val="373797"/>
                </a:solidFill>
                <a:latin typeface="Arial"/>
                <a:cs typeface="Arial"/>
              </a:rPr>
              <a:t>L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e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s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s</a:t>
            </a:r>
            <a:r>
              <a:rPr sz="2300" b="1" dirty="0">
                <a:solidFill>
                  <a:srgbClr val="373797"/>
                </a:solidFill>
                <a:latin typeface="Arial"/>
                <a:cs typeface="Arial"/>
              </a:rPr>
              <a:t>:</a:t>
            </a:r>
            <a:r>
              <a:rPr sz="2300" b="1" spc="-5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300" b="1" spc="-70" dirty="0">
                <a:solidFill>
                  <a:srgbClr val="373797"/>
                </a:solidFill>
                <a:latin typeface="Arial"/>
                <a:cs typeface="Arial"/>
              </a:rPr>
              <a:t>f</a:t>
            </a:r>
            <a:r>
              <a:rPr sz="2300" b="1" spc="-140" dirty="0">
                <a:solidFill>
                  <a:srgbClr val="373797"/>
                </a:solidFill>
                <a:latin typeface="Arial"/>
                <a:cs typeface="Arial"/>
              </a:rPr>
              <a:t>i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x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e</a:t>
            </a:r>
            <a:r>
              <a:rPr sz="2300" b="1" dirty="0">
                <a:solidFill>
                  <a:srgbClr val="373797"/>
                </a:solidFill>
                <a:latin typeface="Arial"/>
                <a:cs typeface="Arial"/>
              </a:rPr>
              <a:t>d</a:t>
            </a:r>
            <a:r>
              <a:rPr sz="2300" b="1" spc="-145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e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x</a:t>
            </a:r>
            <a:r>
              <a:rPr sz="2300" b="1" spc="-110" dirty="0">
                <a:solidFill>
                  <a:srgbClr val="373797"/>
                </a:solidFill>
                <a:latin typeface="Arial"/>
                <a:cs typeface="Arial"/>
              </a:rPr>
              <a:t>p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e</a:t>
            </a:r>
            <a:r>
              <a:rPr sz="2300" b="1" spc="-110" dirty="0">
                <a:solidFill>
                  <a:srgbClr val="373797"/>
                </a:solidFill>
                <a:latin typeface="Arial"/>
                <a:cs typeface="Arial"/>
              </a:rPr>
              <a:t>n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s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e</a:t>
            </a:r>
            <a:r>
              <a:rPr sz="2300" b="1" spc="-5" dirty="0">
                <a:solidFill>
                  <a:srgbClr val="373797"/>
                </a:solidFill>
                <a:latin typeface="Arial"/>
                <a:cs typeface="Arial"/>
              </a:rPr>
              <a:t>s</a:t>
            </a:r>
            <a:r>
              <a:rPr sz="2300" b="1" dirty="0">
                <a:solidFill>
                  <a:srgbClr val="373797"/>
                </a:solidFill>
                <a:latin typeface="Arial"/>
                <a:cs typeface="Arial"/>
              </a:rPr>
              <a:t>	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8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0</a:t>
            </a:r>
            <a:r>
              <a:rPr sz="2300" b="1" spc="-40" dirty="0">
                <a:solidFill>
                  <a:srgbClr val="373797"/>
                </a:solidFill>
                <a:latin typeface="Arial"/>
                <a:cs typeface="Arial"/>
              </a:rPr>
              <a:t>,</a:t>
            </a: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0</a:t>
            </a:r>
            <a:r>
              <a:rPr sz="2300" b="1" spc="-185" dirty="0">
                <a:solidFill>
                  <a:srgbClr val="373797"/>
                </a:solidFill>
                <a:latin typeface="Arial"/>
                <a:cs typeface="Arial"/>
              </a:rPr>
              <a:t>0</a:t>
            </a:r>
            <a:r>
              <a:rPr sz="2300" b="1" spc="-5" dirty="0">
                <a:solidFill>
                  <a:srgbClr val="373797"/>
                </a:solidFill>
                <a:latin typeface="Arial"/>
                <a:cs typeface="Arial"/>
              </a:rPr>
              <a:t>0</a:t>
            </a:r>
            <a:endParaRPr sz="23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40"/>
              </a:spcBef>
              <a:tabLst>
                <a:tab pos="3326765" algn="l"/>
                <a:tab pos="3644265" algn="l"/>
              </a:tabLst>
            </a:pPr>
            <a:r>
              <a:rPr sz="2300" b="1" spc="-85" dirty="0">
                <a:solidFill>
                  <a:srgbClr val="373797"/>
                </a:solidFill>
                <a:latin typeface="Arial"/>
                <a:cs typeface="Arial"/>
              </a:rPr>
              <a:t>Net</a:t>
            </a:r>
            <a:r>
              <a:rPr sz="2300" b="1" spc="5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300" b="1" spc="-135" dirty="0">
                <a:solidFill>
                  <a:srgbClr val="373797"/>
                </a:solidFill>
                <a:latin typeface="Arial"/>
                <a:cs typeface="Arial"/>
              </a:rPr>
              <a:t>income	</a:t>
            </a:r>
            <a:r>
              <a:rPr sz="2300" b="1" spc="-5" dirty="0">
                <a:solidFill>
                  <a:srgbClr val="373797"/>
                </a:solidFill>
                <a:latin typeface="Arial"/>
                <a:cs typeface="Arial"/>
              </a:rPr>
              <a:t>$	</a:t>
            </a:r>
            <a:r>
              <a:rPr sz="2300" b="1" spc="-125" dirty="0">
                <a:solidFill>
                  <a:srgbClr val="373797"/>
                </a:solidFill>
                <a:latin typeface="Arial"/>
                <a:cs typeface="Arial"/>
              </a:rPr>
              <a:t>20,000</a:t>
            </a:r>
            <a:endParaRPr sz="2300" dirty="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2190750" y="3276600"/>
            <a:ext cx="6051550" cy="1600200"/>
            <a:chOff x="2190750" y="3276600"/>
            <a:chExt cx="6051550" cy="1600200"/>
          </a:xfrm>
        </p:grpSpPr>
        <p:sp>
          <p:nvSpPr>
            <p:cNvPr id="6" name="object 6"/>
            <p:cNvSpPr/>
            <p:nvPr/>
          </p:nvSpPr>
          <p:spPr>
            <a:xfrm>
              <a:off x="2190750" y="3276600"/>
              <a:ext cx="12700" cy="1600200"/>
            </a:xfrm>
            <a:custGeom>
              <a:avLst/>
              <a:gdLst/>
              <a:ahLst/>
              <a:cxnLst/>
              <a:rect l="l" t="t" r="r" b="b"/>
              <a:pathLst>
                <a:path w="12700" h="1600200">
                  <a:moveTo>
                    <a:pt x="0" y="1600199"/>
                  </a:moveTo>
                  <a:lnTo>
                    <a:pt x="12700" y="1600199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001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197100" y="3276600"/>
              <a:ext cx="12700" cy="1600200"/>
            </a:xfrm>
            <a:custGeom>
              <a:avLst/>
              <a:gdLst/>
              <a:ahLst/>
              <a:cxnLst/>
              <a:rect l="l" t="t" r="r" b="b"/>
              <a:pathLst>
                <a:path w="12700" h="1600200">
                  <a:moveTo>
                    <a:pt x="0" y="1600199"/>
                  </a:moveTo>
                  <a:lnTo>
                    <a:pt x="12700" y="1600199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0019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223250" y="3276600"/>
              <a:ext cx="12700" cy="1600200"/>
            </a:xfrm>
            <a:custGeom>
              <a:avLst/>
              <a:gdLst/>
              <a:ahLst/>
              <a:cxnLst/>
              <a:rect l="l" t="t" r="r" b="b"/>
              <a:pathLst>
                <a:path w="12700" h="1600200">
                  <a:moveTo>
                    <a:pt x="0" y="1600200"/>
                  </a:moveTo>
                  <a:lnTo>
                    <a:pt x="12700" y="16002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229600" y="3276600"/>
              <a:ext cx="12700" cy="1600200"/>
            </a:xfrm>
            <a:custGeom>
              <a:avLst/>
              <a:gdLst/>
              <a:ahLst/>
              <a:cxnLst/>
              <a:rect l="l" t="t" r="r" b="b"/>
              <a:pathLst>
                <a:path w="12700" h="1600200">
                  <a:moveTo>
                    <a:pt x="0" y="1600200"/>
                  </a:moveTo>
                  <a:lnTo>
                    <a:pt x="12700" y="16002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1600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0" name="object 1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8339419"/>
              </p:ext>
            </p:extLst>
          </p:nvPr>
        </p:nvGraphicFramePr>
        <p:xfrm>
          <a:off x="2190750" y="2310455"/>
          <a:ext cx="6032500" cy="271874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8482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842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133475">
                <a:tc gridSpan="2"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3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WIND </a:t>
                      </a:r>
                      <a:r>
                        <a:rPr sz="2300" b="1" spc="-13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BICYCLE</a:t>
                      </a:r>
                      <a:r>
                        <a:rPr sz="2300" b="1" spc="-20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CO.</a:t>
                      </a:r>
                      <a:endParaRPr sz="2300" dirty="0">
                        <a:latin typeface="Arial"/>
                        <a:cs typeface="Arial"/>
                      </a:endParaRPr>
                    </a:p>
                    <a:p>
                      <a:pPr marL="1025525" marR="1028065" algn="ctr">
                        <a:lnSpc>
                          <a:spcPts val="3100"/>
                        </a:lnSpc>
                        <a:spcBef>
                          <a:spcPts val="60"/>
                        </a:spcBef>
                      </a:pPr>
                      <a:r>
                        <a:rPr sz="23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 </a:t>
                      </a:r>
                      <a:r>
                        <a:rPr sz="2300" b="1" spc="-13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Income</a:t>
                      </a:r>
                      <a:r>
                        <a:rPr sz="2300" b="1" spc="-2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Statement  </a:t>
                      </a:r>
                      <a:r>
                        <a:rPr sz="2300" b="1" spc="-7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sz="23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sz="2300" b="1" spc="-10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Month </a:t>
                      </a:r>
                      <a:r>
                        <a:rPr sz="2300" b="1" spc="-5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300" b="1" spc="-20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June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4">
                <a:tc rowSpan="2">
                  <a:txBody>
                    <a:bodyPr/>
                    <a:lstStyle/>
                    <a:p>
                      <a:pPr marL="3222625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3641090" algn="l"/>
                          <a:tab pos="4682490" algn="l"/>
                        </a:tabLst>
                      </a:pPr>
                      <a:r>
                        <a:rPr sz="23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300" b="1" u="heavy" spc="-7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Total	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575"/>
                        </a:lnSpc>
                        <a:spcBef>
                          <a:spcPts val="300"/>
                        </a:spcBef>
                      </a:pPr>
                      <a:r>
                        <a:rPr sz="23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23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0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Unit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51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270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47">
                <a:tc>
                  <a:txBody>
                    <a:bodyPr/>
                    <a:lstStyle/>
                    <a:p>
                      <a:pPr marL="59690">
                        <a:lnSpc>
                          <a:spcPts val="2705"/>
                        </a:lnSpc>
                        <a:tabLst>
                          <a:tab pos="3387090" algn="l"/>
                        </a:tabLst>
                      </a:pP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(500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bikes)	</a:t>
                      </a:r>
                      <a:r>
                        <a:rPr sz="2300" b="1" spc="-7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$250,000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2705"/>
                        </a:lnSpc>
                        <a:tabLst>
                          <a:tab pos="596265" algn="l"/>
                        </a:tabLst>
                      </a:pPr>
                      <a:r>
                        <a:rPr sz="2300" b="1" spc="-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400">
                <a:tc rowSpan="2">
                  <a:txBody>
                    <a:bodyPr/>
                    <a:lstStyle/>
                    <a:p>
                      <a:pPr marL="59690">
                        <a:lnSpc>
                          <a:spcPts val="2755"/>
                        </a:lnSpc>
                        <a:tabLst>
                          <a:tab pos="3564890" algn="l"/>
                          <a:tab pos="4682490" algn="l"/>
                        </a:tabLst>
                      </a:pP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</a:t>
                      </a:r>
                      <a:r>
                        <a:rPr sz="2300" b="1" spc="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r>
                        <a:rPr sz="2300" b="1" u="heavy" spc="-114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300" b="1" u="heavy" spc="-9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150,000	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596900">
                        <a:lnSpc>
                          <a:spcPts val="2570"/>
                        </a:lnSpc>
                      </a:pP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300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270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596900" algn="l"/>
                        </a:tabLst>
                      </a:pPr>
                      <a:r>
                        <a:rPr sz="2300" b="1" spc="-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453">
                <a:tc>
                  <a:txBody>
                    <a:bodyPr/>
                    <a:lstStyle/>
                    <a:p>
                      <a:pPr marL="59690">
                        <a:lnSpc>
                          <a:spcPts val="2705"/>
                        </a:lnSpc>
                        <a:tabLst>
                          <a:tab pos="3565525" algn="l"/>
                        </a:tabLst>
                      </a:pPr>
                      <a:r>
                        <a:rPr sz="23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300" b="1" spc="-14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margin	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100,000</a:t>
                      </a:r>
                      <a:endParaRPr sz="2300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270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8575" marB="0">
                    <a:lnR w="1270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165225" y="0"/>
            <a:ext cx="8893175" cy="235192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>
              <a:lnSpc>
                <a:spcPct val="100000"/>
              </a:lnSpc>
              <a:spcBef>
                <a:spcPts val="100"/>
              </a:spcBef>
            </a:pPr>
            <a:r>
              <a:rPr sz="4000" dirty="0" smtClean="0"/>
              <a:t> </a:t>
            </a:r>
            <a:r>
              <a:rPr sz="4000" spc="-5" dirty="0"/>
              <a:t>Basics </a:t>
            </a:r>
            <a:r>
              <a:rPr sz="4000" dirty="0"/>
              <a:t>of </a:t>
            </a:r>
            <a:r>
              <a:rPr sz="4000" dirty="0" smtClean="0"/>
              <a:t>Cost-Volume-Profit</a:t>
            </a:r>
            <a:r>
              <a:rPr lang="en-US" sz="4000" dirty="0" smtClean="0"/>
              <a:t> </a:t>
            </a:r>
            <a:r>
              <a:rPr sz="4000" spc="-5" dirty="0" smtClean="0"/>
              <a:t>Analysis</a:t>
            </a:r>
            <a:r>
              <a:rPr lang="en-US" sz="4000" spc="-5" dirty="0"/>
              <a:t/>
            </a:r>
            <a:br>
              <a:rPr lang="en-US" sz="4000" spc="-5" dirty="0"/>
            </a:br>
            <a:r>
              <a:rPr lang="en-US" sz="2800" b="0" spc="-5" dirty="0">
                <a:solidFill>
                  <a:schemeClr val="tx1"/>
                </a:solidFill>
              </a:rPr>
              <a:t>The contribution income statement is helpful to managers in judging the impact on profits of changes in selling price, cost, or volume. </a:t>
            </a:r>
            <a:r>
              <a:rPr lang="en-US" sz="2800" b="0" spc="-5" dirty="0" smtClean="0">
                <a:solidFill>
                  <a:schemeClr val="tx1"/>
                </a:solidFill>
              </a:rPr>
              <a:t>The emphasis </a:t>
            </a:r>
            <a:r>
              <a:rPr lang="en-US" sz="2800" b="0" spc="-5" dirty="0">
                <a:solidFill>
                  <a:schemeClr val="tx1"/>
                </a:solidFill>
              </a:rPr>
              <a:t>is on cost behavior.</a:t>
            </a:r>
            <a:br>
              <a:rPr lang="en-US" sz="2800" b="0" spc="-5" dirty="0">
                <a:solidFill>
                  <a:schemeClr val="tx1"/>
                </a:solidFill>
              </a:rPr>
            </a:br>
            <a:endParaRPr sz="2800" b="0" dirty="0">
              <a:solidFill>
                <a:schemeClr val="tx1"/>
              </a:solidFill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165225" y="5105400"/>
            <a:ext cx="8204200" cy="1219200"/>
          </a:xfrm>
          <a:prstGeom prst="rect">
            <a:avLst/>
          </a:prstGeom>
          <a:solidFill>
            <a:srgbClr val="CAEBFF"/>
          </a:solidFill>
          <a:ln w="25400">
            <a:solidFill>
              <a:srgbClr val="0000C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180340" marR="197485" indent="-11430" algn="ctr">
              <a:lnSpc>
                <a:spcPct val="100699"/>
              </a:lnSpc>
              <a:spcBef>
                <a:spcPts val="305"/>
              </a:spcBef>
            </a:pPr>
            <a:r>
              <a:rPr sz="2400" b="1" spc="-10" dirty="0">
                <a:solidFill>
                  <a:srgbClr val="0000CA"/>
                </a:solidFill>
                <a:latin typeface="Arial"/>
                <a:cs typeface="Arial"/>
              </a:rPr>
              <a:t>Contribution </a:t>
            </a:r>
            <a:r>
              <a:rPr sz="2400" b="1" spc="-5" dirty="0">
                <a:solidFill>
                  <a:srgbClr val="0000CA"/>
                </a:solidFill>
                <a:latin typeface="Arial"/>
                <a:cs typeface="Arial"/>
              </a:rPr>
              <a:t>Margin </a:t>
            </a:r>
            <a:r>
              <a:rPr sz="2400" b="1" spc="-10" dirty="0">
                <a:solidFill>
                  <a:srgbClr val="0000CA"/>
                </a:solidFill>
                <a:latin typeface="Arial"/>
                <a:cs typeface="Arial"/>
              </a:rPr>
              <a:t>(CM) </a:t>
            </a:r>
            <a:r>
              <a:rPr sz="2400" b="1" spc="-40" dirty="0">
                <a:solidFill>
                  <a:srgbClr val="0000CA"/>
                </a:solidFill>
                <a:latin typeface="Arial"/>
                <a:cs typeface="Arial"/>
              </a:rPr>
              <a:t>is </a:t>
            </a:r>
            <a:r>
              <a:rPr sz="2400" b="1" spc="5" dirty="0">
                <a:solidFill>
                  <a:srgbClr val="0000CA"/>
                </a:solidFill>
                <a:latin typeface="Arial"/>
                <a:cs typeface="Arial"/>
              </a:rPr>
              <a:t>the </a:t>
            </a:r>
            <a:r>
              <a:rPr sz="2400" b="1" dirty="0">
                <a:solidFill>
                  <a:srgbClr val="0000CA"/>
                </a:solidFill>
                <a:latin typeface="Arial"/>
                <a:cs typeface="Arial"/>
              </a:rPr>
              <a:t>amount </a:t>
            </a:r>
            <a:r>
              <a:rPr sz="2400" b="1" spc="-5" dirty="0">
                <a:solidFill>
                  <a:srgbClr val="0000CA"/>
                </a:solidFill>
                <a:latin typeface="Arial"/>
                <a:cs typeface="Arial"/>
              </a:rPr>
              <a:t>remaining  from </a:t>
            </a:r>
            <a:r>
              <a:rPr sz="2400" b="1" dirty="0">
                <a:solidFill>
                  <a:srgbClr val="0000CA"/>
                </a:solidFill>
                <a:latin typeface="Arial"/>
                <a:cs typeface="Arial"/>
              </a:rPr>
              <a:t>sales revenue </a:t>
            </a:r>
            <a:r>
              <a:rPr sz="2400" b="1" spc="-15" dirty="0">
                <a:solidFill>
                  <a:srgbClr val="0000CA"/>
                </a:solidFill>
                <a:latin typeface="Arial"/>
                <a:cs typeface="Arial"/>
              </a:rPr>
              <a:t>after </a:t>
            </a:r>
            <a:r>
              <a:rPr sz="2400" b="1" spc="5" dirty="0">
                <a:solidFill>
                  <a:srgbClr val="0000CA"/>
                </a:solidFill>
                <a:latin typeface="Arial"/>
                <a:cs typeface="Arial"/>
              </a:rPr>
              <a:t>variable </a:t>
            </a:r>
            <a:r>
              <a:rPr sz="2400" b="1" spc="-5" dirty="0">
                <a:solidFill>
                  <a:srgbClr val="0000CA"/>
                </a:solidFill>
                <a:latin typeface="Arial"/>
                <a:cs typeface="Arial"/>
              </a:rPr>
              <a:t>expenses </a:t>
            </a:r>
            <a:r>
              <a:rPr sz="2400" b="1" spc="-15" dirty="0">
                <a:solidFill>
                  <a:srgbClr val="0000CA"/>
                </a:solidFill>
                <a:latin typeface="Arial"/>
                <a:cs typeface="Arial"/>
              </a:rPr>
              <a:t>have </a:t>
            </a:r>
            <a:r>
              <a:rPr sz="2400" b="1" spc="10" dirty="0">
                <a:solidFill>
                  <a:srgbClr val="0000CA"/>
                </a:solidFill>
                <a:latin typeface="Arial"/>
                <a:cs typeface="Arial"/>
              </a:rPr>
              <a:t>been  </a:t>
            </a:r>
            <a:r>
              <a:rPr sz="2400" b="1" dirty="0">
                <a:solidFill>
                  <a:srgbClr val="0000CA"/>
                </a:solidFill>
                <a:latin typeface="Arial"/>
                <a:cs typeface="Arial"/>
              </a:rPr>
              <a:t>deducted.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4667250" y="685800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7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190750" y="2114550"/>
          <a:ext cx="6032500" cy="350932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98005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681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8427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33475">
                <a:tc gridSpan="3">
                  <a:txBody>
                    <a:bodyPr/>
                    <a:lstStyle/>
                    <a:p>
                      <a:pPr marL="23495" algn="ctr">
                        <a:lnSpc>
                          <a:spcPct val="100000"/>
                        </a:lnSpc>
                        <a:spcBef>
                          <a:spcPts val="225"/>
                        </a:spcBef>
                      </a:pPr>
                      <a:r>
                        <a:rPr sz="23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WIND </a:t>
                      </a:r>
                      <a:r>
                        <a:rPr sz="2300" b="1" spc="-13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BICYCLE</a:t>
                      </a:r>
                      <a:r>
                        <a:rPr sz="2300" b="1" spc="-20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CO.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1025525" marR="1028065" algn="ctr">
                        <a:lnSpc>
                          <a:spcPts val="3100"/>
                        </a:lnSpc>
                        <a:spcBef>
                          <a:spcPts val="60"/>
                        </a:spcBef>
                      </a:pPr>
                      <a:r>
                        <a:rPr sz="23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 </a:t>
                      </a:r>
                      <a:r>
                        <a:rPr sz="2300" b="1" spc="-13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Income</a:t>
                      </a:r>
                      <a:r>
                        <a:rPr sz="2300" b="1" spc="-2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Statement  </a:t>
                      </a:r>
                      <a:r>
                        <a:rPr sz="2300" b="1" spc="-7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For </a:t>
                      </a:r>
                      <a:r>
                        <a:rPr sz="23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the </a:t>
                      </a:r>
                      <a:r>
                        <a:rPr sz="2300" b="1" spc="-10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Month </a:t>
                      </a:r>
                      <a:r>
                        <a:rPr sz="2300" b="1" spc="-5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of</a:t>
                      </a:r>
                      <a:r>
                        <a:rPr sz="2300" b="1" spc="-20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June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L w="28575">
                      <a:solidFill>
                        <a:srgbClr val="000000"/>
                      </a:solidFill>
                      <a:prstDash val="solid"/>
                    </a:lnL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28575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7824">
                <a:tc rowSpan="2" gridSpan="2">
                  <a:txBody>
                    <a:bodyPr/>
                    <a:lstStyle/>
                    <a:p>
                      <a:pPr marL="3221990">
                        <a:lnSpc>
                          <a:spcPct val="100000"/>
                        </a:lnSpc>
                        <a:spcBef>
                          <a:spcPts val="300"/>
                        </a:spcBef>
                        <a:tabLst>
                          <a:tab pos="3641090" algn="l"/>
                          <a:tab pos="4682490" algn="l"/>
                        </a:tabLst>
                      </a:pPr>
                      <a:r>
                        <a:rPr sz="23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300" b="1" u="heavy" spc="-7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Total	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200">
                        <a:lnSpc>
                          <a:spcPts val="2575"/>
                        </a:lnSpc>
                        <a:spcBef>
                          <a:spcPts val="300"/>
                        </a:spcBef>
                      </a:pPr>
                      <a:r>
                        <a:rPr sz="23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23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0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Unit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3810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28575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5251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38100" marB="0">
                    <a:lnL w="19050">
                      <a:solidFill>
                        <a:srgbClr val="000000"/>
                      </a:solidFill>
                      <a:prstDash val="solid"/>
                    </a:lnL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4647">
                <a:tc gridSpan="2">
                  <a:txBody>
                    <a:bodyPr/>
                    <a:lstStyle/>
                    <a:p>
                      <a:pPr marL="59690">
                        <a:lnSpc>
                          <a:spcPts val="2705"/>
                        </a:lnSpc>
                        <a:tabLst>
                          <a:tab pos="3387090" algn="l"/>
                        </a:tabLst>
                      </a:pP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Sales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(500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bikes)	</a:t>
                      </a:r>
                      <a:r>
                        <a:rPr sz="2300" b="1" spc="-7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$250,000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164465">
                        <a:lnSpc>
                          <a:spcPts val="2705"/>
                        </a:lnSpc>
                        <a:tabLst>
                          <a:tab pos="596265" algn="l"/>
                        </a:tabLst>
                      </a:pPr>
                      <a:r>
                        <a:rPr sz="2300" b="1" spc="-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9400">
                <a:tc rowSpan="2" gridSpan="2">
                  <a:txBody>
                    <a:bodyPr/>
                    <a:lstStyle/>
                    <a:p>
                      <a:pPr marL="59690">
                        <a:lnSpc>
                          <a:spcPts val="2755"/>
                        </a:lnSpc>
                        <a:tabLst>
                          <a:tab pos="3564890" algn="l"/>
                          <a:tab pos="4682490" algn="l"/>
                        </a:tabLst>
                      </a:pP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</a:t>
                      </a:r>
                      <a:r>
                        <a:rPr sz="2300" b="1" spc="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r>
                        <a:rPr sz="2300" b="1" u="heavy" spc="-114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300" b="1" u="heavy" spc="-9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150,000	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96900">
                        <a:lnSpc>
                          <a:spcPts val="2570"/>
                        </a:lnSpc>
                      </a:pP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300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 marL="164465">
                        <a:lnSpc>
                          <a:spcPct val="100000"/>
                        </a:lnSpc>
                        <a:spcBef>
                          <a:spcPts val="225"/>
                        </a:spcBef>
                        <a:tabLst>
                          <a:tab pos="596900" algn="l"/>
                        </a:tabLst>
                      </a:pPr>
                      <a:r>
                        <a:rPr sz="2300" b="1" spc="-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3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200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2857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58453">
                <a:tc gridSpan="2">
                  <a:txBody>
                    <a:bodyPr/>
                    <a:lstStyle/>
                    <a:p>
                      <a:pPr marL="59690">
                        <a:lnSpc>
                          <a:spcPts val="2705"/>
                        </a:lnSpc>
                        <a:tabLst>
                          <a:tab pos="3565525" algn="l"/>
                        </a:tabLst>
                      </a:pPr>
                      <a:r>
                        <a:rPr sz="23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300" b="1" spc="-14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margin	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100,000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28575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90575">
                <a:tc>
                  <a:txBody>
                    <a:bodyPr/>
                    <a:lstStyle/>
                    <a:p>
                      <a:pPr marL="59690" marR="234950">
                        <a:lnSpc>
                          <a:spcPct val="108700"/>
                        </a:lnSpc>
                        <a:spcBef>
                          <a:spcPts val="85"/>
                        </a:spcBef>
                      </a:pPr>
                      <a:r>
                        <a:rPr sz="23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2300" b="1" spc="-1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14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  </a:t>
                      </a:r>
                      <a:r>
                        <a:rPr sz="23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2300" b="1" spc="-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spc="-13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10795" marB="0">
                    <a:lnL w="19050">
                      <a:solidFill>
                        <a:srgbClr val="000000"/>
                      </a:solidFill>
                      <a:prstDash val="solid"/>
                    </a:lnL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242570">
                        <a:lnSpc>
                          <a:spcPct val="100000"/>
                        </a:lnSpc>
                        <a:spcBef>
                          <a:spcPts val="325"/>
                        </a:spcBef>
                        <a:tabLst>
                          <a:tab pos="724535" algn="l"/>
                          <a:tab pos="1703070" algn="l"/>
                        </a:tabLst>
                      </a:pPr>
                      <a:r>
                        <a:rPr sz="23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300" b="1" u="heavy" spc="-9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80,000	</a:t>
                      </a:r>
                      <a:endParaRPr sz="2300">
                        <a:latin typeface="Arial"/>
                        <a:cs typeface="Arial"/>
                      </a:endParaRPr>
                    </a:p>
                    <a:p>
                      <a:pPr marL="242570">
                        <a:lnSpc>
                          <a:spcPct val="100000"/>
                        </a:lnSpc>
                        <a:spcBef>
                          <a:spcPts val="240"/>
                        </a:spcBef>
                        <a:tabLst>
                          <a:tab pos="724535" algn="l"/>
                          <a:tab pos="1703070" algn="l"/>
                        </a:tabLst>
                      </a:pPr>
                      <a:r>
                        <a:rPr sz="2300" b="1" u="dbl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u="dbl" spc="2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300" b="1" u="dbl" spc="-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300" b="1" u="dbl" spc="-9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20,0</a:t>
                      </a:r>
                      <a:r>
                        <a:rPr sz="2300" b="1" u="sng" spc="-9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0</a:t>
                      </a:r>
                      <a:r>
                        <a:rPr sz="2300" b="1" spc="-9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0	</a:t>
                      </a:r>
                      <a:endParaRPr sz="2300">
                        <a:latin typeface="Arial"/>
                        <a:cs typeface="Arial"/>
                      </a:endParaRPr>
                    </a:p>
                  </a:txBody>
                  <a:tcPr marL="0" marR="0" marT="41275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 dirty="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R w="19050">
                      <a:solidFill>
                        <a:srgbClr val="000000"/>
                      </a:solidFill>
                      <a:prstDash val="solid"/>
                    </a:lnR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The </a:t>
            </a:r>
            <a:r>
              <a:rPr sz="4000" spc="-5" dirty="0"/>
              <a:t>Basics </a:t>
            </a:r>
            <a:r>
              <a:rPr sz="4000" dirty="0"/>
              <a:t>of Cost-Volume-Profit  </a:t>
            </a:r>
            <a:r>
              <a:rPr sz="4000" spc="5" dirty="0"/>
              <a:t>(CVP)</a:t>
            </a:r>
            <a:r>
              <a:rPr sz="4000" spc="-40" dirty="0"/>
              <a:t> </a:t>
            </a:r>
            <a:r>
              <a:rPr sz="4000" spc="-5" dirty="0"/>
              <a:t>Analysis</a:t>
            </a:r>
            <a:endParaRPr sz="4000"/>
          </a:p>
        </p:txBody>
      </p:sp>
      <p:sp>
        <p:nvSpPr>
          <p:cNvPr id="5" name="object 5"/>
          <p:cNvSpPr txBox="1"/>
          <p:nvPr/>
        </p:nvSpPr>
        <p:spPr>
          <a:xfrm>
            <a:off x="1393825" y="5854700"/>
            <a:ext cx="7442200" cy="850900"/>
          </a:xfrm>
          <a:prstGeom prst="rect">
            <a:avLst/>
          </a:prstGeom>
          <a:solidFill>
            <a:srgbClr val="CAEBFF"/>
          </a:solidFill>
          <a:ln w="25400">
            <a:solidFill>
              <a:srgbClr val="0000CA"/>
            </a:solidFill>
          </a:ln>
        </p:spPr>
        <p:txBody>
          <a:bodyPr vert="horz" wrap="square" lIns="0" tIns="38735" rIns="0" bIns="0" rtlCol="0">
            <a:spAutoFit/>
          </a:bodyPr>
          <a:lstStyle/>
          <a:p>
            <a:pPr marL="2073275" marR="459740" indent="-1638300">
              <a:lnSpc>
                <a:spcPct val="100699"/>
              </a:lnSpc>
              <a:spcBef>
                <a:spcPts val="305"/>
              </a:spcBef>
            </a:pPr>
            <a:r>
              <a:rPr sz="2400" b="1" spc="5" dirty="0">
                <a:solidFill>
                  <a:srgbClr val="0000CA"/>
                </a:solidFill>
                <a:latin typeface="Arial"/>
                <a:cs typeface="Arial"/>
              </a:rPr>
              <a:t>After </a:t>
            </a:r>
            <a:r>
              <a:rPr sz="2400" b="1" spc="-10" dirty="0">
                <a:solidFill>
                  <a:srgbClr val="0000CA"/>
                </a:solidFill>
                <a:latin typeface="Arial"/>
                <a:cs typeface="Arial"/>
              </a:rPr>
              <a:t>covering </a:t>
            </a:r>
            <a:r>
              <a:rPr sz="2400" b="1" spc="10" dirty="0">
                <a:solidFill>
                  <a:srgbClr val="0000CA"/>
                </a:solidFill>
                <a:latin typeface="Arial"/>
                <a:cs typeface="Arial"/>
              </a:rPr>
              <a:t>fixed </a:t>
            </a:r>
            <a:r>
              <a:rPr sz="2400" b="1" dirty="0">
                <a:solidFill>
                  <a:srgbClr val="0000CA"/>
                </a:solidFill>
                <a:latin typeface="Arial"/>
                <a:cs typeface="Arial"/>
              </a:rPr>
              <a:t>costs, </a:t>
            </a:r>
            <a:r>
              <a:rPr sz="2400" b="1" spc="-5" dirty="0">
                <a:solidFill>
                  <a:srgbClr val="0000CA"/>
                </a:solidFill>
                <a:latin typeface="Arial"/>
                <a:cs typeface="Arial"/>
              </a:rPr>
              <a:t>any remaining</a:t>
            </a:r>
            <a:r>
              <a:rPr sz="2400" b="1" spc="-150" dirty="0">
                <a:solidFill>
                  <a:srgbClr val="0000CA"/>
                </a:solidFill>
                <a:latin typeface="Arial"/>
                <a:cs typeface="Arial"/>
              </a:rPr>
              <a:t> </a:t>
            </a:r>
            <a:r>
              <a:rPr sz="2400" b="1" spc="30" dirty="0">
                <a:solidFill>
                  <a:srgbClr val="0000CA"/>
                </a:solidFill>
                <a:latin typeface="Arial"/>
                <a:cs typeface="Arial"/>
              </a:rPr>
              <a:t>CM  </a:t>
            </a:r>
            <a:r>
              <a:rPr sz="2400" b="1" spc="-10" dirty="0">
                <a:solidFill>
                  <a:srgbClr val="0000CA"/>
                </a:solidFill>
                <a:latin typeface="Arial"/>
                <a:cs typeface="Arial"/>
              </a:rPr>
              <a:t>contributes </a:t>
            </a:r>
            <a:r>
              <a:rPr sz="2400" b="1" dirty="0">
                <a:solidFill>
                  <a:srgbClr val="0000CA"/>
                </a:solidFill>
                <a:latin typeface="Arial"/>
                <a:cs typeface="Arial"/>
              </a:rPr>
              <a:t>to</a:t>
            </a:r>
            <a:r>
              <a:rPr sz="2400" b="1" spc="65" dirty="0">
                <a:solidFill>
                  <a:srgbClr val="0000CA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00CA"/>
                </a:solidFill>
                <a:latin typeface="Arial"/>
                <a:cs typeface="Arial"/>
              </a:rPr>
              <a:t>income.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4667250" y="684530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8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25647" y="3976153"/>
          <a:ext cx="6559550" cy="2208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6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430"/>
                        </a:lnSpc>
                        <a:tabLst>
                          <a:tab pos="418465" algn="l"/>
                          <a:tab pos="1472565" algn="l"/>
                        </a:tabLst>
                      </a:pPr>
                      <a:r>
                        <a:rPr sz="22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Total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30"/>
                        </a:lnSpc>
                        <a:tabLst>
                          <a:tab pos="1345565" algn="l"/>
                        </a:tabLst>
                      </a:pPr>
                      <a:r>
                        <a:rPr sz="22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Per</a:t>
                      </a:r>
                      <a:r>
                        <a:rPr sz="2200" b="1" u="heavy" spc="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Unit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4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Sales </a:t>
                      </a: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(500</a:t>
                      </a:r>
                      <a:r>
                        <a:rPr sz="2200" b="1" spc="1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bikes)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787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$250,000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58165" algn="l"/>
                        </a:tabLst>
                      </a:pPr>
                      <a:r>
                        <a:rPr sz="2200" b="1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48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200" b="1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2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605"/>
                        </a:lnSpc>
                        <a:tabLst>
                          <a:tab pos="3175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150,000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5"/>
                        </a:lnSpc>
                        <a:tabLst>
                          <a:tab pos="723265" algn="l"/>
                          <a:tab pos="1345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300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200" b="1" spc="-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7495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$100,000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23265" algn="l"/>
                          <a:tab pos="1345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7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2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200" b="1" spc="-6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2200" b="1" spc="10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4699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80,000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5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88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200" b="1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22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605"/>
                        </a:lnSpc>
                        <a:tabLst>
                          <a:tab pos="4699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7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u="heavy" spc="-2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384800" y="6165850"/>
            <a:ext cx="1473200" cy="19050"/>
            <a:chOff x="5384800" y="6165850"/>
            <a:chExt cx="1473200" cy="19050"/>
          </a:xfrm>
        </p:grpSpPr>
        <p:sp>
          <p:nvSpPr>
            <p:cNvPr id="5" name="object 5"/>
            <p:cNvSpPr/>
            <p:nvPr/>
          </p:nvSpPr>
          <p:spPr>
            <a:xfrm>
              <a:off x="5384800" y="6165850"/>
              <a:ext cx="1473200" cy="12700"/>
            </a:xfrm>
            <a:custGeom>
              <a:avLst/>
              <a:gdLst/>
              <a:ahLst/>
              <a:cxnLst/>
              <a:rect l="l" t="t" r="r" b="b"/>
              <a:pathLst>
                <a:path w="1473200" h="12700">
                  <a:moveTo>
                    <a:pt x="0" y="0"/>
                  </a:moveTo>
                  <a:lnTo>
                    <a:pt x="0" y="12700"/>
                  </a:lnTo>
                  <a:lnTo>
                    <a:pt x="1473199" y="12700"/>
                  </a:lnTo>
                  <a:lnTo>
                    <a:pt x="14731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4800" y="6172200"/>
              <a:ext cx="1473200" cy="12700"/>
            </a:xfrm>
            <a:custGeom>
              <a:avLst/>
              <a:gdLst/>
              <a:ahLst/>
              <a:cxnLst/>
              <a:rect l="l" t="t" r="r" b="b"/>
              <a:pathLst>
                <a:path w="1473200" h="12700">
                  <a:moveTo>
                    <a:pt x="1473199" y="12700"/>
                  </a:moveTo>
                  <a:lnTo>
                    <a:pt x="1473199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473199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95399" y="850900"/>
            <a:ext cx="7289797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The </a:t>
            </a:r>
            <a:r>
              <a:rPr sz="4000" spc="-5" dirty="0"/>
              <a:t>Contribution</a:t>
            </a:r>
            <a:r>
              <a:rPr sz="4000" spc="-55" dirty="0"/>
              <a:t> </a:t>
            </a:r>
            <a:r>
              <a:rPr sz="4000" spc="-5" dirty="0"/>
              <a:t>Approach</a:t>
            </a:r>
            <a:endParaRPr sz="4000" dirty="0"/>
          </a:p>
        </p:txBody>
      </p:sp>
      <p:sp>
        <p:nvSpPr>
          <p:cNvPr id="8" name="object 8"/>
          <p:cNvSpPr txBox="1"/>
          <p:nvPr/>
        </p:nvSpPr>
        <p:spPr>
          <a:xfrm>
            <a:off x="1612960" y="2082774"/>
            <a:ext cx="7338059" cy="14782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065" marR="5080" algn="ctr">
              <a:lnSpc>
                <a:spcPts val="3800"/>
              </a:lnSpc>
              <a:spcBef>
                <a:spcPts val="260"/>
              </a:spcBef>
            </a:pPr>
            <a:r>
              <a:rPr sz="3200" spc="-15" dirty="0">
                <a:latin typeface="Arial"/>
                <a:cs typeface="Arial"/>
              </a:rPr>
              <a:t>For </a:t>
            </a:r>
            <a:r>
              <a:rPr sz="3200" spc="-20" dirty="0">
                <a:latin typeface="Arial"/>
                <a:cs typeface="Arial"/>
              </a:rPr>
              <a:t>each </a:t>
            </a:r>
            <a:r>
              <a:rPr sz="3200" spc="-15" dirty="0">
                <a:latin typeface="Arial"/>
                <a:cs typeface="Arial"/>
              </a:rPr>
              <a:t>additional </a:t>
            </a:r>
            <a:r>
              <a:rPr sz="3200" dirty="0">
                <a:latin typeface="Arial"/>
                <a:cs typeface="Arial"/>
              </a:rPr>
              <a:t>unit </a:t>
            </a:r>
            <a:r>
              <a:rPr sz="3200" spc="-10" dirty="0">
                <a:latin typeface="Arial"/>
                <a:cs typeface="Arial"/>
              </a:rPr>
              <a:t>Wind </a:t>
            </a:r>
            <a:r>
              <a:rPr sz="3200" spc="-5" dirty="0">
                <a:latin typeface="Arial"/>
                <a:cs typeface="Arial"/>
              </a:rPr>
              <a:t>sells, </a:t>
            </a:r>
            <a:r>
              <a:rPr sz="3200" spc="10" dirty="0">
                <a:latin typeface="Arial"/>
                <a:cs typeface="Arial"/>
              </a:rPr>
              <a:t>$200  </a:t>
            </a:r>
            <a:r>
              <a:rPr sz="3200" spc="-10" dirty="0">
                <a:latin typeface="Arial"/>
                <a:cs typeface="Arial"/>
              </a:rPr>
              <a:t>more in </a:t>
            </a:r>
            <a:r>
              <a:rPr sz="3200" dirty="0">
                <a:latin typeface="Arial"/>
                <a:cs typeface="Arial"/>
              </a:rPr>
              <a:t>contribution </a:t>
            </a:r>
            <a:r>
              <a:rPr sz="3200" spc="-5" dirty="0">
                <a:latin typeface="Arial"/>
                <a:cs typeface="Arial"/>
              </a:rPr>
              <a:t>margin </a:t>
            </a:r>
            <a:r>
              <a:rPr sz="3200" spc="-10" dirty="0">
                <a:latin typeface="Arial"/>
                <a:cs typeface="Arial"/>
              </a:rPr>
              <a:t>will </a:t>
            </a:r>
            <a:r>
              <a:rPr sz="3200" spc="5" dirty="0">
                <a:latin typeface="Arial"/>
                <a:cs typeface="Arial"/>
              </a:rPr>
              <a:t>help to  cover </a:t>
            </a:r>
            <a:r>
              <a:rPr sz="3200" dirty="0">
                <a:latin typeface="Arial"/>
                <a:cs typeface="Arial"/>
              </a:rPr>
              <a:t>fixed </a:t>
            </a:r>
            <a:r>
              <a:rPr sz="3200" spc="-5" dirty="0">
                <a:latin typeface="Arial"/>
                <a:cs typeface="Arial"/>
              </a:rPr>
              <a:t>expenses </a:t>
            </a:r>
            <a:r>
              <a:rPr sz="3200" spc="5" dirty="0">
                <a:latin typeface="Arial"/>
                <a:cs typeface="Arial"/>
              </a:rPr>
              <a:t>and</a:t>
            </a:r>
            <a:r>
              <a:rPr sz="3200" spc="-190" dirty="0"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profit.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9" name="object 9"/>
          <p:cNvGrpSpPr/>
          <p:nvPr/>
        </p:nvGrpSpPr>
        <p:grpSpPr>
          <a:xfrm>
            <a:off x="7912100" y="1943100"/>
            <a:ext cx="1143000" cy="3041650"/>
            <a:chOff x="7912100" y="1943100"/>
            <a:chExt cx="1143000" cy="3041650"/>
          </a:xfrm>
        </p:grpSpPr>
        <p:sp>
          <p:nvSpPr>
            <p:cNvPr id="10" name="object 10"/>
            <p:cNvSpPr/>
            <p:nvPr/>
          </p:nvSpPr>
          <p:spPr>
            <a:xfrm>
              <a:off x="7937500" y="1968500"/>
              <a:ext cx="1092200" cy="711200"/>
            </a:xfrm>
            <a:custGeom>
              <a:avLst/>
              <a:gdLst/>
              <a:ahLst/>
              <a:cxnLst/>
              <a:rect l="l" t="t" r="r" b="b"/>
              <a:pathLst>
                <a:path w="1092200" h="711200">
                  <a:moveTo>
                    <a:pt x="1092200" y="355599"/>
                  </a:moveTo>
                  <a:lnTo>
                    <a:pt x="1089378" y="319258"/>
                  </a:lnTo>
                  <a:lnTo>
                    <a:pt x="1081098" y="283963"/>
                  </a:lnTo>
                  <a:lnTo>
                    <a:pt x="1049262" y="217227"/>
                  </a:lnTo>
                  <a:lnTo>
                    <a:pt x="1026257" y="186144"/>
                  </a:lnTo>
                  <a:lnTo>
                    <a:pt x="998893" y="156825"/>
                  </a:lnTo>
                  <a:lnTo>
                    <a:pt x="967447" y="129447"/>
                  </a:lnTo>
                  <a:lnTo>
                    <a:pt x="932192" y="104190"/>
                  </a:lnTo>
                  <a:lnTo>
                    <a:pt x="893405" y="81234"/>
                  </a:lnTo>
                  <a:lnTo>
                    <a:pt x="851361" y="60757"/>
                  </a:lnTo>
                  <a:lnTo>
                    <a:pt x="806334" y="42939"/>
                  </a:lnTo>
                  <a:lnTo>
                    <a:pt x="758601" y="27959"/>
                  </a:lnTo>
                  <a:lnTo>
                    <a:pt x="708435" y="15995"/>
                  </a:lnTo>
                  <a:lnTo>
                    <a:pt x="656113" y="7228"/>
                  </a:lnTo>
                  <a:lnTo>
                    <a:pt x="601909" y="1837"/>
                  </a:lnTo>
                  <a:lnTo>
                    <a:pt x="546100" y="0"/>
                  </a:lnTo>
                  <a:lnTo>
                    <a:pt x="490290" y="1837"/>
                  </a:lnTo>
                  <a:lnTo>
                    <a:pt x="436086" y="7228"/>
                  </a:lnTo>
                  <a:lnTo>
                    <a:pt x="383764" y="15995"/>
                  </a:lnTo>
                  <a:lnTo>
                    <a:pt x="333598" y="27959"/>
                  </a:lnTo>
                  <a:lnTo>
                    <a:pt x="285865" y="42939"/>
                  </a:lnTo>
                  <a:lnTo>
                    <a:pt x="240838" y="60757"/>
                  </a:lnTo>
                  <a:lnTo>
                    <a:pt x="198794" y="81234"/>
                  </a:lnTo>
                  <a:lnTo>
                    <a:pt x="160007" y="104190"/>
                  </a:lnTo>
                  <a:lnTo>
                    <a:pt x="124752" y="129447"/>
                  </a:lnTo>
                  <a:lnTo>
                    <a:pt x="93306" y="156825"/>
                  </a:lnTo>
                  <a:lnTo>
                    <a:pt x="65942" y="186144"/>
                  </a:lnTo>
                  <a:lnTo>
                    <a:pt x="42937" y="217227"/>
                  </a:lnTo>
                  <a:lnTo>
                    <a:pt x="11101" y="283963"/>
                  </a:lnTo>
                  <a:lnTo>
                    <a:pt x="0" y="355599"/>
                  </a:lnTo>
                  <a:lnTo>
                    <a:pt x="2821" y="391941"/>
                  </a:lnTo>
                  <a:lnTo>
                    <a:pt x="24564" y="461306"/>
                  </a:lnTo>
                  <a:lnTo>
                    <a:pt x="65942" y="525055"/>
                  </a:lnTo>
                  <a:lnTo>
                    <a:pt x="93306" y="554374"/>
                  </a:lnTo>
                  <a:lnTo>
                    <a:pt x="124752" y="581752"/>
                  </a:lnTo>
                  <a:lnTo>
                    <a:pt x="160007" y="607009"/>
                  </a:lnTo>
                  <a:lnTo>
                    <a:pt x="198794" y="629965"/>
                  </a:lnTo>
                  <a:lnTo>
                    <a:pt x="240838" y="650442"/>
                  </a:lnTo>
                  <a:lnTo>
                    <a:pt x="285865" y="668260"/>
                  </a:lnTo>
                  <a:lnTo>
                    <a:pt x="333598" y="683240"/>
                  </a:lnTo>
                  <a:lnTo>
                    <a:pt x="383764" y="695204"/>
                  </a:lnTo>
                  <a:lnTo>
                    <a:pt x="436086" y="703971"/>
                  </a:lnTo>
                  <a:lnTo>
                    <a:pt x="490290" y="709362"/>
                  </a:lnTo>
                  <a:lnTo>
                    <a:pt x="546100" y="711199"/>
                  </a:lnTo>
                  <a:lnTo>
                    <a:pt x="601909" y="709362"/>
                  </a:lnTo>
                  <a:lnTo>
                    <a:pt x="656113" y="703971"/>
                  </a:lnTo>
                  <a:lnTo>
                    <a:pt x="708435" y="695204"/>
                  </a:lnTo>
                  <a:lnTo>
                    <a:pt x="758601" y="683240"/>
                  </a:lnTo>
                  <a:lnTo>
                    <a:pt x="806334" y="668260"/>
                  </a:lnTo>
                  <a:lnTo>
                    <a:pt x="851361" y="650442"/>
                  </a:lnTo>
                  <a:lnTo>
                    <a:pt x="893405" y="629965"/>
                  </a:lnTo>
                  <a:lnTo>
                    <a:pt x="932192" y="607009"/>
                  </a:lnTo>
                  <a:lnTo>
                    <a:pt x="967447" y="581752"/>
                  </a:lnTo>
                  <a:lnTo>
                    <a:pt x="998893" y="554374"/>
                  </a:lnTo>
                  <a:lnTo>
                    <a:pt x="1026257" y="525055"/>
                  </a:lnTo>
                  <a:lnTo>
                    <a:pt x="1049262" y="493972"/>
                  </a:lnTo>
                  <a:lnTo>
                    <a:pt x="1081098" y="427236"/>
                  </a:lnTo>
                  <a:lnTo>
                    <a:pt x="1089378" y="391941"/>
                  </a:lnTo>
                  <a:lnTo>
                    <a:pt x="1092200" y="355599"/>
                  </a:lnTo>
                  <a:close/>
                </a:path>
              </a:pathLst>
            </a:custGeom>
            <a:ln w="50800">
              <a:solidFill>
                <a:srgbClr val="FB0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318500" y="2667000"/>
              <a:ext cx="165100" cy="2298700"/>
            </a:xfrm>
            <a:custGeom>
              <a:avLst/>
              <a:gdLst/>
              <a:ahLst/>
              <a:cxnLst/>
              <a:rect l="l" t="t" r="r" b="b"/>
              <a:pathLst>
                <a:path w="165100" h="2298700">
                  <a:moveTo>
                    <a:pt x="165100" y="0"/>
                  </a:moveTo>
                  <a:lnTo>
                    <a:pt x="0" y="2298699"/>
                  </a:lnTo>
                </a:path>
              </a:pathLst>
            </a:custGeom>
            <a:ln w="38100">
              <a:solidFill>
                <a:srgbClr val="FB022C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2" name="object 12"/>
          <p:cNvSpPr/>
          <p:nvPr/>
        </p:nvSpPr>
        <p:spPr>
          <a:xfrm>
            <a:off x="8229600" y="4940300"/>
            <a:ext cx="165100" cy="165100"/>
          </a:xfrm>
          <a:custGeom>
            <a:avLst/>
            <a:gdLst/>
            <a:ahLst/>
            <a:cxnLst/>
            <a:rect l="l" t="t" r="r" b="b"/>
            <a:pathLst>
              <a:path w="165100" h="165100">
                <a:moveTo>
                  <a:pt x="165100" y="0"/>
                </a:moveTo>
                <a:lnTo>
                  <a:pt x="0" y="0"/>
                </a:lnTo>
                <a:lnTo>
                  <a:pt x="76200" y="165100"/>
                </a:lnTo>
                <a:lnTo>
                  <a:pt x="165100" y="0"/>
                </a:lnTo>
                <a:close/>
              </a:path>
            </a:pathLst>
          </a:custGeom>
          <a:solidFill>
            <a:srgbClr val="FB02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4667250" y="648335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1082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-5" dirty="0">
                <a:latin typeface="Arial"/>
                <a:cs typeface="Arial"/>
              </a:rPr>
              <a:t>9</a:t>
            </a:r>
            <a:endParaRPr sz="1000">
              <a:latin typeface="Arial"/>
              <a:cs typeface="Arial"/>
            </a:endParaRPr>
          </a:p>
        </p:txBody>
      </p:sp>
      <p:graphicFrame>
        <p:nvGraphicFramePr>
          <p:cNvPr id="3" name="object 3"/>
          <p:cNvGraphicFramePr>
            <a:graphicFrameLocks noGrp="1"/>
          </p:cNvGraphicFramePr>
          <p:nvPr/>
        </p:nvGraphicFramePr>
        <p:xfrm>
          <a:off x="2025647" y="3976153"/>
          <a:ext cx="6559550" cy="220874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63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494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46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40223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1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430"/>
                        </a:lnSpc>
                        <a:tabLst>
                          <a:tab pos="418465" algn="l"/>
                          <a:tab pos="1472565" algn="l"/>
                        </a:tabLst>
                      </a:pPr>
                      <a:r>
                        <a:rPr sz="22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1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Total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430"/>
                        </a:lnSpc>
                        <a:tabLst>
                          <a:tab pos="1345565" algn="l"/>
                        </a:tabLst>
                      </a:pPr>
                      <a:r>
                        <a:rPr sz="2200" b="1" u="heavy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2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3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Per</a:t>
                      </a:r>
                      <a:r>
                        <a:rPr sz="2200" b="1" u="heavy" spc="45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40" dirty="0"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Unit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6194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Sales </a:t>
                      </a: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(500</a:t>
                      </a:r>
                      <a:r>
                        <a:rPr sz="2200" b="1" spc="1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bikes)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7876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$250,000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558165" algn="l"/>
                        </a:tabLst>
                      </a:pPr>
                      <a:r>
                        <a:rPr sz="2200" b="1" spc="-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spc="-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61948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200" b="1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2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605"/>
                        </a:lnSpc>
                        <a:tabLst>
                          <a:tab pos="3175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150,000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605"/>
                        </a:lnSpc>
                        <a:tabLst>
                          <a:tab pos="723265" algn="l"/>
                          <a:tab pos="1345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300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31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200" b="1" spc="-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3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marR="274955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$100,000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0"/>
                        </a:spcBef>
                        <a:tabLst>
                          <a:tab pos="723265" algn="l"/>
                          <a:tab pos="1345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7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1270" marB="0">
                    <a:lnB w="19050">
                      <a:solidFill>
                        <a:srgbClr val="000000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95236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22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200" b="1" spc="-6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2200" b="1" spc="10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4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ct val="100000"/>
                        </a:lnSpc>
                        <a:spcBef>
                          <a:spcPts val="275"/>
                        </a:spcBef>
                        <a:tabLst>
                          <a:tab pos="4699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200" b="1" u="heavy" spc="-20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80,000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3492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19050">
                      <a:solidFill>
                        <a:srgbClr val="000000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6288">
                <a:tc>
                  <a:txBody>
                    <a:bodyPr/>
                    <a:lstStyle/>
                    <a:p>
                      <a:pPr marL="31750">
                        <a:lnSpc>
                          <a:spcPts val="2605"/>
                        </a:lnSpc>
                      </a:pPr>
                      <a:r>
                        <a:rPr sz="2200" b="1" spc="-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22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spc="-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278130" algn="ctr">
                        <a:lnSpc>
                          <a:spcPts val="2605"/>
                        </a:lnSpc>
                        <a:tabLst>
                          <a:tab pos="469900" algn="l"/>
                          <a:tab pos="1472565" algn="l"/>
                        </a:tabLst>
                      </a:pPr>
                      <a:r>
                        <a:rPr sz="2200" b="1" u="heavy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7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200" b="1" u="heavy" spc="-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200" b="1" u="heavy" spc="-25" dirty="0">
                          <a:solidFill>
                            <a:srgbClr val="000080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20,000	</a:t>
                      </a:r>
                      <a:endParaRPr sz="22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4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4" name="object 4"/>
          <p:cNvGrpSpPr/>
          <p:nvPr/>
        </p:nvGrpSpPr>
        <p:grpSpPr>
          <a:xfrm>
            <a:off x="5384800" y="6165850"/>
            <a:ext cx="1473200" cy="19050"/>
            <a:chOff x="5384800" y="6165850"/>
            <a:chExt cx="1473200" cy="19050"/>
          </a:xfrm>
        </p:grpSpPr>
        <p:sp>
          <p:nvSpPr>
            <p:cNvPr id="5" name="object 5"/>
            <p:cNvSpPr/>
            <p:nvPr/>
          </p:nvSpPr>
          <p:spPr>
            <a:xfrm>
              <a:off x="5384800" y="6165850"/>
              <a:ext cx="1473200" cy="12700"/>
            </a:xfrm>
            <a:custGeom>
              <a:avLst/>
              <a:gdLst/>
              <a:ahLst/>
              <a:cxnLst/>
              <a:rect l="l" t="t" r="r" b="b"/>
              <a:pathLst>
                <a:path w="1473200" h="12700">
                  <a:moveTo>
                    <a:pt x="0" y="0"/>
                  </a:moveTo>
                  <a:lnTo>
                    <a:pt x="0" y="12700"/>
                  </a:lnTo>
                  <a:lnTo>
                    <a:pt x="1473199" y="12700"/>
                  </a:lnTo>
                  <a:lnTo>
                    <a:pt x="14731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5384800" y="6172200"/>
              <a:ext cx="1473200" cy="12700"/>
            </a:xfrm>
            <a:custGeom>
              <a:avLst/>
              <a:gdLst/>
              <a:ahLst/>
              <a:cxnLst/>
              <a:rect l="l" t="t" r="r" b="b"/>
              <a:pathLst>
                <a:path w="1473200" h="12700">
                  <a:moveTo>
                    <a:pt x="1473199" y="12700"/>
                  </a:moveTo>
                  <a:lnTo>
                    <a:pt x="1473199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473199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6149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The </a:t>
            </a:r>
            <a:r>
              <a:rPr sz="4000" spc="-5" dirty="0"/>
              <a:t>Contribution</a:t>
            </a:r>
            <a:r>
              <a:rPr sz="4000" spc="-55" dirty="0"/>
              <a:t> </a:t>
            </a:r>
            <a:r>
              <a:rPr sz="4000" spc="-5" dirty="0"/>
              <a:t>Approach</a:t>
            </a:r>
            <a:endParaRPr sz="4000"/>
          </a:p>
        </p:txBody>
      </p:sp>
      <p:sp>
        <p:nvSpPr>
          <p:cNvPr id="8" name="object 8"/>
          <p:cNvSpPr txBox="1"/>
          <p:nvPr/>
        </p:nvSpPr>
        <p:spPr>
          <a:xfrm>
            <a:off x="1536700" y="2082774"/>
            <a:ext cx="7346950" cy="995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820"/>
              </a:lnSpc>
              <a:spcBef>
                <a:spcPts val="100"/>
              </a:spcBef>
            </a:pPr>
            <a:r>
              <a:rPr sz="3200" spc="-5" dirty="0">
                <a:latin typeface="Arial"/>
                <a:cs typeface="Arial"/>
              </a:rPr>
              <a:t>Each </a:t>
            </a:r>
            <a:r>
              <a:rPr sz="3200" spc="-10" dirty="0">
                <a:latin typeface="Arial"/>
                <a:cs typeface="Arial"/>
              </a:rPr>
              <a:t>month </a:t>
            </a:r>
            <a:r>
              <a:rPr sz="3200" spc="15" dirty="0">
                <a:latin typeface="Arial"/>
                <a:cs typeface="Arial"/>
              </a:rPr>
              <a:t>Wind </a:t>
            </a:r>
            <a:r>
              <a:rPr sz="3200" spc="5" dirty="0">
                <a:latin typeface="Arial"/>
                <a:cs typeface="Arial"/>
              </a:rPr>
              <a:t>must </a:t>
            </a:r>
            <a:r>
              <a:rPr sz="3200" dirty="0">
                <a:latin typeface="Arial"/>
                <a:cs typeface="Arial"/>
              </a:rPr>
              <a:t>generate </a:t>
            </a:r>
            <a:r>
              <a:rPr sz="3200" spc="5" dirty="0">
                <a:latin typeface="Arial"/>
                <a:cs typeface="Arial"/>
              </a:rPr>
              <a:t>at</a:t>
            </a:r>
            <a:r>
              <a:rPr sz="3200" spc="-260" dirty="0">
                <a:latin typeface="Arial"/>
                <a:cs typeface="Arial"/>
              </a:rPr>
              <a:t> </a:t>
            </a:r>
            <a:r>
              <a:rPr sz="3200" spc="-20" dirty="0">
                <a:latin typeface="Arial"/>
                <a:cs typeface="Arial"/>
              </a:rPr>
              <a:t>least</a:t>
            </a:r>
            <a:endParaRPr sz="3200">
              <a:latin typeface="Arial"/>
              <a:cs typeface="Arial"/>
            </a:endParaRPr>
          </a:p>
          <a:p>
            <a:pPr marL="749300">
              <a:lnSpc>
                <a:spcPts val="3820"/>
              </a:lnSpc>
            </a:pPr>
            <a:r>
              <a:rPr sz="3200" spc="-5" dirty="0">
                <a:latin typeface="Arial"/>
                <a:cs typeface="Arial"/>
              </a:rPr>
              <a:t>$80,000 </a:t>
            </a:r>
            <a:r>
              <a:rPr sz="3200" spc="-10" dirty="0">
                <a:latin typeface="Arial"/>
                <a:cs typeface="Arial"/>
              </a:rPr>
              <a:t>in total CM </a:t>
            </a:r>
            <a:r>
              <a:rPr sz="3200" spc="5" dirty="0">
                <a:latin typeface="Arial"/>
                <a:cs typeface="Arial"/>
              </a:rPr>
              <a:t>to </a:t>
            </a:r>
            <a:r>
              <a:rPr sz="3200" spc="-10" dirty="0">
                <a:latin typeface="Arial"/>
                <a:cs typeface="Arial"/>
              </a:rPr>
              <a:t>break</a:t>
            </a:r>
            <a:r>
              <a:rPr sz="3200" spc="-35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even.</a:t>
            </a:r>
            <a:endParaRPr sz="3200">
              <a:latin typeface="Arial"/>
              <a:cs typeface="Arial"/>
            </a:endParaRPr>
          </a:p>
        </p:txBody>
      </p:sp>
      <p:sp>
        <p:nvSpPr>
          <p:cNvPr id="9" name="object 9"/>
          <p:cNvSpPr/>
          <p:nvPr/>
        </p:nvSpPr>
        <p:spPr>
          <a:xfrm>
            <a:off x="3429000" y="3048000"/>
            <a:ext cx="2273300" cy="2425700"/>
          </a:xfrm>
          <a:custGeom>
            <a:avLst/>
            <a:gdLst/>
            <a:ahLst/>
            <a:cxnLst/>
            <a:rect l="l" t="t" r="r" b="b"/>
            <a:pathLst>
              <a:path w="2273300" h="2425700">
                <a:moveTo>
                  <a:pt x="0" y="0"/>
                </a:moveTo>
                <a:lnTo>
                  <a:pt x="2273300" y="2425700"/>
                </a:lnTo>
              </a:path>
            </a:pathLst>
          </a:custGeom>
          <a:ln w="38100">
            <a:solidFill>
              <a:srgbClr val="FB02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5613400" y="5397500"/>
            <a:ext cx="177800" cy="165100"/>
          </a:xfrm>
          <a:custGeom>
            <a:avLst/>
            <a:gdLst/>
            <a:ahLst/>
            <a:cxnLst/>
            <a:rect l="l" t="t" r="r" b="b"/>
            <a:pathLst>
              <a:path w="177800" h="165100">
                <a:moveTo>
                  <a:pt x="177800" y="165100"/>
                </a:moveTo>
                <a:lnTo>
                  <a:pt x="114300" y="0"/>
                </a:lnTo>
                <a:lnTo>
                  <a:pt x="0" y="114300"/>
                </a:lnTo>
                <a:lnTo>
                  <a:pt x="177800" y="165100"/>
                </a:lnTo>
                <a:close/>
              </a:path>
            </a:pathLst>
          </a:custGeom>
          <a:solidFill>
            <a:srgbClr val="FB02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4667250" y="648335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10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286000" y="3136900"/>
            <a:ext cx="6083300" cy="3263900"/>
          </a:xfrm>
          <a:custGeom>
            <a:avLst/>
            <a:gdLst/>
            <a:ahLst/>
            <a:cxnLst/>
            <a:rect l="l" t="t" r="r" b="b"/>
            <a:pathLst>
              <a:path w="6083300" h="3263900">
                <a:moveTo>
                  <a:pt x="6083300" y="3263899"/>
                </a:moveTo>
                <a:lnTo>
                  <a:pt x="6083300" y="0"/>
                </a:lnTo>
                <a:lnTo>
                  <a:pt x="0" y="0"/>
                </a:lnTo>
                <a:lnTo>
                  <a:pt x="0" y="3263900"/>
                </a:lnTo>
                <a:lnTo>
                  <a:pt x="6083300" y="3263899"/>
                </a:lnTo>
                <a:close/>
              </a:path>
            </a:pathLst>
          </a:custGeom>
          <a:solidFill>
            <a:srgbClr val="F8F8F8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" name="object 4"/>
          <p:cNvGraphicFramePr>
            <a:graphicFrameLocks noGrp="1"/>
          </p:cNvGraphicFramePr>
          <p:nvPr/>
        </p:nvGraphicFramePr>
        <p:xfrm>
          <a:off x="2400300" y="4156075"/>
          <a:ext cx="5767069" cy="2130422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2069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62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11823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6790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497205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100" b="1" spc="-5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Total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175"/>
                        </a:spcBef>
                      </a:pPr>
                      <a:r>
                        <a:rPr sz="21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Per</a:t>
                      </a:r>
                      <a:r>
                        <a:rPr sz="2100" b="1" spc="-5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Unit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22225" marB="0">
                    <a:lnT w="28575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42900">
                <a:tc>
                  <a:txBody>
                    <a:bodyPr/>
                    <a:lstStyle/>
                    <a:p>
                      <a:pPr marL="50800">
                        <a:lnSpc>
                          <a:spcPts val="2500"/>
                        </a:lnSpc>
                      </a:pPr>
                      <a:r>
                        <a:rPr sz="21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Sales </a:t>
                      </a:r>
                      <a:r>
                        <a:rPr sz="2100" b="1" spc="-1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2100" b="1" spc="-1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400</a:t>
                      </a:r>
                      <a:r>
                        <a:rPr sz="2100" b="1" spc="-12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bikes)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255904">
                        <a:lnSpc>
                          <a:spcPts val="2500"/>
                        </a:lnSpc>
                      </a:pPr>
                      <a:r>
                        <a:rPr sz="2100" b="1" spc="-5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$200,000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12065" algn="ctr">
                        <a:lnSpc>
                          <a:spcPts val="2500"/>
                        </a:lnSpc>
                        <a:tabLst>
                          <a:tab pos="418465" algn="l"/>
                        </a:tabLst>
                      </a:pPr>
                      <a:r>
                        <a:rPr sz="2100" b="1" spc="-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100" b="1" spc="-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2896">
                <a:tc>
                  <a:txBody>
                    <a:bodyPr/>
                    <a:lstStyle/>
                    <a:p>
                      <a:pPr marL="50800">
                        <a:lnSpc>
                          <a:spcPts val="2500"/>
                        </a:lnSpc>
                      </a:pPr>
                      <a:r>
                        <a:rPr sz="21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100" b="1" spc="-6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1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ts val="2500"/>
                        </a:lnSpc>
                        <a:tabLst>
                          <a:tab pos="420370" algn="l"/>
                          <a:tab pos="1475105" algn="l"/>
                        </a:tabLst>
                      </a:pPr>
                      <a:r>
                        <a:rPr sz="21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100" b="1" u="heavy" spc="-6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120,000	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tabLst>
                          <a:tab pos="558800" algn="l"/>
                          <a:tab pos="1116965" algn="l"/>
                        </a:tabLst>
                      </a:pPr>
                      <a:r>
                        <a:rPr sz="21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100" b="1" u="heavy" spc="-5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300	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9652">
                <a:tc>
                  <a:txBody>
                    <a:bodyPr/>
                    <a:lstStyle/>
                    <a:p>
                      <a:pPr marL="50800">
                        <a:lnSpc>
                          <a:spcPts val="2500"/>
                        </a:lnSpc>
                      </a:pPr>
                      <a:r>
                        <a:rPr sz="2100" b="1" spc="-5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100" b="1" spc="-17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560705">
                        <a:lnSpc>
                          <a:spcPts val="2500"/>
                        </a:lnSpc>
                      </a:pPr>
                      <a:r>
                        <a:rPr sz="2100" b="1" spc="-6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80,000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500"/>
                        </a:lnSpc>
                        <a:tabLst>
                          <a:tab pos="558800" algn="l"/>
                          <a:tab pos="1116965" algn="l"/>
                        </a:tabLst>
                      </a:pPr>
                      <a:r>
                        <a:rPr sz="21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u="heavy" spc="3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u="heavy" spc="-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100" b="1" u="heavy" spc="-5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200	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61556"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1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100" b="1" spc="-7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2100" b="1" spc="1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ct val="100000"/>
                        </a:lnSpc>
                        <a:spcBef>
                          <a:spcPts val="125"/>
                        </a:spcBef>
                        <a:tabLst>
                          <a:tab pos="560705" algn="l"/>
                          <a:tab pos="1475105" algn="l"/>
                        </a:tabLst>
                      </a:pPr>
                      <a:r>
                        <a:rPr sz="21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100" b="1" u="heavy" spc="-6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80,000	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65518">
                <a:tc>
                  <a:txBody>
                    <a:bodyPr/>
                    <a:lstStyle/>
                    <a:p>
                      <a:pPr marL="50800">
                        <a:lnSpc>
                          <a:spcPts val="2500"/>
                        </a:lnSpc>
                      </a:pPr>
                      <a:r>
                        <a:rPr sz="2100" b="1" spc="-6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2100" b="1" spc="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spc="-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 marL="103505">
                        <a:lnSpc>
                          <a:spcPts val="2500"/>
                        </a:lnSpc>
                        <a:tabLst>
                          <a:tab pos="1158240" algn="l"/>
                          <a:tab pos="1475105" algn="l"/>
                        </a:tabLst>
                      </a:pPr>
                      <a:r>
                        <a:rPr sz="21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u="heavy" spc="3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100" b="1" u="heavy" spc="-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0	</a:t>
                      </a:r>
                      <a:endParaRPr sz="21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5" name="object 5"/>
          <p:cNvSpPr txBox="1"/>
          <p:nvPr/>
        </p:nvSpPr>
        <p:spPr>
          <a:xfrm>
            <a:off x="3416331" y="3114019"/>
            <a:ext cx="3746500" cy="1054100"/>
          </a:xfrm>
          <a:prstGeom prst="rect">
            <a:avLst/>
          </a:prstGeom>
        </p:spPr>
        <p:txBody>
          <a:bodyPr vert="horz" wrap="square" lIns="0" tIns="3556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80"/>
              </a:spcBef>
            </a:pPr>
            <a:r>
              <a:rPr sz="2100" b="1" spc="-50" dirty="0">
                <a:solidFill>
                  <a:srgbClr val="373797"/>
                </a:solidFill>
                <a:latin typeface="Arial"/>
                <a:cs typeface="Arial"/>
              </a:rPr>
              <a:t>WIND </a:t>
            </a:r>
            <a:r>
              <a:rPr sz="2100" b="1" spc="-95" dirty="0">
                <a:solidFill>
                  <a:srgbClr val="373797"/>
                </a:solidFill>
                <a:latin typeface="Arial"/>
                <a:cs typeface="Arial"/>
              </a:rPr>
              <a:t>BICYCLE</a:t>
            </a:r>
            <a:r>
              <a:rPr sz="2100" b="1" spc="-45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100" b="1" spc="-55" dirty="0">
                <a:solidFill>
                  <a:srgbClr val="373797"/>
                </a:solidFill>
                <a:latin typeface="Arial"/>
                <a:cs typeface="Arial"/>
              </a:rPr>
              <a:t>CO.</a:t>
            </a:r>
            <a:endParaRPr sz="2100">
              <a:latin typeface="Arial"/>
              <a:cs typeface="Arial"/>
            </a:endParaRPr>
          </a:p>
          <a:p>
            <a:pPr marL="12065" marR="5080" algn="ctr">
              <a:lnSpc>
                <a:spcPct val="107100"/>
              </a:lnSpc>
            </a:pPr>
            <a:r>
              <a:rPr sz="2100" b="1" spc="-55" dirty="0">
                <a:solidFill>
                  <a:srgbClr val="373797"/>
                </a:solidFill>
                <a:latin typeface="Arial"/>
                <a:cs typeface="Arial"/>
              </a:rPr>
              <a:t>Contribution </a:t>
            </a:r>
            <a:r>
              <a:rPr sz="2100" b="1" spc="-85" dirty="0">
                <a:solidFill>
                  <a:srgbClr val="373797"/>
                </a:solidFill>
                <a:latin typeface="Arial"/>
                <a:cs typeface="Arial"/>
              </a:rPr>
              <a:t>Income</a:t>
            </a:r>
            <a:r>
              <a:rPr sz="2100" b="1" spc="-320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100" b="1" spc="-65" dirty="0">
                <a:solidFill>
                  <a:srgbClr val="373797"/>
                </a:solidFill>
                <a:latin typeface="Arial"/>
                <a:cs typeface="Arial"/>
              </a:rPr>
              <a:t>Statement  </a:t>
            </a:r>
            <a:r>
              <a:rPr sz="2100" b="1" spc="-60" dirty="0">
                <a:solidFill>
                  <a:srgbClr val="373797"/>
                </a:solidFill>
                <a:latin typeface="Arial"/>
                <a:cs typeface="Arial"/>
              </a:rPr>
              <a:t>For </a:t>
            </a:r>
            <a:r>
              <a:rPr sz="2100" b="1" spc="-30" dirty="0">
                <a:solidFill>
                  <a:srgbClr val="373797"/>
                </a:solidFill>
                <a:latin typeface="Arial"/>
                <a:cs typeface="Arial"/>
              </a:rPr>
              <a:t>the </a:t>
            </a:r>
            <a:r>
              <a:rPr sz="2100" b="1" spc="-65" dirty="0">
                <a:solidFill>
                  <a:srgbClr val="373797"/>
                </a:solidFill>
                <a:latin typeface="Arial"/>
                <a:cs typeface="Arial"/>
              </a:rPr>
              <a:t>Month </a:t>
            </a:r>
            <a:r>
              <a:rPr sz="2100" b="1" spc="-45" dirty="0">
                <a:solidFill>
                  <a:srgbClr val="373797"/>
                </a:solidFill>
                <a:latin typeface="Arial"/>
                <a:cs typeface="Arial"/>
              </a:rPr>
              <a:t>of</a:t>
            </a:r>
            <a:r>
              <a:rPr sz="2100" b="1" spc="-80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100" b="1" spc="-90" dirty="0">
                <a:solidFill>
                  <a:srgbClr val="373797"/>
                </a:solidFill>
                <a:latin typeface="Arial"/>
                <a:cs typeface="Arial"/>
              </a:rPr>
              <a:t>June</a:t>
            </a:r>
            <a:endParaRPr sz="2100">
              <a:latin typeface="Arial"/>
              <a:cs typeface="Arial"/>
            </a:endParaRPr>
          </a:p>
        </p:txBody>
      </p:sp>
      <p:grpSp>
        <p:nvGrpSpPr>
          <p:cNvPr id="6" name="object 6"/>
          <p:cNvGrpSpPr/>
          <p:nvPr/>
        </p:nvGrpSpPr>
        <p:grpSpPr>
          <a:xfrm>
            <a:off x="2266950" y="3105150"/>
            <a:ext cx="6134100" cy="3314700"/>
            <a:chOff x="2266950" y="3105150"/>
            <a:chExt cx="6134100" cy="3314700"/>
          </a:xfrm>
        </p:grpSpPr>
        <p:sp>
          <p:nvSpPr>
            <p:cNvPr id="7" name="object 7"/>
            <p:cNvSpPr/>
            <p:nvPr/>
          </p:nvSpPr>
          <p:spPr>
            <a:xfrm>
              <a:off x="5524500" y="6267450"/>
              <a:ext cx="1371600" cy="12700"/>
            </a:xfrm>
            <a:custGeom>
              <a:avLst/>
              <a:gdLst/>
              <a:ahLst/>
              <a:cxnLst/>
              <a:rect l="l" t="t" r="r" b="b"/>
              <a:pathLst>
                <a:path w="1371600" h="12700">
                  <a:moveTo>
                    <a:pt x="0" y="0"/>
                  </a:moveTo>
                  <a:lnTo>
                    <a:pt x="0" y="12700"/>
                  </a:lnTo>
                  <a:lnTo>
                    <a:pt x="1371599" y="12700"/>
                  </a:lnTo>
                  <a:lnTo>
                    <a:pt x="1371599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5524500" y="6273800"/>
              <a:ext cx="1371600" cy="12700"/>
            </a:xfrm>
            <a:custGeom>
              <a:avLst/>
              <a:gdLst/>
              <a:ahLst/>
              <a:cxnLst/>
              <a:rect l="l" t="t" r="r" b="b"/>
              <a:pathLst>
                <a:path w="1371600" h="12700">
                  <a:moveTo>
                    <a:pt x="1371599" y="12700"/>
                  </a:moveTo>
                  <a:lnTo>
                    <a:pt x="1371599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71599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273300" y="3111500"/>
              <a:ext cx="6121400" cy="3302000"/>
            </a:xfrm>
            <a:custGeom>
              <a:avLst/>
              <a:gdLst/>
              <a:ahLst/>
              <a:cxnLst/>
              <a:rect l="l" t="t" r="r" b="b"/>
              <a:pathLst>
                <a:path w="6121400" h="3302000">
                  <a:moveTo>
                    <a:pt x="6121400" y="0"/>
                  </a:moveTo>
                  <a:lnTo>
                    <a:pt x="6121400" y="3301999"/>
                  </a:lnTo>
                  <a:lnTo>
                    <a:pt x="0" y="3302000"/>
                  </a:lnTo>
                  <a:lnTo>
                    <a:pt x="0" y="0"/>
                  </a:lnTo>
                  <a:lnTo>
                    <a:pt x="612140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6149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The </a:t>
            </a:r>
            <a:r>
              <a:rPr sz="4000" spc="-5" dirty="0"/>
              <a:t>Contribution</a:t>
            </a:r>
            <a:r>
              <a:rPr sz="4000" spc="-55" dirty="0"/>
              <a:t> </a:t>
            </a:r>
            <a:r>
              <a:rPr sz="4000" spc="-5" dirty="0"/>
              <a:t>Approach</a:t>
            </a:r>
            <a:endParaRPr sz="4000"/>
          </a:p>
        </p:txBody>
      </p:sp>
      <p:sp>
        <p:nvSpPr>
          <p:cNvPr id="11" name="object 11"/>
          <p:cNvSpPr txBox="1"/>
          <p:nvPr/>
        </p:nvSpPr>
        <p:spPr>
          <a:xfrm>
            <a:off x="1397000" y="2082774"/>
            <a:ext cx="7655559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964565" marR="5080" indent="-952500">
              <a:lnSpc>
                <a:spcPts val="3800"/>
              </a:lnSpc>
              <a:spcBef>
                <a:spcPts val="260"/>
              </a:spcBef>
            </a:pPr>
            <a:r>
              <a:rPr sz="3200" spc="5" dirty="0">
                <a:latin typeface="Arial"/>
                <a:cs typeface="Arial"/>
              </a:rPr>
              <a:t>If </a:t>
            </a:r>
            <a:r>
              <a:rPr sz="3200" spc="-10" dirty="0">
                <a:latin typeface="Arial"/>
                <a:cs typeface="Arial"/>
              </a:rPr>
              <a:t>Wind </a:t>
            </a:r>
            <a:r>
              <a:rPr sz="3200" spc="-5" dirty="0">
                <a:latin typeface="Arial"/>
                <a:cs typeface="Arial"/>
              </a:rPr>
              <a:t>sells </a:t>
            </a:r>
            <a:r>
              <a:rPr sz="3200" u="heavy" spc="5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400 units</a:t>
            </a:r>
            <a:r>
              <a:rPr sz="3200" spc="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in </a:t>
            </a:r>
            <a:r>
              <a:rPr sz="3200" spc="-5" dirty="0">
                <a:latin typeface="Arial"/>
                <a:cs typeface="Arial"/>
              </a:rPr>
              <a:t>a month, </a:t>
            </a:r>
            <a:r>
              <a:rPr sz="3200" spc="-10" dirty="0">
                <a:latin typeface="Arial"/>
                <a:cs typeface="Arial"/>
              </a:rPr>
              <a:t>it </a:t>
            </a:r>
            <a:r>
              <a:rPr sz="3200" spc="-15" dirty="0">
                <a:latin typeface="Arial"/>
                <a:cs typeface="Arial"/>
              </a:rPr>
              <a:t>will </a:t>
            </a:r>
            <a:r>
              <a:rPr sz="3200" spc="5" dirty="0">
                <a:latin typeface="Arial"/>
                <a:cs typeface="Arial"/>
              </a:rPr>
              <a:t>be  </a:t>
            </a:r>
            <a:r>
              <a:rPr sz="3200" spc="-15" dirty="0">
                <a:latin typeface="Arial"/>
                <a:cs typeface="Arial"/>
              </a:rPr>
              <a:t>operating </a:t>
            </a:r>
            <a:r>
              <a:rPr sz="3200" spc="5" dirty="0">
                <a:latin typeface="Arial"/>
                <a:cs typeface="Arial"/>
              </a:rPr>
              <a:t>at </a:t>
            </a:r>
            <a:r>
              <a:rPr sz="3200" spc="-30" dirty="0">
                <a:latin typeface="Arial"/>
                <a:cs typeface="Arial"/>
              </a:rPr>
              <a:t>the </a:t>
            </a:r>
            <a:r>
              <a:rPr sz="3200" spc="-5" dirty="0">
                <a:solidFill>
                  <a:srgbClr val="3767CA"/>
                </a:solidFill>
                <a:latin typeface="Arial"/>
                <a:cs typeface="Arial"/>
              </a:rPr>
              <a:t>break-even</a:t>
            </a:r>
            <a:r>
              <a:rPr sz="3200" spc="60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spc="5" dirty="0">
                <a:solidFill>
                  <a:srgbClr val="3767CA"/>
                </a:solidFill>
                <a:latin typeface="Arial"/>
                <a:cs typeface="Arial"/>
              </a:rPr>
              <a:t>point</a:t>
            </a:r>
            <a:r>
              <a:rPr sz="3200" spc="5" dirty="0">
                <a:latin typeface="Arial"/>
                <a:cs typeface="Arial"/>
              </a:rPr>
              <a:t>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6515100" y="3048000"/>
            <a:ext cx="571500" cy="2819400"/>
          </a:xfrm>
          <a:custGeom>
            <a:avLst/>
            <a:gdLst/>
            <a:ahLst/>
            <a:cxnLst/>
            <a:rect l="l" t="t" r="r" b="b"/>
            <a:pathLst>
              <a:path w="571500" h="2819400">
                <a:moveTo>
                  <a:pt x="571500" y="0"/>
                </a:moveTo>
                <a:lnTo>
                  <a:pt x="0" y="2819399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/>
          <p:nvPr/>
        </p:nvSpPr>
        <p:spPr>
          <a:xfrm>
            <a:off x="6426200" y="5829300"/>
            <a:ext cx="165100" cy="177800"/>
          </a:xfrm>
          <a:custGeom>
            <a:avLst/>
            <a:gdLst/>
            <a:ahLst/>
            <a:cxnLst/>
            <a:rect l="l" t="t" r="r" b="b"/>
            <a:pathLst>
              <a:path w="165100" h="177800">
                <a:moveTo>
                  <a:pt x="165100" y="38100"/>
                </a:moveTo>
                <a:lnTo>
                  <a:pt x="0" y="0"/>
                </a:lnTo>
                <a:lnTo>
                  <a:pt x="50800" y="177800"/>
                </a:lnTo>
                <a:lnTo>
                  <a:pt x="165100" y="381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3644900" y="2527300"/>
            <a:ext cx="774700" cy="1917700"/>
          </a:xfrm>
          <a:custGeom>
            <a:avLst/>
            <a:gdLst/>
            <a:ahLst/>
            <a:cxnLst/>
            <a:rect l="l" t="t" r="r" b="b"/>
            <a:pathLst>
              <a:path w="774700" h="1917700">
                <a:moveTo>
                  <a:pt x="774700" y="0"/>
                </a:moveTo>
                <a:lnTo>
                  <a:pt x="0" y="1917700"/>
                </a:lnTo>
              </a:path>
            </a:pathLst>
          </a:custGeom>
          <a:ln w="38100">
            <a:solidFill>
              <a:srgbClr val="FF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568700" y="43815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52400" y="63500"/>
                </a:moveTo>
                <a:lnTo>
                  <a:pt x="0" y="0"/>
                </a:lnTo>
                <a:lnTo>
                  <a:pt x="12700" y="190500"/>
                </a:lnTo>
                <a:lnTo>
                  <a:pt x="152400" y="635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667250" y="648335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11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2374900" y="3136900"/>
            <a:ext cx="5854700" cy="3327400"/>
          </a:xfrm>
          <a:custGeom>
            <a:avLst/>
            <a:gdLst/>
            <a:ahLst/>
            <a:cxnLst/>
            <a:rect l="l" t="t" r="r" b="b"/>
            <a:pathLst>
              <a:path w="5854700" h="3327400">
                <a:moveTo>
                  <a:pt x="5854700" y="3327399"/>
                </a:moveTo>
                <a:lnTo>
                  <a:pt x="5854700" y="0"/>
                </a:lnTo>
                <a:lnTo>
                  <a:pt x="0" y="0"/>
                </a:lnTo>
                <a:lnTo>
                  <a:pt x="0" y="3327400"/>
                </a:lnTo>
                <a:lnTo>
                  <a:pt x="5854700" y="3327399"/>
                </a:lnTo>
                <a:close/>
              </a:path>
            </a:pathLst>
          </a:custGeom>
          <a:solidFill>
            <a:srgbClr val="FFFFCA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" name="object 4"/>
          <p:cNvGrpSpPr/>
          <p:nvPr/>
        </p:nvGrpSpPr>
        <p:grpSpPr>
          <a:xfrm>
            <a:off x="2343150" y="3105150"/>
            <a:ext cx="5905500" cy="4152900"/>
            <a:chOff x="2343150" y="3105150"/>
            <a:chExt cx="5905500" cy="4152900"/>
          </a:xfrm>
        </p:grpSpPr>
        <p:sp>
          <p:nvSpPr>
            <p:cNvPr id="5" name="object 5"/>
            <p:cNvSpPr/>
            <p:nvPr/>
          </p:nvSpPr>
          <p:spPr>
            <a:xfrm>
              <a:off x="2540000" y="4095750"/>
              <a:ext cx="5511800" cy="12700"/>
            </a:xfrm>
            <a:custGeom>
              <a:avLst/>
              <a:gdLst/>
              <a:ahLst/>
              <a:cxnLst/>
              <a:rect l="l" t="t" r="r" b="b"/>
              <a:pathLst>
                <a:path w="5511800" h="12700">
                  <a:moveTo>
                    <a:pt x="0" y="0"/>
                  </a:moveTo>
                  <a:lnTo>
                    <a:pt x="0" y="12700"/>
                  </a:lnTo>
                  <a:lnTo>
                    <a:pt x="5511800" y="12700"/>
                  </a:lnTo>
                  <a:lnTo>
                    <a:pt x="55118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540000" y="4102100"/>
              <a:ext cx="5511800" cy="12700"/>
            </a:xfrm>
            <a:custGeom>
              <a:avLst/>
              <a:gdLst/>
              <a:ahLst/>
              <a:cxnLst/>
              <a:rect l="l" t="t" r="r" b="b"/>
              <a:pathLst>
                <a:path w="5511800" h="12700">
                  <a:moveTo>
                    <a:pt x="5511800" y="12700"/>
                  </a:moveTo>
                  <a:lnTo>
                    <a:pt x="55118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55118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349500" y="3111500"/>
              <a:ext cx="5892800" cy="3365500"/>
            </a:xfrm>
            <a:custGeom>
              <a:avLst/>
              <a:gdLst/>
              <a:ahLst/>
              <a:cxnLst/>
              <a:rect l="l" t="t" r="r" b="b"/>
              <a:pathLst>
                <a:path w="5892800" h="3365500">
                  <a:moveTo>
                    <a:pt x="5892800" y="0"/>
                  </a:moveTo>
                  <a:lnTo>
                    <a:pt x="5892800" y="3365499"/>
                  </a:lnTo>
                  <a:lnTo>
                    <a:pt x="0" y="3365500"/>
                  </a:lnTo>
                  <a:lnTo>
                    <a:pt x="0" y="0"/>
                  </a:lnTo>
                  <a:lnTo>
                    <a:pt x="5892800" y="0"/>
                  </a:lnTo>
                  <a:close/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4667250" y="6483350"/>
              <a:ext cx="939800" cy="7747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9" name="object 9"/>
          <p:cNvGraphicFramePr>
            <a:graphicFrameLocks noGrp="1"/>
          </p:cNvGraphicFramePr>
          <p:nvPr/>
        </p:nvGraphicFramePr>
        <p:xfrm>
          <a:off x="2571742" y="4469060"/>
          <a:ext cx="5489575" cy="162996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851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8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306982">
                <a:tc>
                  <a:txBody>
                    <a:bodyPr/>
                    <a:lstStyle/>
                    <a:p>
                      <a:pPr marL="31750">
                        <a:lnSpc>
                          <a:spcPts val="2210"/>
                        </a:lnSpc>
                      </a:pPr>
                      <a:r>
                        <a:rPr sz="2000" b="1" spc="-10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Sales </a:t>
                      </a:r>
                      <a:r>
                        <a:rPr sz="2000" b="1" spc="-6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(</a:t>
                      </a:r>
                      <a:r>
                        <a:rPr sz="2000" b="1" spc="-65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401</a:t>
                      </a:r>
                      <a:r>
                        <a:rPr sz="2000" b="1" spc="-140" dirty="0">
                          <a:solidFill>
                            <a:srgbClr val="FF000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bikes)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L="316865">
                        <a:lnSpc>
                          <a:spcPts val="2210"/>
                        </a:lnSpc>
                      </a:pPr>
                      <a:r>
                        <a:rPr sz="20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</a:t>
                      </a:r>
                      <a:r>
                        <a:rPr sz="2000" b="1" spc="-42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200,500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R="3175" algn="ctr">
                        <a:lnSpc>
                          <a:spcPts val="2210"/>
                        </a:lnSpc>
                        <a:tabLst>
                          <a:tab pos="380365" algn="l"/>
                        </a:tabLst>
                      </a:pPr>
                      <a:r>
                        <a:rPr sz="2000" b="1" spc="-6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spc="-12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500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ts val="2395"/>
                        </a:lnSpc>
                      </a:pPr>
                      <a:r>
                        <a:rPr sz="2000" b="1" spc="-10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2000" b="1" spc="-9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2000" b="1" spc="-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ts val="2395"/>
                        </a:lnSpc>
                        <a:tabLst>
                          <a:tab pos="469900" algn="l"/>
                          <a:tab pos="1447165" algn="l"/>
                        </a:tabLst>
                      </a:pPr>
                      <a:r>
                        <a:rPr sz="20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000" b="1" u="heavy" spc="-10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120,300	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95"/>
                        </a:lnSpc>
                        <a:tabLst>
                          <a:tab pos="520700" algn="l"/>
                          <a:tab pos="1040765" algn="l"/>
                        </a:tabLst>
                      </a:pPr>
                      <a:r>
                        <a:rPr sz="20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000" b="1" u="heavy" spc="-10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300	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38881">
                <a:tc>
                  <a:txBody>
                    <a:bodyPr/>
                    <a:lstStyle/>
                    <a:p>
                      <a:pPr marL="31750">
                        <a:lnSpc>
                          <a:spcPts val="2395"/>
                        </a:lnSpc>
                      </a:pPr>
                      <a:r>
                        <a:rPr sz="2000" b="1" spc="-8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000" b="1" spc="-12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0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L="597535">
                        <a:lnSpc>
                          <a:spcPts val="2395"/>
                        </a:lnSpc>
                      </a:pPr>
                      <a:r>
                        <a:rPr sz="20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80,200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395"/>
                        </a:lnSpc>
                        <a:tabLst>
                          <a:tab pos="520700" algn="l"/>
                          <a:tab pos="1040765" algn="l"/>
                        </a:tabLst>
                      </a:pPr>
                      <a:r>
                        <a:rPr sz="20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u="heavy" spc="1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u="heavy" spc="-6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u="heavy" spc="-10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200	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B w="38100">
                      <a:solidFill>
                        <a:srgbClr val="000000"/>
                      </a:solidFill>
                      <a:prstDash val="solid"/>
                    </a:lnB>
                    <a:solidFill>
                      <a:srgbClr val="FFF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46918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r>
                        <a:rPr sz="2000" b="1" spc="-10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Less: fixed</a:t>
                      </a:r>
                      <a:r>
                        <a:rPr sz="2000" b="1" spc="8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2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ct val="100000"/>
                        </a:lnSpc>
                        <a:spcBef>
                          <a:spcPts val="125"/>
                        </a:spcBef>
                        <a:tabLst>
                          <a:tab pos="596900" algn="l"/>
                          <a:tab pos="1447165" algn="l"/>
                        </a:tabLst>
                      </a:pPr>
                      <a:r>
                        <a:rPr sz="2000" b="1" u="heavy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	</a:t>
                      </a:r>
                      <a:r>
                        <a:rPr sz="2000" b="1" u="heavy" spc="-10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80,000	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15875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22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lnT w="38100">
                      <a:solidFill>
                        <a:srgbClr val="000000"/>
                      </a:solidFill>
                      <a:prstDash val="solid"/>
                    </a:lnT>
                    <a:solidFill>
                      <a:srgbClr val="FFF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06982">
                <a:tc>
                  <a:txBody>
                    <a:bodyPr/>
                    <a:lstStyle/>
                    <a:p>
                      <a:pPr marL="31750">
                        <a:lnSpc>
                          <a:spcPts val="2315"/>
                        </a:lnSpc>
                      </a:pPr>
                      <a:r>
                        <a:rPr sz="2000" b="1" spc="-10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2000" b="1" spc="5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11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L="177165">
                        <a:lnSpc>
                          <a:spcPts val="2315"/>
                        </a:lnSpc>
                        <a:tabLst>
                          <a:tab pos="926465" algn="l"/>
                          <a:tab pos="1447165" algn="l"/>
                        </a:tabLst>
                      </a:pPr>
                      <a:r>
                        <a:rPr sz="2000" b="1" u="dbl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u="dbl" spc="15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u="dbl" spc="-6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u="heavy" spc="-100" dirty="0">
                          <a:solidFill>
                            <a:srgbClr val="373797"/>
                          </a:solidFill>
                          <a:uFill>
                            <a:solidFill>
                              <a:srgbClr val="000000"/>
                            </a:solidFill>
                          </a:uFill>
                          <a:latin typeface="Arial"/>
                          <a:cs typeface="Arial"/>
                        </a:rPr>
                        <a:t>20</a:t>
                      </a:r>
                      <a:r>
                        <a:rPr sz="2000" b="1" spc="-100" dirty="0">
                          <a:solidFill>
                            <a:srgbClr val="373797"/>
                          </a:solidFill>
                          <a:latin typeface="Arial"/>
                          <a:cs typeface="Arial"/>
                        </a:rPr>
                        <a:t>0	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tc>
                  <a:txBody>
                    <a:bodyPr/>
                    <a:lstStyle/>
                    <a:p>
                      <a:pPr marR="3175">
                        <a:lnSpc>
                          <a:spcPct val="100000"/>
                        </a:lnSpc>
                      </a:pPr>
                      <a:endParaRPr sz="19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FFFFC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10" name="object 10"/>
          <p:cNvSpPr txBox="1"/>
          <p:nvPr/>
        </p:nvSpPr>
        <p:spPr>
          <a:xfrm>
            <a:off x="2355850" y="3136900"/>
            <a:ext cx="5880100" cy="13081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175" algn="ctr">
              <a:lnSpc>
                <a:spcPct val="100000"/>
              </a:lnSpc>
              <a:spcBef>
                <a:spcPts val="100"/>
              </a:spcBef>
            </a:pPr>
            <a:r>
              <a:rPr sz="2000" b="1" spc="-70" dirty="0">
                <a:solidFill>
                  <a:srgbClr val="373797"/>
                </a:solidFill>
                <a:latin typeface="Arial"/>
                <a:cs typeface="Arial"/>
              </a:rPr>
              <a:t>WIND </a:t>
            </a:r>
            <a:r>
              <a:rPr sz="2000" b="1" spc="-120" dirty="0">
                <a:solidFill>
                  <a:srgbClr val="373797"/>
                </a:solidFill>
                <a:latin typeface="Arial"/>
                <a:cs typeface="Arial"/>
              </a:rPr>
              <a:t>BICYCLE</a:t>
            </a:r>
            <a:r>
              <a:rPr sz="2000" b="1" spc="-90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000" b="1" spc="-114" dirty="0">
                <a:solidFill>
                  <a:srgbClr val="373797"/>
                </a:solidFill>
                <a:latin typeface="Arial"/>
                <a:cs typeface="Arial"/>
              </a:rPr>
              <a:t>CO.</a:t>
            </a:r>
            <a:endParaRPr sz="2000">
              <a:latin typeface="Arial"/>
              <a:cs typeface="Arial"/>
            </a:endParaRPr>
          </a:p>
          <a:p>
            <a:pPr marL="1212215" marR="1221105" algn="ctr">
              <a:lnSpc>
                <a:spcPts val="2600"/>
              </a:lnSpc>
              <a:spcBef>
                <a:spcPts val="20"/>
              </a:spcBef>
            </a:pPr>
            <a:r>
              <a:rPr sz="2000" b="1" spc="-80" dirty="0">
                <a:solidFill>
                  <a:srgbClr val="373797"/>
                </a:solidFill>
                <a:latin typeface="Arial"/>
                <a:cs typeface="Arial"/>
              </a:rPr>
              <a:t>Contribution </a:t>
            </a:r>
            <a:r>
              <a:rPr sz="2000" b="1" spc="-130" dirty="0">
                <a:solidFill>
                  <a:srgbClr val="373797"/>
                </a:solidFill>
                <a:latin typeface="Arial"/>
                <a:cs typeface="Arial"/>
              </a:rPr>
              <a:t>Income </a:t>
            </a:r>
            <a:r>
              <a:rPr sz="2000" b="1" spc="-105" dirty="0">
                <a:solidFill>
                  <a:srgbClr val="373797"/>
                </a:solidFill>
                <a:latin typeface="Arial"/>
                <a:cs typeface="Arial"/>
              </a:rPr>
              <a:t>Statement  </a:t>
            </a:r>
            <a:r>
              <a:rPr sz="2000" b="1" spc="-95" dirty="0">
                <a:solidFill>
                  <a:srgbClr val="373797"/>
                </a:solidFill>
                <a:latin typeface="Arial"/>
                <a:cs typeface="Arial"/>
              </a:rPr>
              <a:t>For </a:t>
            </a:r>
            <a:r>
              <a:rPr sz="2000" b="1" spc="-55" dirty="0">
                <a:solidFill>
                  <a:srgbClr val="373797"/>
                </a:solidFill>
                <a:latin typeface="Arial"/>
                <a:cs typeface="Arial"/>
              </a:rPr>
              <a:t>the </a:t>
            </a:r>
            <a:r>
              <a:rPr sz="2000" b="1" spc="-110" dirty="0">
                <a:solidFill>
                  <a:srgbClr val="373797"/>
                </a:solidFill>
                <a:latin typeface="Arial"/>
                <a:cs typeface="Arial"/>
              </a:rPr>
              <a:t>Month </a:t>
            </a:r>
            <a:r>
              <a:rPr sz="2000" b="1" spc="-80" dirty="0">
                <a:solidFill>
                  <a:srgbClr val="373797"/>
                </a:solidFill>
                <a:latin typeface="Arial"/>
                <a:cs typeface="Arial"/>
              </a:rPr>
              <a:t>of</a:t>
            </a:r>
            <a:r>
              <a:rPr sz="2000" b="1" spc="110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000" b="1" spc="-120" dirty="0">
                <a:solidFill>
                  <a:srgbClr val="373797"/>
                </a:solidFill>
                <a:latin typeface="Arial"/>
                <a:cs typeface="Arial"/>
              </a:rPr>
              <a:t>June</a:t>
            </a:r>
            <a:endParaRPr sz="2000">
              <a:latin typeface="Arial"/>
              <a:cs typeface="Arial"/>
            </a:endParaRPr>
          </a:p>
          <a:p>
            <a:pPr marL="3613150">
              <a:lnSpc>
                <a:spcPct val="100000"/>
              </a:lnSpc>
              <a:spcBef>
                <a:spcPts val="80"/>
              </a:spcBef>
              <a:tabLst>
                <a:tab pos="4717415" algn="l"/>
              </a:tabLst>
            </a:pPr>
            <a:r>
              <a:rPr sz="2000" b="1" spc="-75" dirty="0">
                <a:solidFill>
                  <a:srgbClr val="373797"/>
                </a:solidFill>
                <a:latin typeface="Arial"/>
                <a:cs typeface="Arial"/>
              </a:rPr>
              <a:t>Total	</a:t>
            </a:r>
            <a:r>
              <a:rPr sz="2000" b="1" spc="-95" dirty="0">
                <a:solidFill>
                  <a:srgbClr val="373797"/>
                </a:solidFill>
                <a:latin typeface="Arial"/>
                <a:cs typeface="Arial"/>
              </a:rPr>
              <a:t>Per</a:t>
            </a:r>
            <a:r>
              <a:rPr sz="2000" b="1" spc="-15" dirty="0">
                <a:solidFill>
                  <a:srgbClr val="373797"/>
                </a:solidFill>
                <a:latin typeface="Arial"/>
                <a:cs typeface="Arial"/>
              </a:rPr>
              <a:t> </a:t>
            </a:r>
            <a:r>
              <a:rPr sz="2000" b="1" spc="-95" dirty="0">
                <a:solidFill>
                  <a:srgbClr val="373797"/>
                </a:solidFill>
                <a:latin typeface="Arial"/>
                <a:cs typeface="Arial"/>
              </a:rPr>
              <a:t>Unit</a:t>
            </a:r>
            <a:endParaRPr sz="2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61493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The </a:t>
            </a:r>
            <a:r>
              <a:rPr sz="4000" spc="-5" dirty="0"/>
              <a:t>Contribution</a:t>
            </a:r>
            <a:r>
              <a:rPr sz="4000" spc="-55" dirty="0"/>
              <a:t> </a:t>
            </a:r>
            <a:r>
              <a:rPr sz="4000" spc="-5" dirty="0"/>
              <a:t>Approach</a:t>
            </a:r>
            <a:endParaRPr sz="4000"/>
          </a:p>
        </p:txBody>
      </p:sp>
      <p:sp>
        <p:nvSpPr>
          <p:cNvPr id="12" name="object 12"/>
          <p:cNvSpPr txBox="1"/>
          <p:nvPr/>
        </p:nvSpPr>
        <p:spPr>
          <a:xfrm>
            <a:off x="1739920" y="2082774"/>
            <a:ext cx="7340600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12700" marR="32384" indent="444500">
              <a:lnSpc>
                <a:spcPts val="3800"/>
              </a:lnSpc>
              <a:spcBef>
                <a:spcPts val="260"/>
              </a:spcBef>
            </a:pPr>
            <a:r>
              <a:rPr sz="3200" spc="-45" dirty="0">
                <a:latin typeface="Arial"/>
                <a:cs typeface="Arial"/>
              </a:rPr>
              <a:t>If </a:t>
            </a:r>
            <a:r>
              <a:rPr sz="3200" spc="-10" dirty="0">
                <a:latin typeface="Arial"/>
                <a:cs typeface="Arial"/>
              </a:rPr>
              <a:t>Wind </a:t>
            </a:r>
            <a:r>
              <a:rPr sz="3200" spc="-5" dirty="0">
                <a:latin typeface="Arial"/>
                <a:cs typeface="Arial"/>
              </a:rPr>
              <a:t>sells </a:t>
            </a:r>
            <a:r>
              <a:rPr sz="3200" spc="-25" dirty="0">
                <a:latin typeface="Arial"/>
                <a:cs typeface="Arial"/>
              </a:rPr>
              <a:t>one </a:t>
            </a:r>
            <a:r>
              <a:rPr sz="3200" spc="-5" dirty="0">
                <a:latin typeface="Arial"/>
                <a:cs typeface="Arial"/>
              </a:rPr>
              <a:t>additional </a:t>
            </a:r>
            <a:r>
              <a:rPr sz="3200" spc="-20" dirty="0">
                <a:latin typeface="Arial"/>
                <a:cs typeface="Arial"/>
              </a:rPr>
              <a:t>unit </a:t>
            </a:r>
            <a:r>
              <a:rPr sz="3200" spc="-10" dirty="0">
                <a:latin typeface="Arial"/>
                <a:cs typeface="Arial"/>
              </a:rPr>
              <a:t>(401  bikes), </a:t>
            </a:r>
            <a:r>
              <a:rPr sz="3200" spc="10" dirty="0">
                <a:latin typeface="Arial"/>
                <a:cs typeface="Arial"/>
              </a:rPr>
              <a:t>net </a:t>
            </a:r>
            <a:r>
              <a:rPr sz="3200" spc="5" dirty="0">
                <a:latin typeface="Arial"/>
                <a:cs typeface="Arial"/>
              </a:rPr>
              <a:t>income </a:t>
            </a:r>
            <a:r>
              <a:rPr sz="3200" spc="10" dirty="0">
                <a:latin typeface="Arial"/>
                <a:cs typeface="Arial"/>
              </a:rPr>
              <a:t>will </a:t>
            </a:r>
            <a:r>
              <a:rPr sz="3200" spc="-5" dirty="0">
                <a:latin typeface="Arial"/>
                <a:cs typeface="Arial"/>
              </a:rPr>
              <a:t>increase </a:t>
            </a:r>
            <a:r>
              <a:rPr sz="3200" spc="5" dirty="0">
                <a:latin typeface="Arial"/>
                <a:cs typeface="Arial"/>
              </a:rPr>
              <a:t>by</a:t>
            </a:r>
            <a:r>
              <a:rPr sz="3200" spc="-2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$200.</a:t>
            </a:r>
            <a:endParaRPr sz="3200">
              <a:latin typeface="Arial"/>
              <a:cs typeface="Arial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6769100" y="3124200"/>
            <a:ext cx="1841500" cy="2628900"/>
          </a:xfrm>
          <a:custGeom>
            <a:avLst/>
            <a:gdLst/>
            <a:ahLst/>
            <a:cxnLst/>
            <a:rect l="l" t="t" r="r" b="b"/>
            <a:pathLst>
              <a:path w="1841500" h="2628900">
                <a:moveTo>
                  <a:pt x="1841500" y="0"/>
                </a:moveTo>
                <a:lnTo>
                  <a:pt x="0" y="2628899"/>
                </a:lnTo>
              </a:path>
            </a:pathLst>
          </a:custGeom>
          <a:ln w="38100">
            <a:solidFill>
              <a:srgbClr val="FB02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/>
          <p:nvPr/>
        </p:nvSpPr>
        <p:spPr>
          <a:xfrm>
            <a:off x="6705600" y="5676900"/>
            <a:ext cx="152400" cy="190500"/>
          </a:xfrm>
          <a:custGeom>
            <a:avLst/>
            <a:gdLst/>
            <a:ahLst/>
            <a:cxnLst/>
            <a:rect l="l" t="t" r="r" b="b"/>
            <a:pathLst>
              <a:path w="152400" h="190500">
                <a:moveTo>
                  <a:pt x="152400" y="88900"/>
                </a:moveTo>
                <a:lnTo>
                  <a:pt x="12700" y="0"/>
                </a:lnTo>
                <a:lnTo>
                  <a:pt x="0" y="190500"/>
                </a:lnTo>
                <a:lnTo>
                  <a:pt x="152400" y="88900"/>
                </a:lnTo>
                <a:close/>
              </a:path>
            </a:pathLst>
          </a:custGeom>
          <a:solidFill>
            <a:srgbClr val="FB02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13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595566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10" dirty="0"/>
              <a:t>Contribution Margin</a:t>
            </a:r>
            <a:r>
              <a:rPr sz="4000" spc="125" dirty="0"/>
              <a:t> </a:t>
            </a:r>
            <a:r>
              <a:rPr sz="4000" spc="-10" dirty="0"/>
              <a:t>Ratio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2044694" y="2082774"/>
            <a:ext cx="6348730" cy="354647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92100">
              <a:lnSpc>
                <a:spcPct val="100000"/>
              </a:lnSpc>
              <a:spcBef>
                <a:spcPts val="100"/>
              </a:spcBef>
            </a:pPr>
            <a:r>
              <a:rPr sz="3200" spc="-15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contribution </a:t>
            </a:r>
            <a:r>
              <a:rPr sz="3200" spc="-5" dirty="0">
                <a:latin typeface="Arial"/>
                <a:cs typeface="Arial"/>
              </a:rPr>
              <a:t>margin </a:t>
            </a:r>
            <a:r>
              <a:rPr sz="3200" b="1" dirty="0">
                <a:solidFill>
                  <a:srgbClr val="3767CA"/>
                </a:solidFill>
                <a:latin typeface="Arial"/>
                <a:cs typeface="Arial"/>
              </a:rPr>
              <a:t>ratio</a:t>
            </a:r>
            <a:r>
              <a:rPr sz="3200" b="1" spc="7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spc="-10" dirty="0">
                <a:latin typeface="Arial"/>
                <a:cs typeface="Arial"/>
              </a:rPr>
              <a:t>is:</a:t>
            </a:r>
            <a:endParaRPr sz="3200">
              <a:latin typeface="Arial"/>
              <a:cs typeface="Arial"/>
            </a:endParaRPr>
          </a:p>
          <a:p>
            <a:pPr marL="101600">
              <a:lnSpc>
                <a:spcPts val="3110"/>
              </a:lnSpc>
              <a:spcBef>
                <a:spcPts val="2160"/>
              </a:spcBef>
              <a:tabLst>
                <a:tab pos="1713864" algn="l"/>
                <a:tab pos="2120265" algn="l"/>
                <a:tab pos="2578100" algn="l"/>
                <a:tab pos="6209665" algn="l"/>
              </a:tabLst>
            </a:pPr>
            <a:r>
              <a:rPr sz="3900" b="1" spc="7" baseline="-32051" dirty="0">
                <a:solidFill>
                  <a:srgbClr val="3767CA"/>
                </a:solidFill>
                <a:latin typeface="Arial"/>
                <a:cs typeface="Arial"/>
              </a:rPr>
              <a:t>CM</a:t>
            </a:r>
            <a:r>
              <a:rPr sz="3900" b="1" spc="22" baseline="-32051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900" b="1" spc="-15" baseline="-32051" dirty="0">
                <a:solidFill>
                  <a:srgbClr val="3767CA"/>
                </a:solidFill>
                <a:latin typeface="Arial"/>
                <a:cs typeface="Arial"/>
              </a:rPr>
              <a:t>Ratio	</a:t>
            </a:r>
            <a:r>
              <a:rPr sz="3900" b="1" baseline="-32051" dirty="0">
                <a:solidFill>
                  <a:srgbClr val="3767CA"/>
                </a:solidFill>
                <a:latin typeface="Arial"/>
                <a:cs typeface="Arial"/>
              </a:rPr>
              <a:t>=	</a:t>
            </a:r>
            <a:r>
              <a:rPr sz="2600" b="1" u="heavy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 	</a:t>
            </a:r>
            <a:r>
              <a:rPr sz="2600" b="1" u="heavy" spc="-5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Contribution</a:t>
            </a:r>
            <a:r>
              <a:rPr sz="2600" b="1" u="heavy" spc="-60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 </a:t>
            </a:r>
            <a:r>
              <a:rPr sz="2600" b="1" u="heavy" spc="-5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margin	</a:t>
            </a:r>
            <a:endParaRPr sz="2600">
              <a:latin typeface="Arial"/>
              <a:cs typeface="Arial"/>
            </a:endParaRPr>
          </a:p>
          <a:p>
            <a:pPr marL="3505835">
              <a:lnSpc>
                <a:spcPts val="3110"/>
              </a:lnSpc>
            </a:pPr>
            <a:r>
              <a:rPr sz="2600" b="1" spc="-15" dirty="0">
                <a:solidFill>
                  <a:srgbClr val="3767CA"/>
                </a:solidFill>
                <a:latin typeface="Arial"/>
                <a:cs typeface="Arial"/>
              </a:rPr>
              <a:t>Sales</a:t>
            </a:r>
            <a:endParaRPr sz="2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650">
              <a:latin typeface="Arial"/>
              <a:cs typeface="Arial"/>
            </a:endParaRPr>
          </a:p>
          <a:p>
            <a:pPr marL="406400">
              <a:lnSpc>
                <a:spcPct val="100000"/>
              </a:lnSpc>
            </a:pPr>
            <a:r>
              <a:rPr sz="3200" spc="-15" dirty="0">
                <a:latin typeface="Arial"/>
                <a:cs typeface="Arial"/>
              </a:rPr>
              <a:t>For </a:t>
            </a:r>
            <a:r>
              <a:rPr sz="3200" spc="-10" dirty="0">
                <a:latin typeface="Arial"/>
                <a:cs typeface="Arial"/>
              </a:rPr>
              <a:t>Wind </a:t>
            </a:r>
            <a:r>
              <a:rPr sz="3200" spc="-15" dirty="0">
                <a:latin typeface="Arial"/>
                <a:cs typeface="Arial"/>
              </a:rPr>
              <a:t>Bicycle </a:t>
            </a:r>
            <a:r>
              <a:rPr sz="3200" dirty="0">
                <a:latin typeface="Arial"/>
                <a:cs typeface="Arial"/>
              </a:rPr>
              <a:t>Co. the </a:t>
            </a:r>
            <a:r>
              <a:rPr sz="3200" spc="-15" dirty="0">
                <a:latin typeface="Arial"/>
                <a:cs typeface="Arial"/>
              </a:rPr>
              <a:t>ratio</a:t>
            </a:r>
            <a:r>
              <a:rPr sz="3200" spc="12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is:</a:t>
            </a:r>
            <a:endParaRPr sz="3200">
              <a:latin typeface="Arial"/>
              <a:cs typeface="Arial"/>
            </a:endParaRPr>
          </a:p>
          <a:p>
            <a:pPr marR="370205" algn="ctr">
              <a:lnSpc>
                <a:spcPts val="3110"/>
              </a:lnSpc>
              <a:spcBef>
                <a:spcPts val="2360"/>
              </a:spcBef>
              <a:tabLst>
                <a:tab pos="457200" algn="l"/>
                <a:tab pos="1663064" algn="l"/>
              </a:tabLst>
            </a:pPr>
            <a:r>
              <a:rPr sz="2600" b="1" u="heavy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 	</a:t>
            </a:r>
            <a:r>
              <a:rPr sz="2600" b="1" u="heavy" spc="10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$200	</a:t>
            </a:r>
            <a:r>
              <a:rPr sz="3900" b="1" baseline="-29914" dirty="0">
                <a:solidFill>
                  <a:srgbClr val="3767CA"/>
                </a:solidFill>
                <a:latin typeface="Arial"/>
                <a:cs typeface="Arial"/>
              </a:rPr>
              <a:t>=</a:t>
            </a:r>
            <a:r>
              <a:rPr sz="3900" b="1" spc="-75" baseline="-29914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900" b="1" spc="-7" baseline="-29914" dirty="0">
                <a:solidFill>
                  <a:srgbClr val="3767CA"/>
                </a:solidFill>
                <a:latin typeface="Arial"/>
                <a:cs typeface="Arial"/>
              </a:rPr>
              <a:t>40%</a:t>
            </a:r>
            <a:endParaRPr sz="3900" baseline="-29914">
              <a:latin typeface="Arial"/>
              <a:cs typeface="Arial"/>
            </a:endParaRPr>
          </a:p>
          <a:p>
            <a:pPr marL="2095500">
              <a:lnSpc>
                <a:spcPts val="3110"/>
              </a:lnSpc>
            </a:pPr>
            <a:r>
              <a:rPr sz="2600" b="1" spc="10" dirty="0">
                <a:solidFill>
                  <a:srgbClr val="3767CA"/>
                </a:solidFill>
                <a:latin typeface="Arial"/>
                <a:cs typeface="Arial"/>
              </a:rPr>
              <a:t>$500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27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219200" y="2146287"/>
            <a:ext cx="8128000" cy="342201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  <a:tabLst>
                <a:tab pos="1129665" algn="l"/>
                <a:tab pos="1485900" algn="l"/>
              </a:tabLst>
            </a:pPr>
            <a:r>
              <a:rPr sz="2400" b="1" dirty="0">
                <a:latin typeface="Arial"/>
                <a:cs typeface="Arial"/>
              </a:rPr>
              <a:t>Profits	=	</a:t>
            </a:r>
            <a:r>
              <a:rPr sz="2400" b="1" spc="-10" dirty="0">
                <a:latin typeface="Arial"/>
                <a:cs typeface="Arial"/>
              </a:rPr>
              <a:t>Sales </a:t>
            </a:r>
            <a:r>
              <a:rPr sz="2400" b="1" spc="-5" dirty="0">
                <a:latin typeface="Arial"/>
                <a:cs typeface="Arial"/>
              </a:rPr>
              <a:t>– (Variable expenses </a:t>
            </a:r>
            <a:r>
              <a:rPr sz="2400" b="1" dirty="0">
                <a:latin typeface="Arial"/>
                <a:cs typeface="Arial"/>
              </a:rPr>
              <a:t>+ </a:t>
            </a:r>
            <a:r>
              <a:rPr sz="2400" b="1" spc="-5" dirty="0">
                <a:latin typeface="Arial"/>
                <a:cs typeface="Arial"/>
              </a:rPr>
              <a:t>Fixed</a:t>
            </a:r>
            <a:r>
              <a:rPr sz="2400" b="1" spc="-3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expenses)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Arial"/>
              <a:cs typeface="Arial"/>
            </a:endParaRPr>
          </a:p>
          <a:p>
            <a:pPr marL="8890" algn="ctr">
              <a:lnSpc>
                <a:spcPct val="100000"/>
              </a:lnSpc>
            </a:pPr>
            <a:r>
              <a:rPr sz="2400" b="1" spc="25" dirty="0">
                <a:solidFill>
                  <a:srgbClr val="3767CA"/>
                </a:solidFill>
                <a:latin typeface="Arial"/>
                <a:cs typeface="Arial"/>
              </a:rPr>
              <a:t>OR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/>
              <a:cs typeface="Arial"/>
            </a:endParaRPr>
          </a:p>
          <a:p>
            <a:pPr marL="4445" algn="ctr">
              <a:lnSpc>
                <a:spcPct val="100000"/>
              </a:lnSpc>
              <a:tabLst>
                <a:tab pos="969644" algn="l"/>
                <a:tab pos="1312545" algn="l"/>
              </a:tabLst>
            </a:pPr>
            <a:r>
              <a:rPr sz="2400" b="1" spc="-10" dirty="0">
                <a:latin typeface="Arial"/>
                <a:cs typeface="Arial"/>
              </a:rPr>
              <a:t>Sales	</a:t>
            </a:r>
            <a:r>
              <a:rPr sz="2400" b="1" dirty="0">
                <a:latin typeface="Arial"/>
                <a:cs typeface="Arial"/>
              </a:rPr>
              <a:t>=	</a:t>
            </a:r>
            <a:r>
              <a:rPr sz="2400" b="1" spc="-5" dirty="0">
                <a:latin typeface="Arial"/>
                <a:cs typeface="Arial"/>
              </a:rPr>
              <a:t>Variable expenses </a:t>
            </a:r>
            <a:r>
              <a:rPr sz="2400" b="1" dirty="0">
                <a:latin typeface="Arial"/>
                <a:cs typeface="Arial"/>
              </a:rPr>
              <a:t>+ </a:t>
            </a:r>
            <a:r>
              <a:rPr sz="2400" b="1" spc="-5" dirty="0">
                <a:latin typeface="Arial"/>
                <a:cs typeface="Arial"/>
              </a:rPr>
              <a:t>Fixed expenses </a:t>
            </a:r>
            <a:r>
              <a:rPr sz="2400" b="1" dirty="0">
                <a:latin typeface="Arial"/>
                <a:cs typeface="Arial"/>
              </a:rPr>
              <a:t>+</a:t>
            </a:r>
            <a:r>
              <a:rPr sz="2400" b="1" spc="2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Profits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 marL="2578100" marR="1595755" indent="-558800">
              <a:lnSpc>
                <a:spcPct val="101600"/>
              </a:lnSpc>
              <a:spcBef>
                <a:spcPts val="1555"/>
              </a:spcBef>
            </a:pPr>
            <a:r>
              <a:rPr sz="3200" b="1" spc="-10" dirty="0">
                <a:solidFill>
                  <a:srgbClr val="3767CA"/>
                </a:solidFill>
                <a:latin typeface="Arial"/>
                <a:cs typeface="Arial"/>
              </a:rPr>
              <a:t>At the </a:t>
            </a:r>
            <a:r>
              <a:rPr sz="3200" b="1" dirty="0">
                <a:solidFill>
                  <a:srgbClr val="3767CA"/>
                </a:solidFill>
                <a:latin typeface="Arial"/>
                <a:cs typeface="Arial"/>
              </a:rPr>
              <a:t>break-even</a:t>
            </a:r>
            <a:r>
              <a:rPr sz="3200" b="1" spc="-130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b="1" spc="-10" dirty="0">
                <a:solidFill>
                  <a:srgbClr val="3767CA"/>
                </a:solidFill>
                <a:latin typeface="Arial"/>
                <a:cs typeface="Arial"/>
              </a:rPr>
              <a:t>point  </a:t>
            </a:r>
            <a:r>
              <a:rPr sz="3200" b="1" dirty="0">
                <a:solidFill>
                  <a:srgbClr val="3767CA"/>
                </a:solidFill>
                <a:latin typeface="Arial"/>
                <a:cs typeface="Arial"/>
              </a:rPr>
              <a:t>profits </a:t>
            </a:r>
            <a:r>
              <a:rPr sz="3200" b="1" spc="5" dirty="0">
                <a:solidFill>
                  <a:srgbClr val="3767CA"/>
                </a:solidFill>
                <a:latin typeface="Arial"/>
                <a:cs typeface="Arial"/>
              </a:rPr>
              <a:t>equal</a:t>
            </a:r>
            <a:r>
              <a:rPr sz="3200" b="1" spc="-80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b="1" spc="-20" dirty="0">
                <a:solidFill>
                  <a:srgbClr val="3767CA"/>
                </a:solidFill>
                <a:latin typeface="Arial"/>
                <a:cs typeface="Arial"/>
              </a:rPr>
              <a:t>zero.</a:t>
            </a:r>
            <a:endParaRPr sz="32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626350" y="3949700"/>
            <a:ext cx="679450" cy="704850"/>
            <a:chOff x="7626350" y="3949700"/>
            <a:chExt cx="679450" cy="704850"/>
          </a:xfrm>
        </p:grpSpPr>
        <p:sp>
          <p:nvSpPr>
            <p:cNvPr id="6" name="object 6"/>
            <p:cNvSpPr/>
            <p:nvPr/>
          </p:nvSpPr>
          <p:spPr>
            <a:xfrm>
              <a:off x="7632700" y="4000500"/>
              <a:ext cx="622300" cy="647700"/>
            </a:xfrm>
            <a:custGeom>
              <a:avLst/>
              <a:gdLst/>
              <a:ahLst/>
              <a:cxnLst/>
              <a:rect l="l" t="t" r="r" b="b"/>
              <a:pathLst>
                <a:path w="622300" h="647700">
                  <a:moveTo>
                    <a:pt x="0" y="647700"/>
                  </a:moveTo>
                  <a:lnTo>
                    <a:pt x="622300" y="0"/>
                  </a:lnTo>
                </a:path>
              </a:pathLst>
            </a:custGeom>
            <a:ln w="12700">
              <a:solidFill>
                <a:srgbClr val="3767CA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191500" y="3949700"/>
              <a:ext cx="114300" cy="127000"/>
            </a:xfrm>
            <a:custGeom>
              <a:avLst/>
              <a:gdLst/>
              <a:ahLst/>
              <a:cxnLst/>
              <a:rect l="l" t="t" r="r" b="b"/>
              <a:pathLst>
                <a:path w="114300" h="127000">
                  <a:moveTo>
                    <a:pt x="114300" y="0"/>
                  </a:moveTo>
                  <a:lnTo>
                    <a:pt x="0" y="50800"/>
                  </a:lnTo>
                  <a:lnTo>
                    <a:pt x="76200" y="127000"/>
                  </a:lnTo>
                  <a:lnTo>
                    <a:pt x="114300" y="0"/>
                  </a:lnTo>
                  <a:close/>
                </a:path>
              </a:pathLst>
            </a:custGeom>
            <a:solidFill>
              <a:srgbClr val="3767C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28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231900" y="2082787"/>
            <a:ext cx="7814309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15" dirty="0">
                <a:latin typeface="Arial"/>
                <a:cs typeface="Arial"/>
              </a:rPr>
              <a:t>Here </a:t>
            </a:r>
            <a:r>
              <a:rPr sz="3000" spc="10" dirty="0">
                <a:latin typeface="Arial"/>
                <a:cs typeface="Arial"/>
              </a:rPr>
              <a:t>is </a:t>
            </a:r>
            <a:r>
              <a:rPr sz="3000" spc="-5" dirty="0">
                <a:latin typeface="Arial"/>
                <a:cs typeface="Arial"/>
              </a:rPr>
              <a:t>the </a:t>
            </a:r>
            <a:r>
              <a:rPr sz="3000" dirty="0">
                <a:latin typeface="Arial"/>
                <a:cs typeface="Arial"/>
              </a:rPr>
              <a:t>information </a:t>
            </a:r>
            <a:r>
              <a:rPr sz="3000" spc="-5" dirty="0">
                <a:latin typeface="Arial"/>
                <a:cs typeface="Arial"/>
              </a:rPr>
              <a:t>from </a:t>
            </a:r>
            <a:r>
              <a:rPr sz="3000" spc="5" dirty="0">
                <a:latin typeface="Arial"/>
                <a:cs typeface="Arial"/>
              </a:rPr>
              <a:t>Wind </a:t>
            </a:r>
            <a:r>
              <a:rPr sz="3000" spc="-10" dirty="0">
                <a:latin typeface="Arial"/>
                <a:cs typeface="Arial"/>
              </a:rPr>
              <a:t>Bicycle</a:t>
            </a:r>
            <a:r>
              <a:rPr sz="3000" spc="-100" dirty="0">
                <a:latin typeface="Arial"/>
                <a:cs typeface="Arial"/>
              </a:rPr>
              <a:t> </a:t>
            </a:r>
            <a:r>
              <a:rPr sz="3000" spc="5" dirty="0">
                <a:latin typeface="Arial"/>
                <a:cs typeface="Arial"/>
              </a:rPr>
              <a:t>Co.: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079500" y="2755900"/>
            <a:ext cx="8369300" cy="2705100"/>
            <a:chOff x="1079500" y="2755900"/>
            <a:chExt cx="8369300" cy="2705100"/>
          </a:xfrm>
        </p:grpSpPr>
        <p:sp>
          <p:nvSpPr>
            <p:cNvPr id="6" name="object 6"/>
            <p:cNvSpPr/>
            <p:nvPr/>
          </p:nvSpPr>
          <p:spPr>
            <a:xfrm>
              <a:off x="1155700" y="2832099"/>
              <a:ext cx="8293100" cy="2628900"/>
            </a:xfrm>
            <a:custGeom>
              <a:avLst/>
              <a:gdLst/>
              <a:ahLst/>
              <a:cxnLst/>
              <a:rect l="l" t="t" r="r" b="b"/>
              <a:pathLst>
                <a:path w="8293100" h="2628900">
                  <a:moveTo>
                    <a:pt x="8293100" y="0"/>
                  </a:moveTo>
                  <a:lnTo>
                    <a:pt x="0" y="0"/>
                  </a:lnTo>
                  <a:lnTo>
                    <a:pt x="0" y="2552700"/>
                  </a:lnTo>
                  <a:lnTo>
                    <a:pt x="0" y="2628900"/>
                  </a:lnTo>
                  <a:lnTo>
                    <a:pt x="8293100" y="2628900"/>
                  </a:lnTo>
                  <a:lnTo>
                    <a:pt x="8293100" y="2552700"/>
                  </a:lnTo>
                  <a:lnTo>
                    <a:pt x="829310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136650" y="5384800"/>
              <a:ext cx="12700" cy="76200"/>
            </a:xfrm>
            <a:custGeom>
              <a:avLst/>
              <a:gdLst/>
              <a:ahLst/>
              <a:cxnLst/>
              <a:rect l="l" t="t" r="r" b="b"/>
              <a:pathLst>
                <a:path w="12700" h="76200">
                  <a:moveTo>
                    <a:pt x="0" y="76200"/>
                  </a:moveTo>
                  <a:lnTo>
                    <a:pt x="12700" y="762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1143000" y="5384800"/>
              <a:ext cx="12700" cy="76200"/>
            </a:xfrm>
            <a:custGeom>
              <a:avLst/>
              <a:gdLst/>
              <a:ahLst/>
              <a:cxnLst/>
              <a:rect l="l" t="t" r="r" b="b"/>
              <a:pathLst>
                <a:path w="12700" h="76200">
                  <a:moveTo>
                    <a:pt x="0" y="76200"/>
                  </a:moveTo>
                  <a:lnTo>
                    <a:pt x="12700" y="762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762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429750" y="2832100"/>
              <a:ext cx="12700" cy="2628900"/>
            </a:xfrm>
            <a:custGeom>
              <a:avLst/>
              <a:gdLst/>
              <a:ahLst/>
              <a:cxnLst/>
              <a:rect l="l" t="t" r="r" b="b"/>
              <a:pathLst>
                <a:path w="12700" h="2628900">
                  <a:moveTo>
                    <a:pt x="0" y="0"/>
                  </a:moveTo>
                  <a:lnTo>
                    <a:pt x="0" y="2628900"/>
                  </a:lnTo>
                  <a:lnTo>
                    <a:pt x="12700" y="2628900"/>
                  </a:lnTo>
                  <a:lnTo>
                    <a:pt x="127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436100" y="2832100"/>
              <a:ext cx="12700" cy="2628900"/>
            </a:xfrm>
            <a:custGeom>
              <a:avLst/>
              <a:gdLst/>
              <a:ahLst/>
              <a:cxnLst/>
              <a:rect l="l" t="t" r="r" b="b"/>
              <a:pathLst>
                <a:path w="12700" h="2628900">
                  <a:moveTo>
                    <a:pt x="12700" y="2628900"/>
                  </a:moveTo>
                  <a:lnTo>
                    <a:pt x="12700" y="0"/>
                  </a:lnTo>
                  <a:lnTo>
                    <a:pt x="0" y="0"/>
                  </a:lnTo>
                  <a:lnTo>
                    <a:pt x="0" y="2628900"/>
                  </a:lnTo>
                  <a:lnTo>
                    <a:pt x="12700" y="2628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9372600" y="2813050"/>
              <a:ext cx="76200" cy="12700"/>
            </a:xfrm>
            <a:custGeom>
              <a:avLst/>
              <a:gdLst/>
              <a:ahLst/>
              <a:cxnLst/>
              <a:rect l="l" t="t" r="r" b="b"/>
              <a:pathLst>
                <a:path w="76200" h="12700">
                  <a:moveTo>
                    <a:pt x="0" y="12700"/>
                  </a:moveTo>
                  <a:lnTo>
                    <a:pt x="76200" y="127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9372600" y="2819400"/>
              <a:ext cx="76200" cy="12700"/>
            </a:xfrm>
            <a:custGeom>
              <a:avLst/>
              <a:gdLst/>
              <a:ahLst/>
              <a:cxnLst/>
              <a:rect l="l" t="t" r="r" b="b"/>
              <a:pathLst>
                <a:path w="76200" h="12700">
                  <a:moveTo>
                    <a:pt x="0" y="12700"/>
                  </a:moveTo>
                  <a:lnTo>
                    <a:pt x="76200" y="12700"/>
                  </a:lnTo>
                  <a:lnTo>
                    <a:pt x="762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155700" y="544195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0" y="0"/>
                  </a:moveTo>
                  <a:lnTo>
                    <a:pt x="0" y="12700"/>
                  </a:lnTo>
                  <a:lnTo>
                    <a:pt x="8293100" y="12700"/>
                  </a:lnTo>
                  <a:lnTo>
                    <a:pt x="82931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55700" y="544830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8293100" y="12700"/>
                  </a:moveTo>
                  <a:lnTo>
                    <a:pt x="82931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82931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079500" y="2755900"/>
              <a:ext cx="8293100" cy="2628900"/>
            </a:xfrm>
            <a:custGeom>
              <a:avLst/>
              <a:gdLst/>
              <a:ahLst/>
              <a:cxnLst/>
              <a:rect l="l" t="t" r="r" b="b"/>
              <a:pathLst>
                <a:path w="8293100" h="2628900">
                  <a:moveTo>
                    <a:pt x="8293100" y="2628900"/>
                  </a:moveTo>
                  <a:lnTo>
                    <a:pt x="8293100" y="0"/>
                  </a:lnTo>
                  <a:lnTo>
                    <a:pt x="0" y="0"/>
                  </a:lnTo>
                  <a:lnTo>
                    <a:pt x="0" y="2628900"/>
                  </a:lnTo>
                  <a:lnTo>
                    <a:pt x="8293100" y="2628900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454150" y="3122860"/>
          <a:ext cx="7502524" cy="190936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0543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76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9194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3857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0063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393065">
                        <a:lnSpc>
                          <a:spcPts val="2210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Total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11785" algn="r">
                        <a:lnSpc>
                          <a:spcPts val="2210"/>
                        </a:lnSpc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Per </a:t>
                      </a:r>
                      <a:r>
                        <a:rPr sz="2000" b="1" spc="-35" dirty="0">
                          <a:latin typeface="Arial"/>
                          <a:cs typeface="Arial"/>
                        </a:rPr>
                        <a:t>Unit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L="319405">
                        <a:lnSpc>
                          <a:spcPts val="2210"/>
                        </a:lnSpc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Percent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0">
                <a:tc>
                  <a:txBody>
                    <a:bodyPr/>
                    <a:lstStyle/>
                    <a:p>
                      <a:pPr marL="31750">
                        <a:lnSpc>
                          <a:spcPts val="2345"/>
                        </a:lnSpc>
                      </a:pPr>
                      <a:r>
                        <a:rPr sz="2000" b="1" spc="-50" dirty="0">
                          <a:latin typeface="Arial"/>
                          <a:cs typeface="Arial"/>
                        </a:rPr>
                        <a:t>Sales </a:t>
                      </a:r>
                      <a:r>
                        <a:rPr sz="2000" b="1" spc="-5" dirty="0">
                          <a:latin typeface="Arial"/>
                          <a:cs typeface="Arial"/>
                        </a:rPr>
                        <a:t>(500</a:t>
                      </a:r>
                      <a:r>
                        <a:rPr sz="2000" b="1" spc="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40" dirty="0">
                          <a:latin typeface="Arial"/>
                          <a:cs typeface="Arial"/>
                        </a:rPr>
                        <a:t>bikes)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04800" algn="r">
                        <a:lnSpc>
                          <a:spcPts val="234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$2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4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32105" algn="r">
                        <a:lnSpc>
                          <a:spcPts val="2345"/>
                        </a:lnSpc>
                        <a:tabLst>
                          <a:tab pos="507365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25400" algn="r">
                        <a:lnSpc>
                          <a:spcPts val="234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23850">
                <a:tc>
                  <a:txBody>
                    <a:bodyPr/>
                    <a:lstStyle/>
                    <a:p>
                      <a:pPr marL="31750">
                        <a:lnSpc>
                          <a:spcPts val="2345"/>
                        </a:lnSpc>
                      </a:pPr>
                      <a:r>
                        <a:rPr sz="2000" b="1" spc="-35" dirty="0">
                          <a:latin typeface="Arial"/>
                          <a:cs typeface="Arial"/>
                        </a:rPr>
                        <a:t>Less: variable</a:t>
                      </a:r>
                      <a:r>
                        <a:rPr sz="2000" b="1" spc="11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expenses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ts val="234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5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4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32105" algn="r">
                        <a:lnSpc>
                          <a:spcPts val="234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3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4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6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36550">
                <a:tc>
                  <a:txBody>
                    <a:bodyPr/>
                    <a:lstStyle/>
                    <a:p>
                      <a:pPr marL="31750">
                        <a:lnSpc>
                          <a:spcPts val="2395"/>
                        </a:lnSpc>
                      </a:pPr>
                      <a:r>
                        <a:rPr sz="2000" b="1" spc="-20" dirty="0"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2000" b="1" spc="2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margin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04165" algn="r">
                        <a:lnSpc>
                          <a:spcPts val="2395"/>
                        </a:lnSpc>
                      </a:pPr>
                      <a:r>
                        <a:rPr sz="2000" b="1" spc="10" dirty="0">
                          <a:latin typeface="Arial"/>
                          <a:cs typeface="Arial"/>
                        </a:rPr>
                        <a:t>$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1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4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b="1" spc="-20" dirty="0">
                          <a:latin typeface="Arial"/>
                          <a:cs typeface="Arial"/>
                        </a:rPr>
                        <a:t>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32105" algn="r">
                        <a:lnSpc>
                          <a:spcPts val="2395"/>
                        </a:lnSpc>
                        <a:tabLst>
                          <a:tab pos="507365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24130" algn="r">
                        <a:lnSpc>
                          <a:spcPts val="2395"/>
                        </a:lnSpc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4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dirty="0">
                          <a:latin typeface="Arial"/>
                          <a:cs typeface="Arial"/>
                        </a:rPr>
                        <a:t>%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30200">
                <a:tc>
                  <a:txBody>
                    <a:bodyPr/>
                    <a:lstStyle/>
                    <a:p>
                      <a:pPr marL="31750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2000" b="1" spc="-35" dirty="0">
                          <a:latin typeface="Arial"/>
                          <a:cs typeface="Arial"/>
                        </a:rPr>
                        <a:t>Less: fixed</a:t>
                      </a:r>
                      <a:r>
                        <a:rPr sz="2000" b="1" spc="1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30" dirty="0">
                          <a:latin typeface="Arial"/>
                          <a:cs typeface="Arial"/>
                        </a:rPr>
                        <a:t>expenses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03530" algn="r"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r>
                        <a:rPr sz="2000" b="1" spc="-15" dirty="0">
                          <a:latin typeface="Arial"/>
                          <a:cs typeface="Arial"/>
                        </a:rPr>
                        <a:t>8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4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508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00632">
                <a:tc>
                  <a:txBody>
                    <a:bodyPr/>
                    <a:lstStyle/>
                    <a:p>
                      <a:pPr marL="31750">
                        <a:lnSpc>
                          <a:spcPts val="2265"/>
                        </a:lnSpc>
                      </a:pPr>
                      <a:r>
                        <a:rPr sz="2000" b="1" spc="-25" dirty="0">
                          <a:latin typeface="Arial"/>
                          <a:cs typeface="Arial"/>
                        </a:rPr>
                        <a:t>Net</a:t>
                      </a:r>
                      <a:r>
                        <a:rPr sz="2000" b="1" spc="70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2000" b="1" spc="-50" dirty="0">
                          <a:latin typeface="Arial"/>
                          <a:cs typeface="Arial"/>
                        </a:rPr>
                        <a:t>income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 marR="303530" algn="r">
                        <a:lnSpc>
                          <a:spcPts val="2265"/>
                        </a:lnSpc>
                        <a:tabLst>
                          <a:tab pos="279400" algn="l"/>
                        </a:tabLst>
                      </a:pPr>
                      <a:r>
                        <a:rPr sz="2000" b="1" dirty="0">
                          <a:latin typeface="Arial"/>
                          <a:cs typeface="Arial"/>
                        </a:rPr>
                        <a:t>$	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2</a:t>
                      </a:r>
                      <a:r>
                        <a:rPr sz="2000" b="1" spc="-114" dirty="0">
                          <a:latin typeface="Arial"/>
                          <a:cs typeface="Arial"/>
                        </a:rPr>
                        <a:t>0</a:t>
                      </a:r>
                      <a:r>
                        <a:rPr sz="2000" b="1" spc="40" dirty="0">
                          <a:latin typeface="Arial"/>
                          <a:cs typeface="Arial"/>
                        </a:rPr>
                        <a:t>,</a:t>
                      </a:r>
                      <a:r>
                        <a:rPr sz="2000" b="1" spc="-15" dirty="0">
                          <a:latin typeface="Arial"/>
                          <a:cs typeface="Arial"/>
                        </a:rPr>
                        <a:t>000</a:t>
                      </a:r>
                      <a:endParaRPr sz="20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8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1E1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17" name="object 17"/>
          <p:cNvGrpSpPr/>
          <p:nvPr/>
        </p:nvGrpSpPr>
        <p:grpSpPr>
          <a:xfrm>
            <a:off x="4521200" y="3384550"/>
            <a:ext cx="1333500" cy="19050"/>
            <a:chOff x="4521200" y="3384550"/>
            <a:chExt cx="1333500" cy="19050"/>
          </a:xfrm>
        </p:grpSpPr>
        <p:sp>
          <p:nvSpPr>
            <p:cNvPr id="18" name="object 18"/>
            <p:cNvSpPr/>
            <p:nvPr/>
          </p:nvSpPr>
          <p:spPr>
            <a:xfrm>
              <a:off x="4521200" y="338455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0" y="0"/>
                  </a:moveTo>
                  <a:lnTo>
                    <a:pt x="0" y="12700"/>
                  </a:lnTo>
                  <a:lnTo>
                    <a:pt x="1333500" y="12700"/>
                  </a:lnTo>
                  <a:lnTo>
                    <a:pt x="133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4521200" y="339090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1333500" y="12700"/>
                  </a:moveTo>
                  <a:lnTo>
                    <a:pt x="1333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335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6210300" y="3384550"/>
            <a:ext cx="1219200" cy="19050"/>
            <a:chOff x="6210300" y="3384550"/>
            <a:chExt cx="1219200" cy="19050"/>
          </a:xfrm>
        </p:grpSpPr>
        <p:sp>
          <p:nvSpPr>
            <p:cNvPr id="21" name="object 21"/>
            <p:cNvSpPr/>
            <p:nvPr/>
          </p:nvSpPr>
          <p:spPr>
            <a:xfrm>
              <a:off x="6210300" y="33845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6210300" y="33909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3" name="object 23"/>
          <p:cNvGrpSpPr/>
          <p:nvPr/>
        </p:nvGrpSpPr>
        <p:grpSpPr>
          <a:xfrm>
            <a:off x="4521200" y="4019550"/>
            <a:ext cx="1333500" cy="19050"/>
            <a:chOff x="4521200" y="4019550"/>
            <a:chExt cx="1333500" cy="19050"/>
          </a:xfrm>
        </p:grpSpPr>
        <p:sp>
          <p:nvSpPr>
            <p:cNvPr id="24" name="object 24"/>
            <p:cNvSpPr/>
            <p:nvPr/>
          </p:nvSpPr>
          <p:spPr>
            <a:xfrm>
              <a:off x="4521200" y="401955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0" y="0"/>
                  </a:moveTo>
                  <a:lnTo>
                    <a:pt x="0" y="12700"/>
                  </a:lnTo>
                  <a:lnTo>
                    <a:pt x="1333500" y="12700"/>
                  </a:lnTo>
                  <a:lnTo>
                    <a:pt x="133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4521200" y="402590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1333500" y="12700"/>
                  </a:moveTo>
                  <a:lnTo>
                    <a:pt x="1333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335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" name="object 26"/>
          <p:cNvGrpSpPr/>
          <p:nvPr/>
        </p:nvGrpSpPr>
        <p:grpSpPr>
          <a:xfrm>
            <a:off x="6210300" y="4019550"/>
            <a:ext cx="1219200" cy="19050"/>
            <a:chOff x="6210300" y="4019550"/>
            <a:chExt cx="1219200" cy="19050"/>
          </a:xfrm>
        </p:grpSpPr>
        <p:sp>
          <p:nvSpPr>
            <p:cNvPr id="27" name="object 27"/>
            <p:cNvSpPr/>
            <p:nvPr/>
          </p:nvSpPr>
          <p:spPr>
            <a:xfrm>
              <a:off x="6210300" y="40195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6210300" y="40259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9" name="object 29"/>
          <p:cNvGrpSpPr/>
          <p:nvPr/>
        </p:nvGrpSpPr>
        <p:grpSpPr>
          <a:xfrm>
            <a:off x="6210300" y="4337050"/>
            <a:ext cx="1219200" cy="57150"/>
            <a:chOff x="6210300" y="4337050"/>
            <a:chExt cx="1219200" cy="57150"/>
          </a:xfrm>
        </p:grpSpPr>
        <p:sp>
          <p:nvSpPr>
            <p:cNvPr id="30" name="object 30"/>
            <p:cNvSpPr/>
            <p:nvPr/>
          </p:nvSpPr>
          <p:spPr>
            <a:xfrm>
              <a:off x="6210300" y="43370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210300" y="4343400"/>
              <a:ext cx="1219200" cy="25400"/>
            </a:xfrm>
            <a:custGeom>
              <a:avLst/>
              <a:gdLst/>
              <a:ahLst/>
              <a:cxnLst/>
              <a:rect l="l" t="t" r="r" b="b"/>
              <a:pathLst>
                <a:path w="1219200" h="25400">
                  <a:moveTo>
                    <a:pt x="1219200" y="254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12192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210300" y="43751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210300" y="43815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4521200" y="4692650"/>
            <a:ext cx="1333500" cy="19050"/>
            <a:chOff x="4521200" y="4692650"/>
            <a:chExt cx="1333500" cy="19050"/>
          </a:xfrm>
        </p:grpSpPr>
        <p:sp>
          <p:nvSpPr>
            <p:cNvPr id="35" name="object 35"/>
            <p:cNvSpPr/>
            <p:nvPr/>
          </p:nvSpPr>
          <p:spPr>
            <a:xfrm>
              <a:off x="4521200" y="469265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0" y="0"/>
                  </a:moveTo>
                  <a:lnTo>
                    <a:pt x="0" y="12700"/>
                  </a:lnTo>
                  <a:lnTo>
                    <a:pt x="1333500" y="12700"/>
                  </a:lnTo>
                  <a:lnTo>
                    <a:pt x="133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21200" y="469900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1333500" y="12700"/>
                  </a:moveTo>
                  <a:lnTo>
                    <a:pt x="1333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335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7" name="object 37"/>
          <p:cNvGrpSpPr/>
          <p:nvPr/>
        </p:nvGrpSpPr>
        <p:grpSpPr>
          <a:xfrm>
            <a:off x="1060450" y="2736850"/>
            <a:ext cx="8312150" cy="2647950"/>
            <a:chOff x="1060450" y="2736850"/>
            <a:chExt cx="8312150" cy="2647950"/>
          </a:xfrm>
        </p:grpSpPr>
        <p:sp>
          <p:nvSpPr>
            <p:cNvPr id="38" name="object 38"/>
            <p:cNvSpPr/>
            <p:nvPr/>
          </p:nvSpPr>
          <p:spPr>
            <a:xfrm>
              <a:off x="1060450" y="2743200"/>
              <a:ext cx="12700" cy="2641600"/>
            </a:xfrm>
            <a:custGeom>
              <a:avLst/>
              <a:gdLst/>
              <a:ahLst/>
              <a:cxnLst/>
              <a:rect l="l" t="t" r="r" b="b"/>
              <a:pathLst>
                <a:path w="12700" h="2641600">
                  <a:moveTo>
                    <a:pt x="0" y="0"/>
                  </a:moveTo>
                  <a:lnTo>
                    <a:pt x="0" y="2641600"/>
                  </a:lnTo>
                  <a:lnTo>
                    <a:pt x="12700" y="2641600"/>
                  </a:lnTo>
                  <a:lnTo>
                    <a:pt x="127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1066800" y="2743200"/>
              <a:ext cx="12700" cy="2641600"/>
            </a:xfrm>
            <a:custGeom>
              <a:avLst/>
              <a:gdLst/>
              <a:ahLst/>
              <a:cxnLst/>
              <a:rect l="l" t="t" r="r" b="b"/>
              <a:pathLst>
                <a:path w="12700" h="2641600">
                  <a:moveTo>
                    <a:pt x="12700" y="2641600"/>
                  </a:moveTo>
                  <a:lnTo>
                    <a:pt x="12700" y="0"/>
                  </a:lnTo>
                  <a:lnTo>
                    <a:pt x="0" y="0"/>
                  </a:lnTo>
                  <a:lnTo>
                    <a:pt x="0" y="2641600"/>
                  </a:lnTo>
                  <a:lnTo>
                    <a:pt x="12700" y="26416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353550" y="2755900"/>
              <a:ext cx="12700" cy="2628900"/>
            </a:xfrm>
            <a:custGeom>
              <a:avLst/>
              <a:gdLst/>
              <a:ahLst/>
              <a:cxnLst/>
              <a:rect l="l" t="t" r="r" b="b"/>
              <a:pathLst>
                <a:path w="12700" h="2628900">
                  <a:moveTo>
                    <a:pt x="0" y="0"/>
                  </a:moveTo>
                  <a:lnTo>
                    <a:pt x="0" y="2628900"/>
                  </a:lnTo>
                  <a:lnTo>
                    <a:pt x="12700" y="2628900"/>
                  </a:lnTo>
                  <a:lnTo>
                    <a:pt x="127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9359900" y="2755900"/>
              <a:ext cx="12700" cy="2628900"/>
            </a:xfrm>
            <a:custGeom>
              <a:avLst/>
              <a:gdLst/>
              <a:ahLst/>
              <a:cxnLst/>
              <a:rect l="l" t="t" r="r" b="b"/>
              <a:pathLst>
                <a:path w="12700" h="2628900">
                  <a:moveTo>
                    <a:pt x="12700" y="2628900"/>
                  </a:moveTo>
                  <a:lnTo>
                    <a:pt x="12700" y="0"/>
                  </a:lnTo>
                  <a:lnTo>
                    <a:pt x="0" y="0"/>
                  </a:lnTo>
                  <a:lnTo>
                    <a:pt x="0" y="2628900"/>
                  </a:lnTo>
                  <a:lnTo>
                    <a:pt x="12700" y="2628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079500" y="273685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0" y="0"/>
                  </a:moveTo>
                  <a:lnTo>
                    <a:pt x="0" y="12700"/>
                  </a:lnTo>
                  <a:lnTo>
                    <a:pt x="8293100" y="12700"/>
                  </a:lnTo>
                  <a:lnTo>
                    <a:pt x="82931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079500" y="274320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8293100" y="12700"/>
                  </a:moveTo>
                  <a:lnTo>
                    <a:pt x="82931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82931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785100" y="33845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7785100" y="33909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7785100" y="40195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7785100" y="40259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7785100" y="43370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7785100" y="4343400"/>
              <a:ext cx="1219200" cy="25400"/>
            </a:xfrm>
            <a:custGeom>
              <a:avLst/>
              <a:gdLst/>
              <a:ahLst/>
              <a:cxnLst/>
              <a:rect l="l" t="t" r="r" b="b"/>
              <a:pathLst>
                <a:path w="1219200" h="25400">
                  <a:moveTo>
                    <a:pt x="1219200" y="254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25400"/>
                  </a:lnTo>
                  <a:lnTo>
                    <a:pt x="1219200" y="25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7785100" y="437515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0" y="0"/>
                  </a:moveTo>
                  <a:lnTo>
                    <a:pt x="0" y="12700"/>
                  </a:lnTo>
                  <a:lnTo>
                    <a:pt x="1219200" y="12700"/>
                  </a:lnTo>
                  <a:lnTo>
                    <a:pt x="12192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7785100" y="4381500"/>
              <a:ext cx="1219200" cy="12700"/>
            </a:xfrm>
            <a:custGeom>
              <a:avLst/>
              <a:gdLst/>
              <a:ahLst/>
              <a:cxnLst/>
              <a:rect l="l" t="t" r="r" b="b"/>
              <a:pathLst>
                <a:path w="1219200" h="12700">
                  <a:moveTo>
                    <a:pt x="1219200" y="12700"/>
                  </a:moveTo>
                  <a:lnTo>
                    <a:pt x="12192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2192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21200" y="501015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0" y="0"/>
                  </a:moveTo>
                  <a:lnTo>
                    <a:pt x="0" y="12700"/>
                  </a:lnTo>
                  <a:lnTo>
                    <a:pt x="1333500" y="12700"/>
                  </a:lnTo>
                  <a:lnTo>
                    <a:pt x="133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521200" y="501650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1333500" y="12700"/>
                  </a:moveTo>
                  <a:lnTo>
                    <a:pt x="1333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335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521200" y="504825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0" y="0"/>
                  </a:moveTo>
                  <a:lnTo>
                    <a:pt x="0" y="12700"/>
                  </a:lnTo>
                  <a:lnTo>
                    <a:pt x="1333500" y="12700"/>
                  </a:lnTo>
                  <a:lnTo>
                    <a:pt x="13335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521200" y="5054600"/>
              <a:ext cx="1333500" cy="12700"/>
            </a:xfrm>
            <a:custGeom>
              <a:avLst/>
              <a:gdLst/>
              <a:ahLst/>
              <a:cxnLst/>
              <a:rect l="l" t="t" r="r" b="b"/>
              <a:pathLst>
                <a:path w="1333500" h="12700">
                  <a:moveTo>
                    <a:pt x="1333500" y="12700"/>
                  </a:moveTo>
                  <a:lnTo>
                    <a:pt x="13335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13335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079500" y="536575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0" y="0"/>
                  </a:moveTo>
                  <a:lnTo>
                    <a:pt x="0" y="12700"/>
                  </a:lnTo>
                  <a:lnTo>
                    <a:pt x="8293100" y="12700"/>
                  </a:lnTo>
                  <a:lnTo>
                    <a:pt x="82931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079500" y="5372100"/>
              <a:ext cx="8293100" cy="12700"/>
            </a:xfrm>
            <a:custGeom>
              <a:avLst/>
              <a:gdLst/>
              <a:ahLst/>
              <a:cxnLst/>
              <a:rect l="l" t="t" r="r" b="b"/>
              <a:pathLst>
                <a:path w="8293100" h="12700">
                  <a:moveTo>
                    <a:pt x="8293100" y="12700"/>
                  </a:moveTo>
                  <a:lnTo>
                    <a:pt x="82931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82931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8" name="object 58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29</a:t>
            </a:r>
            <a:endParaRPr sz="1000">
              <a:latin typeface="Arial"/>
              <a:cs typeface="Arial"/>
            </a:endParaRPr>
          </a:p>
        </p:txBody>
      </p:sp>
      <p:sp>
        <p:nvSpPr>
          <p:cNvPr id="7" name="object 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117600" y="1930374"/>
            <a:ext cx="8161655" cy="19126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>
                <a:latin typeface="Arial"/>
                <a:cs typeface="Arial"/>
              </a:rPr>
              <a:t>We </a:t>
            </a:r>
            <a:r>
              <a:rPr sz="3200" spc="-10" dirty="0">
                <a:latin typeface="Arial"/>
                <a:cs typeface="Arial"/>
              </a:rPr>
              <a:t>calculate </a:t>
            </a:r>
            <a:r>
              <a:rPr sz="3200" spc="10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break-even </a:t>
            </a:r>
            <a:r>
              <a:rPr sz="3200" spc="-15" dirty="0">
                <a:latin typeface="Arial"/>
                <a:cs typeface="Arial"/>
              </a:rPr>
              <a:t>point </a:t>
            </a:r>
            <a:r>
              <a:rPr sz="3200" spc="5" dirty="0">
                <a:latin typeface="Arial"/>
                <a:cs typeface="Arial"/>
              </a:rPr>
              <a:t>as</a:t>
            </a:r>
            <a:r>
              <a:rPr sz="3200" spc="9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follows:</a:t>
            </a:r>
            <a:endParaRPr sz="320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2060"/>
              </a:spcBef>
            </a:pPr>
            <a:r>
              <a:rPr sz="2400" b="1" spc="-10" dirty="0">
                <a:solidFill>
                  <a:srgbClr val="3767CA"/>
                </a:solidFill>
                <a:latin typeface="Arial"/>
                <a:cs typeface="Arial"/>
              </a:rPr>
              <a:t>Sales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Variable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Fixed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</a:t>
            </a:r>
            <a:r>
              <a:rPr sz="2400" b="1" spc="6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Profits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</a:pPr>
            <a:r>
              <a:rPr sz="2800" b="1" spc="10" dirty="0">
                <a:solidFill>
                  <a:srgbClr val="003767"/>
                </a:solidFill>
                <a:latin typeface="Arial"/>
                <a:cs typeface="Arial"/>
              </a:rPr>
              <a:t>$500Q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= </a:t>
            </a:r>
            <a:r>
              <a:rPr sz="2800" b="1" spc="10" dirty="0">
                <a:solidFill>
                  <a:srgbClr val="003767"/>
                </a:solidFill>
                <a:latin typeface="Arial"/>
                <a:cs typeface="Arial"/>
              </a:rPr>
              <a:t>$300Q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+ $80,000 +</a:t>
            </a:r>
            <a:r>
              <a:rPr sz="2800" b="1" spc="-13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800" b="1" spc="-65" dirty="0">
                <a:solidFill>
                  <a:srgbClr val="FF0000"/>
                </a:solidFill>
                <a:latin typeface="Arial"/>
                <a:cs typeface="Arial"/>
              </a:rPr>
              <a:t>$0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2184400" y="4178287"/>
            <a:ext cx="2049145" cy="18516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latin typeface="Arial"/>
                <a:cs typeface="Arial"/>
              </a:rPr>
              <a:t>Where: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0"/>
              </a:spcBef>
            </a:pPr>
            <a:r>
              <a:rPr sz="2400" b="1" dirty="0">
                <a:latin typeface="Arial"/>
                <a:cs typeface="Arial"/>
              </a:rPr>
              <a:t>Q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ct val="100000"/>
              </a:lnSpc>
              <a:spcBef>
                <a:spcPts val="20"/>
              </a:spcBef>
            </a:pPr>
            <a:r>
              <a:rPr sz="2400" b="1" spc="-15" dirty="0">
                <a:latin typeface="Arial"/>
                <a:cs typeface="Arial"/>
              </a:rPr>
              <a:t>$500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ts val="2840"/>
              </a:lnSpc>
              <a:spcBef>
                <a:spcPts val="20"/>
              </a:spcBef>
            </a:pPr>
            <a:r>
              <a:rPr sz="2400" b="1" spc="-15" dirty="0">
                <a:latin typeface="Arial"/>
                <a:cs typeface="Arial"/>
              </a:rPr>
              <a:t>$300</a:t>
            </a:r>
            <a:endParaRPr sz="2400">
              <a:latin typeface="Arial"/>
              <a:cs typeface="Arial"/>
            </a:endParaRPr>
          </a:p>
          <a:p>
            <a:pPr marL="927100">
              <a:lnSpc>
                <a:spcPts val="2840"/>
              </a:lnSpc>
            </a:pPr>
            <a:r>
              <a:rPr sz="2400" b="1" spc="-40" dirty="0">
                <a:latin typeface="Arial"/>
                <a:cs typeface="Arial"/>
              </a:rPr>
              <a:t>$</a:t>
            </a:r>
            <a:r>
              <a:rPr sz="2400" b="1" spc="60" dirty="0">
                <a:latin typeface="Arial"/>
                <a:cs typeface="Arial"/>
              </a:rPr>
              <a:t>8</a:t>
            </a:r>
            <a:r>
              <a:rPr sz="2400" b="1" spc="-40" dirty="0">
                <a:latin typeface="Arial"/>
                <a:cs typeface="Arial"/>
              </a:rPr>
              <a:t>0</a:t>
            </a:r>
            <a:r>
              <a:rPr sz="2400" b="1" spc="25" dirty="0">
                <a:latin typeface="Arial"/>
                <a:cs typeface="Arial"/>
              </a:rPr>
              <a:t>,</a:t>
            </a:r>
            <a:r>
              <a:rPr sz="2400" b="1" spc="-40" dirty="0">
                <a:latin typeface="Arial"/>
                <a:cs typeface="Arial"/>
              </a:rPr>
              <a:t>0</a:t>
            </a:r>
            <a:r>
              <a:rPr sz="2400" b="1" spc="60" dirty="0">
                <a:latin typeface="Arial"/>
                <a:cs typeface="Arial"/>
              </a:rPr>
              <a:t>0</a:t>
            </a:r>
            <a:r>
              <a:rPr sz="2400" b="1" spc="-5" dirty="0">
                <a:latin typeface="Arial"/>
                <a:cs typeface="Arial"/>
              </a:rPr>
              <a:t>0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927539" y="4546577"/>
            <a:ext cx="3581400" cy="14833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latin typeface="Arial"/>
                <a:cs typeface="Arial"/>
              </a:rPr>
              <a:t>= </a:t>
            </a:r>
            <a:r>
              <a:rPr sz="2400" b="1" spc="-10" dirty="0">
                <a:latin typeface="Arial"/>
                <a:cs typeface="Arial"/>
              </a:rPr>
              <a:t>Number </a:t>
            </a:r>
            <a:r>
              <a:rPr sz="2400" b="1" spc="15" dirty="0">
                <a:latin typeface="Arial"/>
                <a:cs typeface="Arial"/>
              </a:rPr>
              <a:t>of </a:t>
            </a:r>
            <a:r>
              <a:rPr sz="2400" b="1" spc="-5" dirty="0">
                <a:latin typeface="Arial"/>
                <a:cs typeface="Arial"/>
              </a:rPr>
              <a:t>bikes</a:t>
            </a:r>
            <a:r>
              <a:rPr sz="2400" b="1" spc="-100" dirty="0">
                <a:latin typeface="Arial"/>
                <a:cs typeface="Arial"/>
              </a:rPr>
              <a:t> </a:t>
            </a:r>
            <a:r>
              <a:rPr sz="2400" b="1" spc="5" dirty="0">
                <a:latin typeface="Arial"/>
                <a:cs typeface="Arial"/>
              </a:rPr>
              <a:t>sold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0"/>
              </a:spcBef>
            </a:pPr>
            <a:r>
              <a:rPr sz="2400" b="1" dirty="0">
                <a:latin typeface="Arial"/>
                <a:cs typeface="Arial"/>
              </a:rPr>
              <a:t>= </a:t>
            </a:r>
            <a:r>
              <a:rPr sz="2400" b="1" spc="-20" dirty="0">
                <a:latin typeface="Arial"/>
                <a:cs typeface="Arial"/>
              </a:rPr>
              <a:t>Unit </a:t>
            </a:r>
            <a:r>
              <a:rPr sz="2400" b="1" dirty="0">
                <a:latin typeface="Arial"/>
                <a:cs typeface="Arial"/>
              </a:rPr>
              <a:t>sales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spc="-5" dirty="0">
                <a:latin typeface="Arial"/>
                <a:cs typeface="Arial"/>
              </a:rPr>
              <a:t>price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40"/>
              </a:lnSpc>
              <a:spcBef>
                <a:spcPts val="20"/>
              </a:spcBef>
            </a:pPr>
            <a:r>
              <a:rPr sz="2400" b="1" dirty="0">
                <a:latin typeface="Arial"/>
                <a:cs typeface="Arial"/>
              </a:rPr>
              <a:t>= </a:t>
            </a:r>
            <a:r>
              <a:rPr sz="2400" b="1" spc="-20" dirty="0">
                <a:latin typeface="Arial"/>
                <a:cs typeface="Arial"/>
              </a:rPr>
              <a:t>Unit </a:t>
            </a:r>
            <a:r>
              <a:rPr sz="2400" b="1" spc="-10" dirty="0">
                <a:latin typeface="Arial"/>
                <a:cs typeface="Arial"/>
              </a:rPr>
              <a:t>variable</a:t>
            </a:r>
            <a:r>
              <a:rPr sz="2400" b="1" spc="3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expenses</a:t>
            </a:r>
            <a:endParaRPr sz="2400">
              <a:latin typeface="Arial"/>
              <a:cs typeface="Arial"/>
            </a:endParaRPr>
          </a:p>
          <a:p>
            <a:pPr marL="12700">
              <a:lnSpc>
                <a:spcPts val="2840"/>
              </a:lnSpc>
            </a:pPr>
            <a:r>
              <a:rPr sz="2400" b="1" dirty="0">
                <a:latin typeface="Arial"/>
                <a:cs typeface="Arial"/>
              </a:rPr>
              <a:t>= </a:t>
            </a:r>
            <a:r>
              <a:rPr sz="2400" b="1" spc="-20" dirty="0">
                <a:latin typeface="Arial"/>
                <a:cs typeface="Arial"/>
              </a:rPr>
              <a:t>Total </a:t>
            </a:r>
            <a:r>
              <a:rPr sz="2400" b="1" spc="-10" dirty="0">
                <a:latin typeface="Arial"/>
                <a:cs typeface="Arial"/>
              </a:rPr>
              <a:t>fixed</a:t>
            </a:r>
            <a:r>
              <a:rPr sz="2400" b="1" spc="60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expenses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30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117600" y="1930374"/>
            <a:ext cx="8161655" cy="4329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15" dirty="0">
                <a:latin typeface="Arial"/>
                <a:cs typeface="Arial"/>
              </a:rPr>
              <a:t>We </a:t>
            </a:r>
            <a:r>
              <a:rPr sz="3200" spc="-10" dirty="0">
                <a:latin typeface="Arial"/>
                <a:cs typeface="Arial"/>
              </a:rPr>
              <a:t>calculate </a:t>
            </a:r>
            <a:r>
              <a:rPr sz="3200" spc="10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break-even </a:t>
            </a:r>
            <a:r>
              <a:rPr sz="3200" spc="-15" dirty="0">
                <a:latin typeface="Arial"/>
                <a:cs typeface="Arial"/>
              </a:rPr>
              <a:t>point </a:t>
            </a:r>
            <a:r>
              <a:rPr sz="3200" spc="5" dirty="0">
                <a:latin typeface="Arial"/>
                <a:cs typeface="Arial"/>
              </a:rPr>
              <a:t>as</a:t>
            </a:r>
            <a:r>
              <a:rPr sz="3200" spc="9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follows:</a:t>
            </a:r>
            <a:endParaRPr sz="3200" dirty="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2060"/>
              </a:spcBef>
            </a:pPr>
            <a:r>
              <a:rPr sz="2400" b="1" spc="-10" dirty="0">
                <a:solidFill>
                  <a:srgbClr val="3767CA"/>
                </a:solidFill>
                <a:latin typeface="Arial"/>
                <a:cs typeface="Arial"/>
              </a:rPr>
              <a:t>Sales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Variable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Fixed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</a:t>
            </a:r>
            <a:r>
              <a:rPr sz="2400" b="1" spc="6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 smtClean="0">
                <a:solidFill>
                  <a:srgbClr val="3767CA"/>
                </a:solidFill>
                <a:latin typeface="Arial"/>
                <a:cs typeface="Arial"/>
              </a:rPr>
              <a:t>Profits</a:t>
            </a:r>
            <a:endParaRPr lang="en-US" sz="2400" b="1" dirty="0" smtClean="0">
              <a:solidFill>
                <a:srgbClr val="3767CA"/>
              </a:solidFill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  <a:spcBef>
                <a:spcPts val="2060"/>
              </a:spcBef>
            </a:pPr>
            <a:r>
              <a:rPr lang="en-US" sz="2400" b="1" dirty="0" smtClean="0">
                <a:solidFill>
                  <a:srgbClr val="3767CA"/>
                </a:solidFill>
                <a:latin typeface="Arial"/>
                <a:cs typeface="Arial"/>
              </a:rPr>
              <a:t>		SQ </a:t>
            </a:r>
            <a:r>
              <a:rPr lang="en-US"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lang="en-US" sz="2400" b="1" dirty="0" smtClean="0">
                <a:solidFill>
                  <a:srgbClr val="3767CA"/>
                </a:solidFill>
                <a:latin typeface="Arial"/>
                <a:cs typeface="Arial"/>
              </a:rPr>
              <a:t>VQ + F + Profit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350" dirty="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</a:pPr>
            <a:r>
              <a:rPr sz="2800" b="1" spc="10" dirty="0">
                <a:solidFill>
                  <a:srgbClr val="003767"/>
                </a:solidFill>
                <a:latin typeface="Arial"/>
                <a:cs typeface="Arial"/>
              </a:rPr>
              <a:t>$500Q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= </a:t>
            </a:r>
            <a:r>
              <a:rPr sz="2800" b="1" spc="10" dirty="0">
                <a:solidFill>
                  <a:srgbClr val="003767"/>
                </a:solidFill>
                <a:latin typeface="Arial"/>
                <a:cs typeface="Arial"/>
              </a:rPr>
              <a:t>$300Q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+ $80,000 +</a:t>
            </a:r>
            <a:r>
              <a:rPr sz="2800" b="1" spc="-13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800" b="1" spc="-35" dirty="0">
                <a:solidFill>
                  <a:srgbClr val="003767"/>
                </a:solidFill>
                <a:latin typeface="Arial"/>
                <a:cs typeface="Arial"/>
              </a:rPr>
              <a:t>$</a:t>
            </a:r>
            <a:r>
              <a:rPr sz="2800" b="1" spc="-35" dirty="0" smtClean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 dirty="0">
              <a:latin typeface="Arial"/>
              <a:cs typeface="Arial"/>
            </a:endParaRPr>
          </a:p>
          <a:p>
            <a:pPr marL="1079500">
              <a:lnSpc>
                <a:spcPct val="100000"/>
              </a:lnSpc>
            </a:pPr>
            <a:r>
              <a:rPr sz="2800" b="1" spc="10" dirty="0">
                <a:solidFill>
                  <a:srgbClr val="003767"/>
                </a:solidFill>
                <a:latin typeface="Arial"/>
                <a:cs typeface="Arial"/>
              </a:rPr>
              <a:t>$200Q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=</a:t>
            </a:r>
            <a:r>
              <a:rPr sz="2800" b="1" spc="-9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800" b="1">
                <a:solidFill>
                  <a:srgbClr val="003767"/>
                </a:solidFill>
                <a:latin typeface="Arial"/>
                <a:cs typeface="Arial"/>
              </a:rPr>
              <a:t>$</a:t>
            </a:r>
            <a:r>
              <a:rPr sz="2800" b="1" smtClean="0">
                <a:solidFill>
                  <a:srgbClr val="003767"/>
                </a:solidFill>
                <a:latin typeface="Arial"/>
                <a:cs typeface="Arial"/>
              </a:rPr>
              <a:t>80,000</a:t>
            </a:r>
            <a:endParaRPr sz="28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900" dirty="0">
              <a:latin typeface="Arial"/>
              <a:cs typeface="Arial"/>
            </a:endParaRPr>
          </a:p>
          <a:p>
            <a:pPr marL="1866900">
              <a:lnSpc>
                <a:spcPct val="100000"/>
              </a:lnSpc>
            </a:pP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Q = </a:t>
            </a:r>
            <a:r>
              <a:rPr sz="2800" b="1" spc="-10" dirty="0">
                <a:solidFill>
                  <a:srgbClr val="3767CA"/>
                </a:solidFill>
                <a:latin typeface="Arial"/>
                <a:cs typeface="Arial"/>
              </a:rPr>
              <a:t>400</a:t>
            </a:r>
            <a:r>
              <a:rPr sz="2800" b="1" spc="-20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800" b="1" spc="-5" dirty="0">
                <a:solidFill>
                  <a:srgbClr val="3767CA"/>
                </a:solidFill>
                <a:latin typeface="Arial"/>
                <a:cs typeface="Arial"/>
              </a:rPr>
              <a:t>bikes</a:t>
            </a:r>
            <a:endParaRPr sz="2800" dirty="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384300" y="1854212"/>
            <a:ext cx="7764145" cy="404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algn="ctr">
              <a:lnSpc>
                <a:spcPts val="3110"/>
              </a:lnSpc>
              <a:spcBef>
                <a:spcPts val="100"/>
              </a:spcBef>
            </a:pPr>
            <a:r>
              <a:rPr sz="2600" b="1" spc="20" dirty="0">
                <a:latin typeface="Arial"/>
                <a:cs typeface="Arial"/>
              </a:rPr>
              <a:t>We </a:t>
            </a:r>
            <a:r>
              <a:rPr sz="2600" b="1" spc="-5" dirty="0">
                <a:latin typeface="Arial"/>
                <a:cs typeface="Arial"/>
              </a:rPr>
              <a:t>can </a:t>
            </a:r>
            <a:r>
              <a:rPr sz="2600" b="1" spc="15" dirty="0">
                <a:latin typeface="Arial"/>
                <a:cs typeface="Arial"/>
              </a:rPr>
              <a:t>also </a:t>
            </a:r>
            <a:r>
              <a:rPr sz="2600" b="1" spc="-15" dirty="0">
                <a:latin typeface="Arial"/>
                <a:cs typeface="Arial"/>
              </a:rPr>
              <a:t>use </a:t>
            </a:r>
            <a:r>
              <a:rPr sz="2600" b="1" spc="-25" dirty="0">
                <a:latin typeface="Arial"/>
                <a:cs typeface="Arial"/>
              </a:rPr>
              <a:t>the </a:t>
            </a:r>
            <a:r>
              <a:rPr sz="2600" b="1" spc="-5" dirty="0">
                <a:latin typeface="Arial"/>
                <a:cs typeface="Arial"/>
              </a:rPr>
              <a:t>following </a:t>
            </a:r>
            <a:r>
              <a:rPr sz="2600" b="1" spc="-10" dirty="0">
                <a:latin typeface="Arial"/>
                <a:cs typeface="Arial"/>
              </a:rPr>
              <a:t>equation</a:t>
            </a:r>
            <a:r>
              <a:rPr sz="2600" b="1" spc="45" dirty="0">
                <a:latin typeface="Arial"/>
                <a:cs typeface="Arial"/>
              </a:rPr>
              <a:t> </a:t>
            </a:r>
            <a:r>
              <a:rPr sz="2600" b="1" spc="15" dirty="0">
                <a:latin typeface="Arial"/>
                <a:cs typeface="Arial"/>
              </a:rPr>
              <a:t>to</a:t>
            </a:r>
            <a:endParaRPr sz="2600">
              <a:latin typeface="Arial"/>
              <a:cs typeface="Arial"/>
            </a:endParaRPr>
          </a:p>
          <a:p>
            <a:pPr marL="239395" algn="ctr">
              <a:lnSpc>
                <a:spcPts val="3110"/>
              </a:lnSpc>
              <a:tabLst>
                <a:tab pos="5128895" algn="l"/>
              </a:tabLst>
            </a:pPr>
            <a:r>
              <a:rPr sz="2600" b="1" spc="-5" dirty="0">
                <a:latin typeface="Arial"/>
                <a:cs typeface="Arial"/>
              </a:rPr>
              <a:t>compute </a:t>
            </a:r>
            <a:r>
              <a:rPr sz="2600" b="1" spc="-25" dirty="0">
                <a:latin typeface="Arial"/>
                <a:cs typeface="Arial"/>
              </a:rPr>
              <a:t>the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break-even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point	</a:t>
            </a:r>
            <a:r>
              <a:rPr sz="2600" b="1" spc="-15" dirty="0">
                <a:latin typeface="Arial"/>
                <a:cs typeface="Arial"/>
              </a:rPr>
              <a:t>in </a:t>
            </a:r>
            <a:r>
              <a:rPr sz="2600" b="1" dirty="0">
                <a:solidFill>
                  <a:srgbClr val="FF0000"/>
                </a:solidFill>
                <a:latin typeface="Arial"/>
                <a:cs typeface="Arial"/>
              </a:rPr>
              <a:t>sales</a:t>
            </a:r>
            <a:r>
              <a:rPr sz="2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Arial"/>
                <a:cs typeface="Arial"/>
              </a:rPr>
              <a:t>dollars</a:t>
            </a:r>
            <a:r>
              <a:rPr sz="2600" b="1" spc="-10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sz="2400" b="1" spc="-10" dirty="0">
                <a:solidFill>
                  <a:srgbClr val="3767CA"/>
                </a:solidFill>
                <a:latin typeface="Arial"/>
                <a:cs typeface="Arial"/>
              </a:rPr>
              <a:t>Sales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Variable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Fixed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</a:t>
            </a:r>
            <a:r>
              <a:rPr sz="2400" b="1" spc="6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Profits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30"/>
              </a:spcBef>
            </a:pPr>
            <a:endParaRPr sz="2250">
              <a:latin typeface="Arial"/>
              <a:cs typeface="Arial"/>
            </a:endParaRPr>
          </a:p>
          <a:p>
            <a:pPr marL="851535">
              <a:lnSpc>
                <a:spcPct val="100000"/>
              </a:lnSpc>
              <a:tabLst>
                <a:tab pos="1282065" algn="l"/>
                <a:tab pos="1688464" algn="l"/>
                <a:tab pos="2818130" algn="l"/>
                <a:tab pos="3224530" algn="l"/>
                <a:tab pos="4710430" algn="l"/>
                <a:tab pos="5116830" algn="l"/>
              </a:tabLst>
            </a:pP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X	=	</a:t>
            </a:r>
            <a:r>
              <a:rPr sz="2800" b="1" spc="5" dirty="0">
                <a:solidFill>
                  <a:srgbClr val="003767"/>
                </a:solidFill>
                <a:latin typeface="Arial"/>
                <a:cs typeface="Arial"/>
              </a:rPr>
              <a:t>0.60X	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+	$80,000	+	</a:t>
            </a:r>
            <a:r>
              <a:rPr sz="2800" b="1" spc="-35" dirty="0">
                <a:solidFill>
                  <a:srgbClr val="003767"/>
                </a:solidFill>
                <a:latin typeface="Arial"/>
                <a:cs typeface="Arial"/>
              </a:rPr>
              <a:t>$0</a:t>
            </a:r>
            <a:endParaRPr sz="2800">
              <a:latin typeface="Arial"/>
              <a:cs typeface="Arial"/>
            </a:endParaRPr>
          </a:p>
          <a:p>
            <a:pPr marL="850900">
              <a:lnSpc>
                <a:spcPct val="100000"/>
              </a:lnSpc>
              <a:spcBef>
                <a:spcPts val="40"/>
              </a:spcBef>
            </a:pP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Where:</a:t>
            </a:r>
            <a:endParaRPr sz="2400">
              <a:latin typeface="Arial"/>
              <a:cs typeface="Arial"/>
            </a:endParaRPr>
          </a:p>
          <a:p>
            <a:pPr marL="1599565">
              <a:lnSpc>
                <a:spcPct val="100000"/>
              </a:lnSpc>
              <a:spcBef>
                <a:spcPts val="20"/>
              </a:spcBef>
              <a:tabLst>
                <a:tab pos="2768600" algn="l"/>
                <a:tab pos="3111500" algn="l"/>
              </a:tabLst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X	=	Total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sales</a:t>
            </a:r>
            <a:r>
              <a:rPr sz="2400" b="1" spc="-5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dollars</a:t>
            </a:r>
            <a:endParaRPr sz="2400">
              <a:latin typeface="Arial"/>
              <a:cs typeface="Arial"/>
            </a:endParaRPr>
          </a:p>
          <a:p>
            <a:pPr marL="1599565">
              <a:lnSpc>
                <a:spcPts val="2840"/>
              </a:lnSpc>
              <a:spcBef>
                <a:spcPts val="20"/>
              </a:spcBef>
              <a:tabLst>
                <a:tab pos="2767965" algn="l"/>
                <a:tab pos="3111500" algn="l"/>
              </a:tabLst>
            </a:pPr>
            <a:r>
              <a:rPr sz="2400" b="1" spc="-15" dirty="0">
                <a:solidFill>
                  <a:srgbClr val="003767"/>
                </a:solidFill>
                <a:latin typeface="Arial"/>
                <a:cs typeface="Arial"/>
              </a:rPr>
              <a:t>0.60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	</a:t>
            </a:r>
            <a:r>
              <a:rPr sz="2400" b="1" spc="-5" dirty="0">
                <a:solidFill>
                  <a:srgbClr val="003767"/>
                </a:solidFill>
                <a:latin typeface="Arial"/>
                <a:cs typeface="Arial"/>
              </a:rPr>
              <a:t>Variable expenses </a:t>
            </a:r>
            <a:r>
              <a:rPr sz="2400" b="1" spc="30" dirty="0">
                <a:solidFill>
                  <a:srgbClr val="003767"/>
                </a:solidFill>
                <a:latin typeface="Arial"/>
                <a:cs typeface="Arial"/>
              </a:rPr>
              <a:t>as</a:t>
            </a:r>
            <a:r>
              <a:rPr sz="2400" b="1" spc="-1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767"/>
                </a:solidFill>
                <a:latin typeface="Arial"/>
                <a:cs typeface="Arial"/>
              </a:rPr>
              <a:t>a</a:t>
            </a:r>
            <a:endParaRPr sz="2400">
              <a:latin typeface="Arial"/>
              <a:cs typeface="Arial"/>
            </a:endParaRPr>
          </a:p>
          <a:p>
            <a:pPr marL="3098800">
              <a:lnSpc>
                <a:spcPts val="2840"/>
              </a:lnSpc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percentage </a:t>
            </a:r>
            <a:r>
              <a:rPr sz="2400" b="1" spc="15" dirty="0">
                <a:solidFill>
                  <a:srgbClr val="003767"/>
                </a:solidFill>
                <a:latin typeface="Arial"/>
                <a:cs typeface="Arial"/>
              </a:rPr>
              <a:t>of</a:t>
            </a:r>
            <a:r>
              <a:rPr sz="2400" b="1" spc="-8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sales</a:t>
            </a:r>
            <a:endParaRPr sz="2400">
              <a:latin typeface="Arial"/>
              <a:cs typeface="Arial"/>
            </a:endParaRPr>
          </a:p>
          <a:p>
            <a:pPr marL="1599565">
              <a:lnSpc>
                <a:spcPct val="100000"/>
              </a:lnSpc>
              <a:spcBef>
                <a:spcPts val="20"/>
              </a:spcBef>
            </a:pP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$80,000 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 Total </a:t>
            </a:r>
            <a:r>
              <a:rPr sz="2400" b="1" spc="-10" dirty="0">
                <a:solidFill>
                  <a:srgbClr val="003767"/>
                </a:solidFill>
                <a:latin typeface="Arial"/>
                <a:cs typeface="Arial"/>
              </a:rPr>
              <a:t>fixed</a:t>
            </a:r>
            <a:r>
              <a:rPr sz="2400" b="1" spc="-5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767"/>
                </a:solidFill>
                <a:latin typeface="Arial"/>
                <a:cs typeface="Arial"/>
              </a:rPr>
              <a:t>expenses</a:t>
            </a:r>
            <a:endParaRPr sz="24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667250" y="648335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32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8512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Equation</a:t>
            </a:r>
            <a:r>
              <a:rPr sz="4000" spc="-75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384300" y="1854212"/>
            <a:ext cx="7764145" cy="3931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60985" algn="ctr">
              <a:lnSpc>
                <a:spcPts val="3110"/>
              </a:lnSpc>
              <a:spcBef>
                <a:spcPts val="100"/>
              </a:spcBef>
            </a:pPr>
            <a:r>
              <a:rPr sz="2600" b="1" spc="20" dirty="0">
                <a:latin typeface="Arial"/>
                <a:cs typeface="Arial"/>
              </a:rPr>
              <a:t>We </a:t>
            </a:r>
            <a:r>
              <a:rPr sz="2600" b="1" spc="-5" dirty="0">
                <a:latin typeface="Arial"/>
                <a:cs typeface="Arial"/>
              </a:rPr>
              <a:t>can </a:t>
            </a:r>
            <a:r>
              <a:rPr sz="2600" b="1" spc="15" dirty="0">
                <a:latin typeface="Arial"/>
                <a:cs typeface="Arial"/>
              </a:rPr>
              <a:t>also </a:t>
            </a:r>
            <a:r>
              <a:rPr sz="2600" b="1" spc="-15" dirty="0">
                <a:latin typeface="Arial"/>
                <a:cs typeface="Arial"/>
              </a:rPr>
              <a:t>use </a:t>
            </a:r>
            <a:r>
              <a:rPr sz="2600" b="1" spc="-25" dirty="0">
                <a:latin typeface="Arial"/>
                <a:cs typeface="Arial"/>
              </a:rPr>
              <a:t>the </a:t>
            </a:r>
            <a:r>
              <a:rPr sz="2600" b="1" spc="-5" dirty="0">
                <a:latin typeface="Arial"/>
                <a:cs typeface="Arial"/>
              </a:rPr>
              <a:t>following </a:t>
            </a:r>
            <a:r>
              <a:rPr sz="2600" b="1" spc="-10" dirty="0">
                <a:latin typeface="Arial"/>
                <a:cs typeface="Arial"/>
              </a:rPr>
              <a:t>equation</a:t>
            </a:r>
            <a:r>
              <a:rPr sz="2600" b="1" spc="45" dirty="0">
                <a:latin typeface="Arial"/>
                <a:cs typeface="Arial"/>
              </a:rPr>
              <a:t> </a:t>
            </a:r>
            <a:r>
              <a:rPr sz="2600" b="1" spc="15" dirty="0">
                <a:latin typeface="Arial"/>
                <a:cs typeface="Arial"/>
              </a:rPr>
              <a:t>to</a:t>
            </a:r>
            <a:endParaRPr sz="2600">
              <a:latin typeface="Arial"/>
              <a:cs typeface="Arial"/>
            </a:endParaRPr>
          </a:p>
          <a:p>
            <a:pPr marL="239395" algn="ctr">
              <a:lnSpc>
                <a:spcPts val="3110"/>
              </a:lnSpc>
              <a:tabLst>
                <a:tab pos="5128895" algn="l"/>
              </a:tabLst>
            </a:pPr>
            <a:r>
              <a:rPr sz="2600" b="1" spc="-5" dirty="0">
                <a:latin typeface="Arial"/>
                <a:cs typeface="Arial"/>
              </a:rPr>
              <a:t>compute </a:t>
            </a:r>
            <a:r>
              <a:rPr sz="2600" b="1" spc="-25" dirty="0">
                <a:latin typeface="Arial"/>
                <a:cs typeface="Arial"/>
              </a:rPr>
              <a:t>the</a:t>
            </a:r>
            <a:r>
              <a:rPr sz="2600" b="1" spc="90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break-even</a:t>
            </a:r>
            <a:r>
              <a:rPr sz="2600" b="1" spc="5" dirty="0">
                <a:latin typeface="Arial"/>
                <a:cs typeface="Arial"/>
              </a:rPr>
              <a:t> </a:t>
            </a:r>
            <a:r>
              <a:rPr sz="2600" b="1" dirty="0">
                <a:latin typeface="Arial"/>
                <a:cs typeface="Arial"/>
              </a:rPr>
              <a:t>point	</a:t>
            </a:r>
            <a:r>
              <a:rPr sz="2600" b="1" spc="-15" dirty="0">
                <a:latin typeface="Arial"/>
                <a:cs typeface="Arial"/>
              </a:rPr>
              <a:t>in </a:t>
            </a:r>
            <a:r>
              <a:rPr sz="2600" b="1" dirty="0">
                <a:solidFill>
                  <a:srgbClr val="FF0000"/>
                </a:solidFill>
                <a:latin typeface="Arial"/>
                <a:cs typeface="Arial"/>
              </a:rPr>
              <a:t>sales</a:t>
            </a:r>
            <a:r>
              <a:rPr sz="2600" b="1" spc="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600" b="1" spc="-10" dirty="0">
                <a:solidFill>
                  <a:srgbClr val="FF0000"/>
                </a:solidFill>
                <a:latin typeface="Arial"/>
                <a:cs typeface="Arial"/>
              </a:rPr>
              <a:t>dollars</a:t>
            </a:r>
            <a:r>
              <a:rPr sz="2600" b="1" spc="-10" dirty="0">
                <a:latin typeface="Arial"/>
                <a:cs typeface="Arial"/>
              </a:rPr>
              <a:t>.</a:t>
            </a:r>
            <a:endParaRPr sz="26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spcBef>
                <a:spcPts val="2180"/>
              </a:spcBef>
            </a:pPr>
            <a:r>
              <a:rPr sz="2400" b="1" spc="-10" dirty="0">
                <a:solidFill>
                  <a:srgbClr val="3767CA"/>
                </a:solidFill>
                <a:latin typeface="Arial"/>
                <a:cs typeface="Arial"/>
              </a:rPr>
              <a:t>Sales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Variable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Fixed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</a:t>
            </a:r>
            <a:r>
              <a:rPr sz="2400" b="1" spc="6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Profits</a:t>
            </a:r>
            <a:endParaRPr sz="2400">
              <a:latin typeface="Arial"/>
              <a:cs typeface="Arial"/>
            </a:endParaRPr>
          </a:p>
          <a:p>
            <a:pPr marL="165100" marR="2250440" indent="685800">
              <a:lnSpc>
                <a:spcPts val="6700"/>
              </a:lnSpc>
              <a:spcBef>
                <a:spcPts val="160"/>
              </a:spcBef>
              <a:tabLst>
                <a:tab pos="1282065" algn="l"/>
                <a:tab pos="1688464" algn="l"/>
                <a:tab pos="2818130" algn="l"/>
                <a:tab pos="3224530" algn="l"/>
                <a:tab pos="4710430" algn="l"/>
                <a:tab pos="5116830" algn="l"/>
              </a:tabLst>
            </a:pP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X	=	</a:t>
            </a:r>
            <a:r>
              <a:rPr sz="2800" b="1" spc="3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spc="20" dirty="0">
                <a:solidFill>
                  <a:srgbClr val="003767"/>
                </a:solidFill>
                <a:latin typeface="Arial"/>
                <a:cs typeface="Arial"/>
              </a:rPr>
              <a:t>.</a:t>
            </a:r>
            <a:r>
              <a:rPr sz="2800" b="1" spc="-65" dirty="0">
                <a:solidFill>
                  <a:srgbClr val="003767"/>
                </a:solidFill>
                <a:latin typeface="Arial"/>
                <a:cs typeface="Arial"/>
              </a:rPr>
              <a:t>6</a:t>
            </a:r>
            <a:r>
              <a:rPr sz="2800" b="1" spc="3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X	+	</a:t>
            </a:r>
            <a:r>
              <a:rPr sz="2800" b="1" spc="35" dirty="0">
                <a:solidFill>
                  <a:srgbClr val="003767"/>
                </a:solidFill>
                <a:latin typeface="Arial"/>
                <a:cs typeface="Arial"/>
              </a:rPr>
              <a:t>$</a:t>
            </a:r>
            <a:r>
              <a:rPr sz="2800" b="1" spc="-65" dirty="0">
                <a:solidFill>
                  <a:srgbClr val="003767"/>
                </a:solidFill>
                <a:latin typeface="Arial"/>
                <a:cs typeface="Arial"/>
              </a:rPr>
              <a:t>8</a:t>
            </a:r>
            <a:r>
              <a:rPr sz="2800" b="1" spc="3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spc="20" dirty="0">
                <a:solidFill>
                  <a:srgbClr val="003767"/>
                </a:solidFill>
                <a:latin typeface="Arial"/>
                <a:cs typeface="Arial"/>
              </a:rPr>
              <a:t>,</a:t>
            </a:r>
            <a:r>
              <a:rPr sz="2800" b="1" spc="-6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spc="3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spc="-5" dirty="0">
                <a:solidFill>
                  <a:srgbClr val="003767"/>
                </a:solidFill>
                <a:latin typeface="Arial"/>
                <a:cs typeface="Arial"/>
              </a:rPr>
              <a:t>0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	+	</a:t>
            </a:r>
            <a:r>
              <a:rPr sz="2800" b="1" spc="-65" dirty="0">
                <a:solidFill>
                  <a:srgbClr val="003767"/>
                </a:solidFill>
                <a:latin typeface="Arial"/>
                <a:cs typeface="Arial"/>
              </a:rPr>
              <a:t>$</a:t>
            </a:r>
            <a:r>
              <a:rPr sz="2800" b="1" spc="-5" dirty="0">
                <a:solidFill>
                  <a:srgbClr val="003767"/>
                </a:solidFill>
                <a:latin typeface="Arial"/>
                <a:cs typeface="Arial"/>
              </a:rPr>
              <a:t>0  </a:t>
            </a:r>
            <a:r>
              <a:rPr sz="2800" b="1" spc="5" dirty="0">
                <a:solidFill>
                  <a:srgbClr val="003767"/>
                </a:solidFill>
                <a:latin typeface="Arial"/>
                <a:cs typeface="Arial"/>
              </a:rPr>
              <a:t>0.40X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=</a:t>
            </a:r>
            <a:r>
              <a:rPr sz="2800" b="1" spc="-7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$80,000</a:t>
            </a:r>
            <a:endParaRPr sz="2800">
              <a:latin typeface="Arial"/>
              <a:cs typeface="Arial"/>
            </a:endParaRPr>
          </a:p>
          <a:p>
            <a:pPr marL="851535">
              <a:lnSpc>
                <a:spcPct val="100000"/>
              </a:lnSpc>
              <a:spcBef>
                <a:spcPts val="2560"/>
              </a:spcBef>
              <a:tabLst>
                <a:tab pos="1282065" algn="l"/>
                <a:tab pos="1688464" algn="l"/>
              </a:tabLst>
            </a:pPr>
            <a:r>
              <a:rPr sz="2800" b="1" dirty="0">
                <a:solidFill>
                  <a:srgbClr val="003767"/>
                </a:solidFill>
                <a:latin typeface="Arial"/>
                <a:cs typeface="Arial"/>
              </a:rPr>
              <a:t>X	=	</a:t>
            </a:r>
            <a:r>
              <a:rPr sz="2800" b="1" spc="5" dirty="0">
                <a:solidFill>
                  <a:srgbClr val="003767"/>
                </a:solidFill>
                <a:latin typeface="Arial"/>
                <a:cs typeface="Arial"/>
              </a:rPr>
              <a:t>$200,000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33</a:t>
            </a:r>
            <a:endParaRPr sz="1000">
              <a:latin typeface="Arial"/>
              <a:cs typeface="Arial"/>
            </a:endParaRPr>
          </a:p>
        </p:txBody>
      </p:sp>
      <p:sp>
        <p:nvSpPr>
          <p:cNvPr id="11" name="object 11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64674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Contribution </a:t>
            </a:r>
            <a:r>
              <a:rPr sz="4000" spc="-15" dirty="0"/>
              <a:t>Margin</a:t>
            </a:r>
            <a:r>
              <a:rPr sz="4000" spc="114" dirty="0"/>
              <a:t> </a:t>
            </a:r>
            <a:r>
              <a:rPr sz="4000" spc="-5" dirty="0"/>
              <a:t>Method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968500" y="2082774"/>
            <a:ext cx="6497320" cy="995680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469900" marR="5080" indent="-457200">
              <a:lnSpc>
                <a:spcPts val="3800"/>
              </a:lnSpc>
              <a:spcBef>
                <a:spcPts val="260"/>
              </a:spcBef>
            </a:pPr>
            <a:r>
              <a:rPr sz="3200" spc="-15" dirty="0">
                <a:latin typeface="Arial"/>
                <a:cs typeface="Arial"/>
              </a:rPr>
              <a:t>The </a:t>
            </a:r>
            <a:r>
              <a:rPr sz="3200" spc="-10" dirty="0">
                <a:latin typeface="Arial"/>
                <a:cs typeface="Arial"/>
              </a:rPr>
              <a:t>contribution margin </a:t>
            </a:r>
            <a:r>
              <a:rPr sz="3200" spc="-5" dirty="0">
                <a:latin typeface="Arial"/>
                <a:cs typeface="Arial"/>
              </a:rPr>
              <a:t>method </a:t>
            </a:r>
            <a:r>
              <a:rPr sz="3200" spc="-10" dirty="0">
                <a:latin typeface="Arial"/>
                <a:cs typeface="Arial"/>
              </a:rPr>
              <a:t>is </a:t>
            </a:r>
            <a:r>
              <a:rPr sz="3200" spc="-5" dirty="0">
                <a:latin typeface="Arial"/>
                <a:cs typeface="Arial"/>
              </a:rPr>
              <a:t>a  variation </a:t>
            </a:r>
            <a:r>
              <a:rPr sz="3200" spc="-40" dirty="0">
                <a:latin typeface="Arial"/>
                <a:cs typeface="Arial"/>
              </a:rPr>
              <a:t>of </a:t>
            </a:r>
            <a:r>
              <a:rPr sz="3200" spc="10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equation</a:t>
            </a:r>
            <a:r>
              <a:rPr sz="3200" spc="-15" dirty="0">
                <a:latin typeface="Arial"/>
                <a:cs typeface="Arial"/>
              </a:rPr>
              <a:t> method.</a:t>
            </a:r>
            <a:endParaRPr sz="32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029200" y="3733787"/>
            <a:ext cx="3835400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66700" marR="5080" indent="-254635">
              <a:lnSpc>
                <a:spcPct val="100699"/>
              </a:lnSpc>
              <a:spcBef>
                <a:spcPts val="80"/>
              </a:spcBef>
              <a:tabLst>
                <a:tab pos="774700" algn="l"/>
                <a:tab pos="3796665" algn="l"/>
              </a:tabLst>
            </a:pPr>
            <a:r>
              <a:rPr sz="24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		</a:t>
            </a:r>
            <a:r>
              <a:rPr sz="24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Fixed</a:t>
            </a:r>
            <a:r>
              <a:rPr sz="2400" b="1" u="heavy" spc="-100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expenses </a:t>
            </a:r>
            <a:r>
              <a:rPr sz="24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  </a:t>
            </a:r>
            <a:r>
              <a:rPr sz="2400" b="1" spc="65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Unit </a:t>
            </a:r>
            <a:r>
              <a:rPr sz="2400" b="1" spc="-10" dirty="0">
                <a:solidFill>
                  <a:srgbClr val="003767"/>
                </a:solidFill>
                <a:latin typeface="Arial"/>
                <a:cs typeface="Arial"/>
              </a:rPr>
              <a:t>contribution</a:t>
            </a:r>
            <a:r>
              <a:rPr sz="2400" b="1" spc="-3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003767"/>
                </a:solidFill>
                <a:latin typeface="Arial"/>
                <a:cs typeface="Arial"/>
              </a:rPr>
              <a:t>margin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495800" y="3924297"/>
            <a:ext cx="203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752600" y="3733797"/>
            <a:ext cx="2501900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355600" marR="5080" indent="-342900">
              <a:lnSpc>
                <a:spcPct val="100699"/>
              </a:lnSpc>
              <a:spcBef>
                <a:spcPts val="80"/>
              </a:spcBef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Break-even</a:t>
            </a:r>
            <a:r>
              <a:rPr sz="2400" b="1" spc="-9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point  </a:t>
            </a:r>
            <a:r>
              <a:rPr sz="2400" b="1" spc="15" dirty="0">
                <a:solidFill>
                  <a:srgbClr val="003767"/>
                </a:solidFill>
                <a:latin typeface="Arial"/>
                <a:cs typeface="Arial"/>
              </a:rPr>
              <a:t>in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units</a:t>
            </a:r>
            <a:r>
              <a:rPr sz="2400" b="1" spc="-85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20" dirty="0">
                <a:solidFill>
                  <a:srgbClr val="FF0000"/>
                </a:solidFill>
                <a:latin typeface="Arial"/>
                <a:cs typeface="Arial"/>
              </a:rPr>
              <a:t>sold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5334000" y="5219697"/>
            <a:ext cx="3136900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850900" marR="5080" indent="-838835">
              <a:lnSpc>
                <a:spcPct val="100699"/>
              </a:lnSpc>
              <a:spcBef>
                <a:spcPts val="80"/>
              </a:spcBef>
              <a:tabLst>
                <a:tab pos="431800" algn="l"/>
                <a:tab pos="3123565" algn="l"/>
              </a:tabLst>
            </a:pPr>
            <a:r>
              <a:rPr sz="24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	</a:t>
            </a:r>
            <a:r>
              <a:rPr sz="24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Fixed</a:t>
            </a:r>
            <a:r>
              <a:rPr sz="2400" b="1" u="heavy" spc="-120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</a:t>
            </a:r>
            <a:r>
              <a:rPr sz="2400" b="1" u="heavy" spc="10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expenses </a:t>
            </a:r>
            <a:r>
              <a:rPr sz="24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  </a:t>
            </a:r>
            <a:r>
              <a:rPr sz="2400" b="1" spc="30" dirty="0">
                <a:solidFill>
                  <a:srgbClr val="003767"/>
                </a:solidFill>
                <a:latin typeface="Arial"/>
                <a:cs typeface="Arial"/>
              </a:rPr>
              <a:t>CM</a:t>
            </a:r>
            <a:r>
              <a:rPr sz="2400" b="1" spc="-8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10" dirty="0">
                <a:solidFill>
                  <a:srgbClr val="003767"/>
                </a:solidFill>
                <a:latin typeface="Arial"/>
                <a:cs typeface="Arial"/>
              </a:rPr>
              <a:t>ratio</a:t>
            </a:r>
            <a:endParaRPr sz="2400" dirty="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495800" y="5384777"/>
            <a:ext cx="20383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1409700" y="5143467"/>
            <a:ext cx="2853055" cy="759460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139700" marR="5080" indent="-127635">
              <a:lnSpc>
                <a:spcPct val="100699"/>
              </a:lnSpc>
              <a:spcBef>
                <a:spcPts val="80"/>
              </a:spcBef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Break-even point</a:t>
            </a:r>
            <a:r>
              <a:rPr sz="2400" b="1" spc="-17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15" dirty="0">
                <a:solidFill>
                  <a:srgbClr val="003767"/>
                </a:solidFill>
                <a:latin typeface="Arial"/>
                <a:cs typeface="Arial"/>
              </a:rPr>
              <a:t>in 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total 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sales</a:t>
            </a:r>
            <a:r>
              <a:rPr sz="2400" b="1" spc="-6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dollars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37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2457450" y="2025650"/>
            <a:ext cx="5867400" cy="4076700"/>
            <a:chOff x="2457450" y="2025650"/>
            <a:chExt cx="5867400" cy="4076700"/>
          </a:xfrm>
        </p:grpSpPr>
        <p:sp>
          <p:nvSpPr>
            <p:cNvPr id="4" name="object 4"/>
            <p:cNvSpPr/>
            <p:nvPr/>
          </p:nvSpPr>
          <p:spPr>
            <a:xfrm>
              <a:off x="2527300" y="2044700"/>
              <a:ext cx="5778500" cy="3987800"/>
            </a:xfrm>
            <a:custGeom>
              <a:avLst/>
              <a:gdLst/>
              <a:ahLst/>
              <a:cxnLst/>
              <a:rect l="l" t="t" r="r" b="b"/>
              <a:pathLst>
                <a:path w="5778500" h="3987800">
                  <a:moveTo>
                    <a:pt x="5778500" y="3987799"/>
                  </a:moveTo>
                  <a:lnTo>
                    <a:pt x="5778500" y="0"/>
                  </a:lnTo>
                  <a:lnTo>
                    <a:pt x="0" y="0"/>
                  </a:lnTo>
                  <a:lnTo>
                    <a:pt x="0" y="3987800"/>
                  </a:lnTo>
                  <a:lnTo>
                    <a:pt x="5778500" y="3987799"/>
                  </a:lnTo>
                  <a:close/>
                </a:path>
              </a:pathLst>
            </a:custGeom>
            <a:solidFill>
              <a:srgbClr val="E1E1E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2527300" y="2044700"/>
              <a:ext cx="5778500" cy="3987800"/>
            </a:xfrm>
            <a:custGeom>
              <a:avLst/>
              <a:gdLst/>
              <a:ahLst/>
              <a:cxnLst/>
              <a:rect l="l" t="t" r="r" b="b"/>
              <a:pathLst>
                <a:path w="5778500" h="3987800">
                  <a:moveTo>
                    <a:pt x="5778500" y="0"/>
                  </a:moveTo>
                  <a:lnTo>
                    <a:pt x="5778500" y="3987799"/>
                  </a:lnTo>
                  <a:lnTo>
                    <a:pt x="0" y="3987800"/>
                  </a:lnTo>
                  <a:lnTo>
                    <a:pt x="0" y="0"/>
                  </a:lnTo>
                  <a:lnTo>
                    <a:pt x="5778500" y="0"/>
                  </a:lnTo>
                  <a:close/>
                </a:path>
              </a:pathLst>
            </a:custGeom>
            <a:ln w="12700">
              <a:solidFill>
                <a:srgbClr val="808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2463800" y="2044700"/>
              <a:ext cx="5842000" cy="4051300"/>
            </a:xfrm>
            <a:custGeom>
              <a:avLst/>
              <a:gdLst/>
              <a:ahLst/>
              <a:cxnLst/>
              <a:rect l="l" t="t" r="r" b="b"/>
              <a:pathLst>
                <a:path w="5842000" h="4051300">
                  <a:moveTo>
                    <a:pt x="63500" y="0"/>
                  </a:moveTo>
                  <a:lnTo>
                    <a:pt x="63500" y="3987800"/>
                  </a:lnTo>
                </a:path>
                <a:path w="5842000" h="4051300">
                  <a:moveTo>
                    <a:pt x="0" y="3987800"/>
                  </a:moveTo>
                  <a:lnTo>
                    <a:pt x="114300" y="3987800"/>
                  </a:lnTo>
                </a:path>
                <a:path w="5842000" h="4051300">
                  <a:moveTo>
                    <a:pt x="0" y="3505200"/>
                  </a:moveTo>
                  <a:lnTo>
                    <a:pt x="114300" y="3505200"/>
                  </a:lnTo>
                </a:path>
                <a:path w="5842000" h="4051300">
                  <a:moveTo>
                    <a:pt x="0" y="2997200"/>
                  </a:moveTo>
                  <a:lnTo>
                    <a:pt x="114300" y="2997200"/>
                  </a:lnTo>
                </a:path>
                <a:path w="5842000" h="4051300">
                  <a:moveTo>
                    <a:pt x="0" y="2501900"/>
                  </a:moveTo>
                  <a:lnTo>
                    <a:pt x="114300" y="2501900"/>
                  </a:lnTo>
                </a:path>
                <a:path w="5842000" h="4051300">
                  <a:moveTo>
                    <a:pt x="0" y="1993900"/>
                  </a:moveTo>
                  <a:lnTo>
                    <a:pt x="114300" y="1993900"/>
                  </a:lnTo>
                </a:path>
                <a:path w="5842000" h="4051300">
                  <a:moveTo>
                    <a:pt x="0" y="1511300"/>
                  </a:moveTo>
                  <a:lnTo>
                    <a:pt x="114300" y="1511300"/>
                  </a:lnTo>
                </a:path>
                <a:path w="5842000" h="4051300">
                  <a:moveTo>
                    <a:pt x="0" y="1003300"/>
                  </a:moveTo>
                  <a:lnTo>
                    <a:pt x="114300" y="1003300"/>
                  </a:lnTo>
                </a:path>
                <a:path w="5842000" h="4051300">
                  <a:moveTo>
                    <a:pt x="0" y="508000"/>
                  </a:moveTo>
                  <a:lnTo>
                    <a:pt x="114300" y="508000"/>
                  </a:lnTo>
                </a:path>
                <a:path w="5842000" h="4051300">
                  <a:moveTo>
                    <a:pt x="0" y="0"/>
                  </a:moveTo>
                  <a:lnTo>
                    <a:pt x="114300" y="0"/>
                  </a:lnTo>
                </a:path>
                <a:path w="5842000" h="4051300">
                  <a:moveTo>
                    <a:pt x="63500" y="3987800"/>
                  </a:moveTo>
                  <a:lnTo>
                    <a:pt x="5842000" y="3987799"/>
                  </a:lnTo>
                </a:path>
                <a:path w="5842000" h="4051300">
                  <a:moveTo>
                    <a:pt x="63500" y="4051300"/>
                  </a:moveTo>
                  <a:lnTo>
                    <a:pt x="63500" y="3937000"/>
                  </a:lnTo>
                </a:path>
                <a:path w="5842000" h="4051300">
                  <a:moveTo>
                    <a:pt x="787400" y="4051300"/>
                  </a:moveTo>
                  <a:lnTo>
                    <a:pt x="787400" y="3937000"/>
                  </a:lnTo>
                </a:path>
                <a:path w="5842000" h="4051300">
                  <a:moveTo>
                    <a:pt x="1511300" y="4051300"/>
                  </a:moveTo>
                  <a:lnTo>
                    <a:pt x="1511300" y="3937000"/>
                  </a:lnTo>
                </a:path>
                <a:path w="5842000" h="4051300">
                  <a:moveTo>
                    <a:pt x="2222500" y="4051300"/>
                  </a:moveTo>
                  <a:lnTo>
                    <a:pt x="2222500" y="3937000"/>
                  </a:lnTo>
                </a:path>
                <a:path w="5842000" h="4051300">
                  <a:moveTo>
                    <a:pt x="2946400" y="4051300"/>
                  </a:moveTo>
                  <a:lnTo>
                    <a:pt x="2946400" y="3937000"/>
                  </a:lnTo>
                </a:path>
                <a:path w="5842000" h="4051300">
                  <a:moveTo>
                    <a:pt x="3670300" y="4051299"/>
                  </a:moveTo>
                  <a:lnTo>
                    <a:pt x="3670300" y="3936999"/>
                  </a:lnTo>
                </a:path>
                <a:path w="5842000" h="4051300">
                  <a:moveTo>
                    <a:pt x="4394200" y="4051299"/>
                  </a:moveTo>
                  <a:lnTo>
                    <a:pt x="4394200" y="3936999"/>
                  </a:lnTo>
                </a:path>
                <a:path w="5842000" h="4051300">
                  <a:moveTo>
                    <a:pt x="5105400" y="4051299"/>
                  </a:moveTo>
                  <a:lnTo>
                    <a:pt x="5105400" y="3936999"/>
                  </a:lnTo>
                </a:path>
                <a:path w="5842000" h="4051300">
                  <a:moveTo>
                    <a:pt x="5842000" y="4051299"/>
                  </a:moveTo>
                  <a:lnTo>
                    <a:pt x="5842000" y="3936999"/>
                  </a:lnTo>
                </a:path>
              </a:pathLst>
            </a:custGeom>
            <a:ln w="127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2527300" y="5232400"/>
              <a:ext cx="5778500" cy="0"/>
            </a:xfrm>
            <a:custGeom>
              <a:avLst/>
              <a:gdLst/>
              <a:ahLst/>
              <a:cxnLst/>
              <a:rect l="l" t="t" r="r" b="b"/>
              <a:pathLst>
                <a:path w="5778500">
                  <a:moveTo>
                    <a:pt x="0" y="0"/>
                  </a:moveTo>
                  <a:lnTo>
                    <a:pt x="5778500" y="0"/>
                  </a:lnTo>
                </a:path>
              </a:pathLst>
            </a:custGeom>
            <a:ln w="38100">
              <a:solidFill>
                <a:srgbClr val="00008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2527300" y="2844800"/>
              <a:ext cx="5778500" cy="2387600"/>
            </a:xfrm>
            <a:custGeom>
              <a:avLst/>
              <a:gdLst/>
              <a:ahLst/>
              <a:cxnLst/>
              <a:rect l="l" t="t" r="r" b="b"/>
              <a:pathLst>
                <a:path w="5778500" h="2387600">
                  <a:moveTo>
                    <a:pt x="0" y="2387600"/>
                  </a:moveTo>
                  <a:lnTo>
                    <a:pt x="723899" y="2082800"/>
                  </a:lnTo>
                  <a:lnTo>
                    <a:pt x="1447799" y="1790700"/>
                  </a:lnTo>
                  <a:lnTo>
                    <a:pt x="2158999" y="1498600"/>
                  </a:lnTo>
                  <a:lnTo>
                    <a:pt x="3606800" y="888999"/>
                  </a:lnTo>
                  <a:lnTo>
                    <a:pt x="4330700" y="596899"/>
                  </a:lnTo>
                  <a:lnTo>
                    <a:pt x="5041900" y="304799"/>
                  </a:lnTo>
                  <a:lnTo>
                    <a:pt x="5778500" y="0"/>
                  </a:lnTo>
                </a:path>
              </a:pathLst>
            </a:custGeom>
            <a:ln w="38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2527300" y="2044700"/>
              <a:ext cx="5778500" cy="3987800"/>
            </a:xfrm>
            <a:custGeom>
              <a:avLst/>
              <a:gdLst/>
              <a:ahLst/>
              <a:cxnLst/>
              <a:rect l="l" t="t" r="r" b="b"/>
              <a:pathLst>
                <a:path w="5778500" h="3987800">
                  <a:moveTo>
                    <a:pt x="0" y="3987800"/>
                  </a:moveTo>
                  <a:lnTo>
                    <a:pt x="723899" y="3505200"/>
                  </a:lnTo>
                  <a:lnTo>
                    <a:pt x="1447799" y="2997200"/>
                  </a:lnTo>
                  <a:lnTo>
                    <a:pt x="2158999" y="2501900"/>
                  </a:lnTo>
                  <a:lnTo>
                    <a:pt x="2882899" y="1993900"/>
                  </a:lnTo>
                  <a:lnTo>
                    <a:pt x="3606800" y="1511299"/>
                  </a:lnTo>
                  <a:lnTo>
                    <a:pt x="4330700" y="1003299"/>
                  </a:lnTo>
                  <a:lnTo>
                    <a:pt x="5041900" y="507999"/>
                  </a:lnTo>
                  <a:lnTo>
                    <a:pt x="5778500" y="0"/>
                  </a:lnTo>
                </a:path>
              </a:pathLst>
            </a:custGeom>
            <a:ln w="38100">
              <a:solidFill>
                <a:srgbClr val="FF0000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1600200" y="4889500"/>
            <a:ext cx="723900" cy="12598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1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Arial"/>
              <a:cs typeface="Arial"/>
            </a:endParaRPr>
          </a:p>
          <a:p>
            <a:pPr marL="101600"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5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000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 marL="419100">
              <a:lnSpc>
                <a:spcPct val="100000"/>
              </a:lnSpc>
            </a:pPr>
            <a:r>
              <a:rPr sz="1600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1600200" y="4394200"/>
            <a:ext cx="72263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1</a:t>
            </a:r>
            <a:r>
              <a:rPr sz="1600" spc="-95" dirty="0">
                <a:latin typeface="Arial"/>
                <a:cs typeface="Arial"/>
              </a:rPr>
              <a:t>5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1600200" y="1892300"/>
            <a:ext cx="722630" cy="22631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600" spc="5" dirty="0">
                <a:latin typeface="Arial"/>
                <a:cs typeface="Arial"/>
              </a:rPr>
              <a:t>4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0"/>
              </a:spcBef>
            </a:pPr>
            <a:endParaRPr sz="18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3</a:t>
            </a:r>
            <a:r>
              <a:rPr sz="1600" spc="-95" dirty="0">
                <a:latin typeface="Arial"/>
                <a:cs typeface="Arial"/>
              </a:rPr>
              <a:t>5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3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185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2</a:t>
            </a:r>
            <a:r>
              <a:rPr sz="1600" spc="-95" dirty="0">
                <a:latin typeface="Arial"/>
                <a:cs typeface="Arial"/>
              </a:rPr>
              <a:t>5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16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r>
              <a:rPr sz="1600" spc="5" dirty="0">
                <a:latin typeface="Arial"/>
                <a:cs typeface="Arial"/>
              </a:rPr>
              <a:t>2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10" dirty="0">
                <a:latin typeface="Arial"/>
                <a:cs typeface="Arial"/>
              </a:rPr>
              <a:t>0</a:t>
            </a:r>
            <a:r>
              <a:rPr sz="1600" spc="-45" dirty="0">
                <a:latin typeface="Arial"/>
                <a:cs typeface="Arial"/>
              </a:rPr>
              <a:t>,</a:t>
            </a:r>
            <a:r>
              <a:rPr sz="1600" spc="5" dirty="0">
                <a:latin typeface="Arial"/>
                <a:cs typeface="Arial"/>
              </a:rPr>
              <a:t>0</a:t>
            </a:r>
            <a:r>
              <a:rPr sz="1600" spc="-95" dirty="0">
                <a:latin typeface="Arial"/>
                <a:cs typeface="Arial"/>
              </a:rPr>
              <a:t>0</a:t>
            </a:r>
            <a:r>
              <a:rPr sz="1600" spc="-5" dirty="0">
                <a:latin typeface="Arial"/>
                <a:cs typeface="Arial"/>
              </a:rPr>
              <a:t>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2381448" y="6460134"/>
            <a:ext cx="252729" cy="933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-</a:t>
            </a:r>
            <a:endParaRPr sz="1600">
              <a:latin typeface="Arial"/>
              <a:cs typeface="Arial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29529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100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6895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200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43880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300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1246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400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58485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500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65724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600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2836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700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007548" y="6163462"/>
            <a:ext cx="252729" cy="36449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1870"/>
              </a:lnSpc>
            </a:pPr>
            <a:r>
              <a:rPr sz="1600" dirty="0">
                <a:latin typeface="Arial"/>
                <a:cs typeface="Arial"/>
              </a:rPr>
              <a:t>800</a:t>
            </a:r>
            <a:endParaRPr sz="1600">
              <a:latin typeface="Arial"/>
              <a:cs typeface="Arial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1358900" y="1752600"/>
            <a:ext cx="7467600" cy="5029200"/>
          </a:xfrm>
          <a:custGeom>
            <a:avLst/>
            <a:gdLst/>
            <a:ahLst/>
            <a:cxnLst/>
            <a:rect l="l" t="t" r="r" b="b"/>
            <a:pathLst>
              <a:path w="7467600" h="5029200">
                <a:moveTo>
                  <a:pt x="7467600" y="0"/>
                </a:moveTo>
                <a:lnTo>
                  <a:pt x="7467600" y="5029200"/>
                </a:lnTo>
                <a:lnTo>
                  <a:pt x="0" y="5029200"/>
                </a:lnTo>
                <a:lnTo>
                  <a:pt x="0" y="0"/>
                </a:lnTo>
                <a:lnTo>
                  <a:pt x="7467600" y="0"/>
                </a:lnTo>
                <a:close/>
              </a:path>
            </a:pathLst>
          </a:custGeom>
          <a:ln w="12700">
            <a:solidFill>
              <a:srgbClr val="000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 txBox="1"/>
          <p:nvPr/>
        </p:nvSpPr>
        <p:spPr>
          <a:xfrm>
            <a:off x="4876800" y="6502387"/>
            <a:ext cx="53340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3767"/>
                </a:solidFill>
                <a:latin typeface="Arial"/>
                <a:cs typeface="Arial"/>
              </a:rPr>
              <a:t>Units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1342460" y="3683064"/>
            <a:ext cx="293370" cy="74104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2090"/>
              </a:lnSpc>
            </a:pPr>
            <a:r>
              <a:rPr sz="1800" spc="-5" dirty="0">
                <a:solidFill>
                  <a:srgbClr val="003767"/>
                </a:solidFill>
                <a:latin typeface="Arial"/>
                <a:cs typeface="Arial"/>
              </a:rPr>
              <a:t>Dollars</a:t>
            </a:r>
            <a:endParaRPr sz="1800">
              <a:latin typeface="Arial"/>
              <a:cs typeface="Arial"/>
            </a:endParaRPr>
          </a:p>
        </p:txBody>
      </p:sp>
      <p:sp>
        <p:nvSpPr>
          <p:cNvPr id="25" name="object 25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263144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CVP</a:t>
            </a:r>
            <a:r>
              <a:rPr sz="4000" spc="-105" dirty="0"/>
              <a:t> </a:t>
            </a:r>
            <a:r>
              <a:rPr sz="4000" spc="-5" dirty="0"/>
              <a:t>Graph</a:t>
            </a:r>
            <a:endParaRPr sz="4000"/>
          </a:p>
        </p:txBody>
      </p:sp>
      <p:grpSp>
        <p:nvGrpSpPr>
          <p:cNvPr id="26" name="object 26"/>
          <p:cNvGrpSpPr/>
          <p:nvPr/>
        </p:nvGrpSpPr>
        <p:grpSpPr>
          <a:xfrm>
            <a:off x="5975350" y="4070350"/>
            <a:ext cx="2730500" cy="533400"/>
            <a:chOff x="5975350" y="4070350"/>
            <a:chExt cx="2730500" cy="533400"/>
          </a:xfrm>
        </p:grpSpPr>
        <p:sp>
          <p:nvSpPr>
            <p:cNvPr id="27" name="object 27"/>
            <p:cNvSpPr/>
            <p:nvPr/>
          </p:nvSpPr>
          <p:spPr>
            <a:xfrm>
              <a:off x="5981700" y="4076700"/>
              <a:ext cx="2717800" cy="520700"/>
            </a:xfrm>
            <a:custGeom>
              <a:avLst/>
              <a:gdLst/>
              <a:ahLst/>
              <a:cxnLst/>
              <a:rect l="l" t="t" r="r" b="b"/>
              <a:pathLst>
                <a:path w="2717800" h="520700">
                  <a:moveTo>
                    <a:pt x="2717800" y="520700"/>
                  </a:moveTo>
                  <a:lnTo>
                    <a:pt x="2717800" y="0"/>
                  </a:lnTo>
                  <a:lnTo>
                    <a:pt x="0" y="0"/>
                  </a:lnTo>
                  <a:lnTo>
                    <a:pt x="0" y="520700"/>
                  </a:lnTo>
                  <a:lnTo>
                    <a:pt x="2717800" y="52070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981700" y="4076700"/>
              <a:ext cx="2717800" cy="520700"/>
            </a:xfrm>
            <a:custGeom>
              <a:avLst/>
              <a:gdLst/>
              <a:ahLst/>
              <a:cxnLst/>
              <a:rect l="l" t="t" r="r" b="b"/>
              <a:pathLst>
                <a:path w="2717800" h="520700">
                  <a:moveTo>
                    <a:pt x="2717800" y="0"/>
                  </a:moveTo>
                  <a:lnTo>
                    <a:pt x="2717800" y="520700"/>
                  </a:lnTo>
                  <a:lnTo>
                    <a:pt x="0" y="520700"/>
                  </a:lnTo>
                  <a:lnTo>
                    <a:pt x="0" y="0"/>
                  </a:lnTo>
                  <a:lnTo>
                    <a:pt x="2717800" y="0"/>
                  </a:lnTo>
                  <a:close/>
                </a:path>
              </a:pathLst>
            </a:custGeom>
            <a:ln w="12700">
              <a:solidFill>
                <a:srgbClr val="003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019800" y="4114800"/>
              <a:ext cx="2654300" cy="457200"/>
            </a:xfrm>
            <a:custGeom>
              <a:avLst/>
              <a:gdLst/>
              <a:ahLst/>
              <a:cxnLst/>
              <a:rect l="l" t="t" r="r" b="b"/>
              <a:pathLst>
                <a:path w="2654300" h="457200">
                  <a:moveTo>
                    <a:pt x="2654300" y="0"/>
                  </a:moveTo>
                  <a:lnTo>
                    <a:pt x="2654300" y="457200"/>
                  </a:lnTo>
                  <a:lnTo>
                    <a:pt x="0" y="457200"/>
                  </a:lnTo>
                  <a:lnTo>
                    <a:pt x="0" y="0"/>
                  </a:lnTo>
                  <a:lnTo>
                    <a:pt x="2654300" y="0"/>
                  </a:lnTo>
                  <a:close/>
                </a:path>
              </a:pathLst>
            </a:custGeom>
            <a:ln w="25400">
              <a:solidFill>
                <a:srgbClr val="003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0" name="object 30"/>
          <p:cNvSpPr txBox="1"/>
          <p:nvPr/>
        </p:nvSpPr>
        <p:spPr>
          <a:xfrm>
            <a:off x="6096000" y="4127487"/>
            <a:ext cx="248920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Break-even</a:t>
            </a:r>
            <a:r>
              <a:rPr sz="2400" b="1" spc="-9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point</a:t>
            </a:r>
            <a:endParaRPr sz="2400">
              <a:latin typeface="Arial"/>
              <a:cs typeface="Arial"/>
            </a:endParaRPr>
          </a:p>
        </p:txBody>
      </p:sp>
      <p:grpSp>
        <p:nvGrpSpPr>
          <p:cNvPr id="31" name="object 31"/>
          <p:cNvGrpSpPr/>
          <p:nvPr/>
        </p:nvGrpSpPr>
        <p:grpSpPr>
          <a:xfrm>
            <a:off x="2832100" y="3975100"/>
            <a:ext cx="3117850" cy="1892300"/>
            <a:chOff x="2832100" y="3975100"/>
            <a:chExt cx="3117850" cy="1892300"/>
          </a:xfrm>
        </p:grpSpPr>
        <p:sp>
          <p:nvSpPr>
            <p:cNvPr id="32" name="object 32"/>
            <p:cNvSpPr/>
            <p:nvPr/>
          </p:nvSpPr>
          <p:spPr>
            <a:xfrm>
              <a:off x="5346700" y="4102099"/>
              <a:ext cx="114300" cy="1765300"/>
            </a:xfrm>
            <a:custGeom>
              <a:avLst/>
              <a:gdLst/>
              <a:ahLst/>
              <a:cxnLst/>
              <a:rect l="l" t="t" r="r" b="b"/>
              <a:pathLst>
                <a:path w="114300" h="1765300">
                  <a:moveTo>
                    <a:pt x="76200" y="1447800"/>
                  </a:moveTo>
                  <a:lnTo>
                    <a:pt x="63500" y="1447800"/>
                  </a:lnTo>
                  <a:lnTo>
                    <a:pt x="63500" y="1549400"/>
                  </a:lnTo>
                  <a:lnTo>
                    <a:pt x="76200" y="1549400"/>
                  </a:lnTo>
                  <a:lnTo>
                    <a:pt x="76200" y="1447800"/>
                  </a:lnTo>
                  <a:close/>
                </a:path>
                <a:path w="114300" h="1765300">
                  <a:moveTo>
                    <a:pt x="76200" y="1308100"/>
                  </a:moveTo>
                  <a:lnTo>
                    <a:pt x="63500" y="1308100"/>
                  </a:lnTo>
                  <a:lnTo>
                    <a:pt x="63500" y="1409700"/>
                  </a:lnTo>
                  <a:lnTo>
                    <a:pt x="76200" y="1409700"/>
                  </a:lnTo>
                  <a:lnTo>
                    <a:pt x="76200" y="1308100"/>
                  </a:lnTo>
                  <a:close/>
                </a:path>
                <a:path w="114300" h="1765300">
                  <a:moveTo>
                    <a:pt x="76200" y="1168400"/>
                  </a:moveTo>
                  <a:lnTo>
                    <a:pt x="63500" y="1168400"/>
                  </a:lnTo>
                  <a:lnTo>
                    <a:pt x="63500" y="1270000"/>
                  </a:lnTo>
                  <a:lnTo>
                    <a:pt x="76200" y="1270000"/>
                  </a:lnTo>
                  <a:lnTo>
                    <a:pt x="76200" y="1168400"/>
                  </a:lnTo>
                  <a:close/>
                </a:path>
                <a:path w="114300" h="1765300">
                  <a:moveTo>
                    <a:pt x="76200" y="1028700"/>
                  </a:moveTo>
                  <a:lnTo>
                    <a:pt x="63500" y="1028700"/>
                  </a:lnTo>
                  <a:lnTo>
                    <a:pt x="63500" y="1130300"/>
                  </a:lnTo>
                  <a:lnTo>
                    <a:pt x="76200" y="1130300"/>
                  </a:lnTo>
                  <a:lnTo>
                    <a:pt x="76200" y="1028700"/>
                  </a:lnTo>
                  <a:close/>
                </a:path>
                <a:path w="114300" h="1765300">
                  <a:moveTo>
                    <a:pt x="76200" y="889000"/>
                  </a:moveTo>
                  <a:lnTo>
                    <a:pt x="63500" y="889000"/>
                  </a:lnTo>
                  <a:lnTo>
                    <a:pt x="63500" y="990600"/>
                  </a:lnTo>
                  <a:lnTo>
                    <a:pt x="76200" y="990600"/>
                  </a:lnTo>
                  <a:lnTo>
                    <a:pt x="76200" y="889000"/>
                  </a:lnTo>
                  <a:close/>
                </a:path>
                <a:path w="114300" h="1765300">
                  <a:moveTo>
                    <a:pt x="76200" y="749300"/>
                  </a:moveTo>
                  <a:lnTo>
                    <a:pt x="63500" y="749300"/>
                  </a:lnTo>
                  <a:lnTo>
                    <a:pt x="63500" y="850900"/>
                  </a:lnTo>
                  <a:lnTo>
                    <a:pt x="76200" y="850900"/>
                  </a:lnTo>
                  <a:lnTo>
                    <a:pt x="76200" y="749300"/>
                  </a:lnTo>
                  <a:close/>
                </a:path>
                <a:path w="114300" h="1765300">
                  <a:moveTo>
                    <a:pt x="76200" y="609600"/>
                  </a:moveTo>
                  <a:lnTo>
                    <a:pt x="63500" y="609600"/>
                  </a:lnTo>
                  <a:lnTo>
                    <a:pt x="63500" y="711200"/>
                  </a:lnTo>
                  <a:lnTo>
                    <a:pt x="76200" y="711200"/>
                  </a:lnTo>
                  <a:lnTo>
                    <a:pt x="76200" y="609600"/>
                  </a:lnTo>
                  <a:close/>
                </a:path>
                <a:path w="114300" h="1765300">
                  <a:moveTo>
                    <a:pt x="76200" y="469900"/>
                  </a:moveTo>
                  <a:lnTo>
                    <a:pt x="63500" y="469900"/>
                  </a:lnTo>
                  <a:lnTo>
                    <a:pt x="63500" y="571500"/>
                  </a:lnTo>
                  <a:lnTo>
                    <a:pt x="76200" y="571500"/>
                  </a:lnTo>
                  <a:lnTo>
                    <a:pt x="76200" y="469900"/>
                  </a:lnTo>
                  <a:close/>
                </a:path>
                <a:path w="114300" h="1765300">
                  <a:moveTo>
                    <a:pt x="76200" y="330200"/>
                  </a:moveTo>
                  <a:lnTo>
                    <a:pt x="63500" y="330200"/>
                  </a:lnTo>
                  <a:lnTo>
                    <a:pt x="63500" y="431800"/>
                  </a:lnTo>
                  <a:lnTo>
                    <a:pt x="76200" y="431800"/>
                  </a:lnTo>
                  <a:lnTo>
                    <a:pt x="76200" y="330200"/>
                  </a:lnTo>
                  <a:close/>
                </a:path>
                <a:path w="114300" h="1765300">
                  <a:moveTo>
                    <a:pt x="76200" y="190500"/>
                  </a:moveTo>
                  <a:lnTo>
                    <a:pt x="63500" y="190500"/>
                  </a:lnTo>
                  <a:lnTo>
                    <a:pt x="63500" y="292100"/>
                  </a:lnTo>
                  <a:lnTo>
                    <a:pt x="76200" y="292100"/>
                  </a:lnTo>
                  <a:lnTo>
                    <a:pt x="76200" y="190500"/>
                  </a:lnTo>
                  <a:close/>
                </a:path>
                <a:path w="114300" h="1765300">
                  <a:moveTo>
                    <a:pt x="76200" y="50800"/>
                  </a:moveTo>
                  <a:lnTo>
                    <a:pt x="63500" y="50800"/>
                  </a:lnTo>
                  <a:lnTo>
                    <a:pt x="63500" y="152400"/>
                  </a:lnTo>
                  <a:lnTo>
                    <a:pt x="76200" y="152400"/>
                  </a:lnTo>
                  <a:lnTo>
                    <a:pt x="76200" y="50800"/>
                  </a:lnTo>
                  <a:close/>
                </a:path>
                <a:path w="114300" h="1765300">
                  <a:moveTo>
                    <a:pt x="76200" y="0"/>
                  </a:moveTo>
                  <a:lnTo>
                    <a:pt x="63500" y="0"/>
                  </a:lnTo>
                  <a:lnTo>
                    <a:pt x="63500" y="12700"/>
                  </a:lnTo>
                  <a:lnTo>
                    <a:pt x="76200" y="12700"/>
                  </a:lnTo>
                  <a:lnTo>
                    <a:pt x="76200" y="0"/>
                  </a:lnTo>
                  <a:close/>
                </a:path>
                <a:path w="114300" h="1765300">
                  <a:moveTo>
                    <a:pt x="114300" y="1663700"/>
                  </a:moveTo>
                  <a:lnTo>
                    <a:pt x="76200" y="1663700"/>
                  </a:lnTo>
                  <a:lnTo>
                    <a:pt x="76200" y="1587500"/>
                  </a:lnTo>
                  <a:lnTo>
                    <a:pt x="63500" y="1587500"/>
                  </a:lnTo>
                  <a:lnTo>
                    <a:pt x="63500" y="1663700"/>
                  </a:lnTo>
                  <a:lnTo>
                    <a:pt x="0" y="1663700"/>
                  </a:lnTo>
                  <a:lnTo>
                    <a:pt x="63500" y="1765300"/>
                  </a:lnTo>
                  <a:lnTo>
                    <a:pt x="114300" y="1663700"/>
                  </a:lnTo>
                  <a:close/>
                </a:path>
              </a:pathLst>
            </a:custGeom>
            <a:solidFill>
              <a:srgbClr val="003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613400" y="4127500"/>
              <a:ext cx="330200" cy="215900"/>
            </a:xfrm>
            <a:custGeom>
              <a:avLst/>
              <a:gdLst/>
              <a:ahLst/>
              <a:cxnLst/>
              <a:rect l="l" t="t" r="r" b="b"/>
              <a:pathLst>
                <a:path w="330200" h="215900">
                  <a:moveTo>
                    <a:pt x="330200" y="215899"/>
                  </a:moveTo>
                  <a:lnTo>
                    <a:pt x="0" y="0"/>
                  </a:lnTo>
                </a:path>
              </a:pathLst>
            </a:custGeom>
            <a:ln w="12700">
              <a:solidFill>
                <a:srgbClr val="00376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832100" y="3975099"/>
              <a:ext cx="2832100" cy="215900"/>
            </a:xfrm>
            <a:custGeom>
              <a:avLst/>
              <a:gdLst/>
              <a:ahLst/>
              <a:cxnLst/>
              <a:rect l="l" t="t" r="r" b="b"/>
              <a:pathLst>
                <a:path w="2832100" h="215900">
                  <a:moveTo>
                    <a:pt x="177800" y="63500"/>
                  </a:moveTo>
                  <a:lnTo>
                    <a:pt x="101600" y="63500"/>
                  </a:lnTo>
                  <a:lnTo>
                    <a:pt x="101600" y="0"/>
                  </a:lnTo>
                  <a:lnTo>
                    <a:pt x="0" y="63500"/>
                  </a:lnTo>
                  <a:lnTo>
                    <a:pt x="101600" y="114300"/>
                  </a:lnTo>
                  <a:lnTo>
                    <a:pt x="101600" y="76200"/>
                  </a:lnTo>
                  <a:lnTo>
                    <a:pt x="177800" y="76200"/>
                  </a:lnTo>
                  <a:lnTo>
                    <a:pt x="177800" y="63500"/>
                  </a:lnTo>
                  <a:close/>
                </a:path>
                <a:path w="2832100" h="215900">
                  <a:moveTo>
                    <a:pt x="317500" y="63500"/>
                  </a:moveTo>
                  <a:lnTo>
                    <a:pt x="215900" y="63500"/>
                  </a:lnTo>
                  <a:lnTo>
                    <a:pt x="215900" y="76200"/>
                  </a:lnTo>
                  <a:lnTo>
                    <a:pt x="317500" y="76200"/>
                  </a:lnTo>
                  <a:lnTo>
                    <a:pt x="317500" y="63500"/>
                  </a:lnTo>
                  <a:close/>
                </a:path>
                <a:path w="2832100" h="215900">
                  <a:moveTo>
                    <a:pt x="457200" y="63500"/>
                  </a:moveTo>
                  <a:lnTo>
                    <a:pt x="355600" y="63500"/>
                  </a:lnTo>
                  <a:lnTo>
                    <a:pt x="355600" y="76200"/>
                  </a:lnTo>
                  <a:lnTo>
                    <a:pt x="457200" y="76200"/>
                  </a:lnTo>
                  <a:lnTo>
                    <a:pt x="457200" y="63500"/>
                  </a:lnTo>
                  <a:close/>
                </a:path>
                <a:path w="2832100" h="215900">
                  <a:moveTo>
                    <a:pt x="596900" y="63500"/>
                  </a:moveTo>
                  <a:lnTo>
                    <a:pt x="495300" y="63500"/>
                  </a:lnTo>
                  <a:lnTo>
                    <a:pt x="495300" y="76200"/>
                  </a:lnTo>
                  <a:lnTo>
                    <a:pt x="596900" y="76200"/>
                  </a:lnTo>
                  <a:lnTo>
                    <a:pt x="596900" y="63500"/>
                  </a:lnTo>
                  <a:close/>
                </a:path>
                <a:path w="2832100" h="215900">
                  <a:moveTo>
                    <a:pt x="736600" y="63500"/>
                  </a:moveTo>
                  <a:lnTo>
                    <a:pt x="635000" y="63500"/>
                  </a:lnTo>
                  <a:lnTo>
                    <a:pt x="635000" y="76200"/>
                  </a:lnTo>
                  <a:lnTo>
                    <a:pt x="736600" y="76200"/>
                  </a:lnTo>
                  <a:lnTo>
                    <a:pt x="736600" y="63500"/>
                  </a:lnTo>
                  <a:close/>
                </a:path>
                <a:path w="2832100" h="215900">
                  <a:moveTo>
                    <a:pt x="876300" y="63500"/>
                  </a:moveTo>
                  <a:lnTo>
                    <a:pt x="774700" y="63500"/>
                  </a:lnTo>
                  <a:lnTo>
                    <a:pt x="774700" y="76200"/>
                  </a:lnTo>
                  <a:lnTo>
                    <a:pt x="876300" y="76200"/>
                  </a:lnTo>
                  <a:lnTo>
                    <a:pt x="876300" y="63500"/>
                  </a:lnTo>
                  <a:close/>
                </a:path>
                <a:path w="2832100" h="215900">
                  <a:moveTo>
                    <a:pt x="1016000" y="63500"/>
                  </a:moveTo>
                  <a:lnTo>
                    <a:pt x="914400" y="63500"/>
                  </a:lnTo>
                  <a:lnTo>
                    <a:pt x="914400" y="76200"/>
                  </a:lnTo>
                  <a:lnTo>
                    <a:pt x="1016000" y="76200"/>
                  </a:lnTo>
                  <a:lnTo>
                    <a:pt x="1016000" y="63500"/>
                  </a:lnTo>
                  <a:close/>
                </a:path>
                <a:path w="2832100" h="215900">
                  <a:moveTo>
                    <a:pt x="1155700" y="63500"/>
                  </a:moveTo>
                  <a:lnTo>
                    <a:pt x="1054100" y="63500"/>
                  </a:lnTo>
                  <a:lnTo>
                    <a:pt x="1054100" y="76200"/>
                  </a:lnTo>
                  <a:lnTo>
                    <a:pt x="1155700" y="76200"/>
                  </a:lnTo>
                  <a:lnTo>
                    <a:pt x="1155700" y="63500"/>
                  </a:lnTo>
                  <a:close/>
                </a:path>
                <a:path w="2832100" h="215900">
                  <a:moveTo>
                    <a:pt x="1295400" y="63500"/>
                  </a:moveTo>
                  <a:lnTo>
                    <a:pt x="1193800" y="63500"/>
                  </a:lnTo>
                  <a:lnTo>
                    <a:pt x="1193800" y="76200"/>
                  </a:lnTo>
                  <a:lnTo>
                    <a:pt x="1295400" y="76200"/>
                  </a:lnTo>
                  <a:lnTo>
                    <a:pt x="1295400" y="63500"/>
                  </a:lnTo>
                  <a:close/>
                </a:path>
                <a:path w="2832100" h="215900">
                  <a:moveTo>
                    <a:pt x="1435100" y="63500"/>
                  </a:moveTo>
                  <a:lnTo>
                    <a:pt x="1333500" y="63500"/>
                  </a:lnTo>
                  <a:lnTo>
                    <a:pt x="1333500" y="76200"/>
                  </a:lnTo>
                  <a:lnTo>
                    <a:pt x="1435100" y="76200"/>
                  </a:lnTo>
                  <a:lnTo>
                    <a:pt x="1435100" y="63500"/>
                  </a:lnTo>
                  <a:close/>
                </a:path>
                <a:path w="2832100" h="215900">
                  <a:moveTo>
                    <a:pt x="1574800" y="63500"/>
                  </a:moveTo>
                  <a:lnTo>
                    <a:pt x="1473200" y="63500"/>
                  </a:lnTo>
                  <a:lnTo>
                    <a:pt x="1473200" y="76200"/>
                  </a:lnTo>
                  <a:lnTo>
                    <a:pt x="1574800" y="76200"/>
                  </a:lnTo>
                  <a:lnTo>
                    <a:pt x="1574800" y="63500"/>
                  </a:lnTo>
                  <a:close/>
                </a:path>
                <a:path w="2832100" h="215900">
                  <a:moveTo>
                    <a:pt x="1714500" y="63500"/>
                  </a:moveTo>
                  <a:lnTo>
                    <a:pt x="1612900" y="63500"/>
                  </a:lnTo>
                  <a:lnTo>
                    <a:pt x="1612900" y="76200"/>
                  </a:lnTo>
                  <a:lnTo>
                    <a:pt x="1714500" y="76200"/>
                  </a:lnTo>
                  <a:lnTo>
                    <a:pt x="1714500" y="63500"/>
                  </a:lnTo>
                  <a:close/>
                </a:path>
                <a:path w="2832100" h="215900">
                  <a:moveTo>
                    <a:pt x="1854200" y="63500"/>
                  </a:moveTo>
                  <a:lnTo>
                    <a:pt x="1752600" y="63500"/>
                  </a:lnTo>
                  <a:lnTo>
                    <a:pt x="1752600" y="76200"/>
                  </a:lnTo>
                  <a:lnTo>
                    <a:pt x="1854200" y="76200"/>
                  </a:lnTo>
                  <a:lnTo>
                    <a:pt x="1854200" y="63500"/>
                  </a:lnTo>
                  <a:close/>
                </a:path>
                <a:path w="2832100" h="215900">
                  <a:moveTo>
                    <a:pt x="1993900" y="63500"/>
                  </a:moveTo>
                  <a:lnTo>
                    <a:pt x="1892300" y="63500"/>
                  </a:lnTo>
                  <a:lnTo>
                    <a:pt x="1892300" y="76200"/>
                  </a:lnTo>
                  <a:lnTo>
                    <a:pt x="1993900" y="76200"/>
                  </a:lnTo>
                  <a:lnTo>
                    <a:pt x="1993900" y="63500"/>
                  </a:lnTo>
                  <a:close/>
                </a:path>
                <a:path w="2832100" h="215900">
                  <a:moveTo>
                    <a:pt x="2133600" y="63500"/>
                  </a:moveTo>
                  <a:lnTo>
                    <a:pt x="2032000" y="63500"/>
                  </a:lnTo>
                  <a:lnTo>
                    <a:pt x="2032000" y="76200"/>
                  </a:lnTo>
                  <a:lnTo>
                    <a:pt x="2133600" y="76200"/>
                  </a:lnTo>
                  <a:lnTo>
                    <a:pt x="2133600" y="63500"/>
                  </a:lnTo>
                  <a:close/>
                </a:path>
                <a:path w="2832100" h="215900">
                  <a:moveTo>
                    <a:pt x="2273300" y="63500"/>
                  </a:moveTo>
                  <a:lnTo>
                    <a:pt x="2171700" y="63500"/>
                  </a:lnTo>
                  <a:lnTo>
                    <a:pt x="2171700" y="76200"/>
                  </a:lnTo>
                  <a:lnTo>
                    <a:pt x="2273300" y="76200"/>
                  </a:lnTo>
                  <a:lnTo>
                    <a:pt x="2273300" y="63500"/>
                  </a:lnTo>
                  <a:close/>
                </a:path>
                <a:path w="2832100" h="215900">
                  <a:moveTo>
                    <a:pt x="2413000" y="63500"/>
                  </a:moveTo>
                  <a:lnTo>
                    <a:pt x="2311400" y="63500"/>
                  </a:lnTo>
                  <a:lnTo>
                    <a:pt x="2311400" y="76200"/>
                  </a:lnTo>
                  <a:lnTo>
                    <a:pt x="2413000" y="76200"/>
                  </a:lnTo>
                  <a:lnTo>
                    <a:pt x="2413000" y="63500"/>
                  </a:lnTo>
                  <a:close/>
                </a:path>
                <a:path w="2832100" h="215900">
                  <a:moveTo>
                    <a:pt x="2489200" y="63500"/>
                  </a:moveTo>
                  <a:lnTo>
                    <a:pt x="2451100" y="63500"/>
                  </a:lnTo>
                  <a:lnTo>
                    <a:pt x="2451100" y="76200"/>
                  </a:lnTo>
                  <a:lnTo>
                    <a:pt x="2489200" y="76200"/>
                  </a:lnTo>
                  <a:lnTo>
                    <a:pt x="2489200" y="63500"/>
                  </a:lnTo>
                  <a:close/>
                </a:path>
                <a:path w="2832100" h="215900">
                  <a:moveTo>
                    <a:pt x="2832100" y="127000"/>
                  </a:moveTo>
                  <a:lnTo>
                    <a:pt x="2717800" y="127000"/>
                  </a:lnTo>
                  <a:lnTo>
                    <a:pt x="2781300" y="215900"/>
                  </a:lnTo>
                  <a:lnTo>
                    <a:pt x="2832100" y="127000"/>
                  </a:lnTo>
                  <a:close/>
                </a:path>
              </a:pathLst>
            </a:custGeom>
            <a:solidFill>
              <a:srgbClr val="00376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 rot="19860000">
            <a:off x="6883326" y="2767656"/>
            <a:ext cx="1321936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b="1" dirty="0">
                <a:solidFill>
                  <a:srgbClr val="37CA37"/>
                </a:solidFill>
                <a:latin typeface="Arial"/>
                <a:cs typeface="Arial"/>
              </a:rPr>
              <a:t>Profit</a:t>
            </a:r>
            <a:r>
              <a:rPr sz="2000" b="1" spc="-75" dirty="0">
                <a:solidFill>
                  <a:srgbClr val="37CA37"/>
                </a:solidFill>
                <a:latin typeface="Arial"/>
                <a:cs typeface="Arial"/>
              </a:rPr>
              <a:t> </a:t>
            </a:r>
            <a:r>
              <a:rPr sz="2000" b="1" spc="-15" dirty="0">
                <a:solidFill>
                  <a:srgbClr val="37CA37"/>
                </a:solidFill>
                <a:latin typeface="Arial"/>
                <a:cs typeface="Arial"/>
              </a:rPr>
              <a:t>Area</a:t>
            </a:r>
            <a:endParaRPr sz="2000">
              <a:latin typeface="Arial"/>
              <a:cs typeface="Arial"/>
            </a:endParaRPr>
          </a:p>
        </p:txBody>
      </p:sp>
      <p:sp>
        <p:nvSpPr>
          <p:cNvPr id="37" name="object 3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6" name="object 36"/>
          <p:cNvSpPr txBox="1"/>
          <p:nvPr/>
        </p:nvSpPr>
        <p:spPr>
          <a:xfrm rot="19860000">
            <a:off x="2581500" y="5209263"/>
            <a:ext cx="1257191" cy="2540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000"/>
              </a:lnSpc>
            </a:pPr>
            <a:r>
              <a:rPr sz="2000" b="1" spc="10" dirty="0">
                <a:solidFill>
                  <a:srgbClr val="FB022C"/>
                </a:solidFill>
                <a:latin typeface="Arial"/>
                <a:cs typeface="Arial"/>
              </a:rPr>
              <a:t>Loss</a:t>
            </a:r>
            <a:r>
              <a:rPr sz="2000" b="1" spc="-165" dirty="0">
                <a:solidFill>
                  <a:srgbClr val="FB022C"/>
                </a:solidFill>
                <a:latin typeface="Arial"/>
                <a:cs typeface="Arial"/>
              </a:rPr>
              <a:t> </a:t>
            </a:r>
            <a:r>
              <a:rPr sz="2000" b="1" spc="10" dirty="0">
                <a:solidFill>
                  <a:srgbClr val="FB022C"/>
                </a:solidFill>
                <a:latin typeface="Arial"/>
                <a:cs typeface="Arial"/>
              </a:rPr>
              <a:t>Area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38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485965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Target </a:t>
            </a:r>
            <a:r>
              <a:rPr sz="4000" spc="-15" dirty="0"/>
              <a:t>Profit</a:t>
            </a:r>
            <a:r>
              <a:rPr sz="4000" spc="100" dirty="0"/>
              <a:t> </a:t>
            </a:r>
            <a:r>
              <a:rPr sz="4000" spc="-5" dirty="0"/>
              <a:t>Analysis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397020" y="2082774"/>
            <a:ext cx="7657465" cy="353631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393700" marR="60325" indent="-224790" algn="ctr">
              <a:lnSpc>
                <a:spcPts val="3800"/>
              </a:lnSpc>
              <a:spcBef>
                <a:spcPts val="260"/>
              </a:spcBef>
            </a:pPr>
            <a:r>
              <a:rPr sz="3200" spc="-15" dirty="0">
                <a:solidFill>
                  <a:srgbClr val="3767CA"/>
                </a:solidFill>
                <a:latin typeface="Arial"/>
                <a:cs typeface="Arial"/>
              </a:rPr>
              <a:t>Suppose </a:t>
            </a:r>
            <a:r>
              <a:rPr sz="3200" spc="-10" dirty="0">
                <a:solidFill>
                  <a:srgbClr val="3767CA"/>
                </a:solidFill>
                <a:latin typeface="Arial"/>
                <a:cs typeface="Arial"/>
              </a:rPr>
              <a:t>Wind </a:t>
            </a:r>
            <a:r>
              <a:rPr sz="3200" dirty="0">
                <a:solidFill>
                  <a:srgbClr val="3767CA"/>
                </a:solidFill>
                <a:latin typeface="Arial"/>
                <a:cs typeface="Arial"/>
              </a:rPr>
              <a:t>Co. </a:t>
            </a:r>
            <a:r>
              <a:rPr sz="3200" spc="5" dirty="0">
                <a:solidFill>
                  <a:srgbClr val="3767CA"/>
                </a:solidFill>
                <a:latin typeface="Arial"/>
                <a:cs typeface="Arial"/>
              </a:rPr>
              <a:t>wants to know </a:t>
            </a:r>
            <a:r>
              <a:rPr sz="3200" spc="-25" dirty="0">
                <a:solidFill>
                  <a:srgbClr val="3767CA"/>
                </a:solidFill>
                <a:latin typeface="Arial"/>
                <a:cs typeface="Arial"/>
              </a:rPr>
              <a:t>how  </a:t>
            </a:r>
            <a:r>
              <a:rPr sz="3200" spc="-15" dirty="0">
                <a:solidFill>
                  <a:srgbClr val="3767CA"/>
                </a:solidFill>
                <a:latin typeface="Arial"/>
                <a:cs typeface="Arial"/>
              </a:rPr>
              <a:t>many </a:t>
            </a:r>
            <a:r>
              <a:rPr sz="3200" dirty="0">
                <a:solidFill>
                  <a:srgbClr val="3767CA"/>
                </a:solidFill>
                <a:latin typeface="Arial"/>
                <a:cs typeface="Arial"/>
              </a:rPr>
              <a:t>bikes </a:t>
            </a:r>
            <a:r>
              <a:rPr sz="3200" spc="-15" dirty="0">
                <a:solidFill>
                  <a:srgbClr val="3767CA"/>
                </a:solidFill>
                <a:latin typeface="Arial"/>
                <a:cs typeface="Arial"/>
              </a:rPr>
              <a:t>must </a:t>
            </a:r>
            <a:r>
              <a:rPr sz="3200" spc="-45" dirty="0">
                <a:solidFill>
                  <a:srgbClr val="3767CA"/>
                </a:solidFill>
                <a:latin typeface="Arial"/>
                <a:cs typeface="Arial"/>
              </a:rPr>
              <a:t>be </a:t>
            </a:r>
            <a:r>
              <a:rPr sz="3200" dirty="0">
                <a:solidFill>
                  <a:srgbClr val="3767CA"/>
                </a:solidFill>
                <a:latin typeface="Arial"/>
                <a:cs typeface="Arial"/>
              </a:rPr>
              <a:t>sold </a:t>
            </a:r>
            <a:r>
              <a:rPr sz="3200" spc="-45" dirty="0">
                <a:solidFill>
                  <a:srgbClr val="3767CA"/>
                </a:solidFill>
                <a:latin typeface="Arial"/>
                <a:cs typeface="Arial"/>
              </a:rPr>
              <a:t>to </a:t>
            </a:r>
            <a:r>
              <a:rPr sz="3200" spc="-15" dirty="0">
                <a:solidFill>
                  <a:srgbClr val="3767CA"/>
                </a:solidFill>
                <a:latin typeface="Arial"/>
                <a:cs typeface="Arial"/>
              </a:rPr>
              <a:t>earn </a:t>
            </a:r>
            <a:r>
              <a:rPr sz="3200" spc="-5" dirty="0">
                <a:solidFill>
                  <a:srgbClr val="3767CA"/>
                </a:solidFill>
                <a:latin typeface="Arial"/>
                <a:cs typeface="Arial"/>
              </a:rPr>
              <a:t>a </a:t>
            </a:r>
            <a:r>
              <a:rPr sz="3200" spc="5" dirty="0">
                <a:solidFill>
                  <a:srgbClr val="3767CA"/>
                </a:solidFill>
                <a:latin typeface="Arial"/>
                <a:cs typeface="Arial"/>
              </a:rPr>
              <a:t>profit  of</a:t>
            </a:r>
            <a:r>
              <a:rPr sz="3200" spc="2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3200" spc="-10" dirty="0">
                <a:solidFill>
                  <a:srgbClr val="3767CA"/>
                </a:solidFill>
                <a:latin typeface="Arial"/>
                <a:cs typeface="Arial"/>
              </a:rPr>
              <a:t>$100,000.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4050">
              <a:latin typeface="Arial"/>
              <a:cs typeface="Arial"/>
            </a:endParaRPr>
          </a:p>
          <a:p>
            <a:pPr marL="584200" marR="5080" indent="-572135">
              <a:lnSpc>
                <a:spcPts val="3800"/>
              </a:lnSpc>
            </a:pPr>
            <a:r>
              <a:rPr sz="3200" spc="-15" dirty="0">
                <a:latin typeface="Arial"/>
                <a:cs typeface="Arial"/>
              </a:rPr>
              <a:t>We </a:t>
            </a:r>
            <a:r>
              <a:rPr sz="3200" spc="5" dirty="0">
                <a:latin typeface="Arial"/>
                <a:cs typeface="Arial"/>
              </a:rPr>
              <a:t>can use </a:t>
            </a:r>
            <a:r>
              <a:rPr sz="3200" spc="-25" dirty="0">
                <a:latin typeface="Arial"/>
                <a:cs typeface="Arial"/>
              </a:rPr>
              <a:t>our </a:t>
            </a:r>
            <a:r>
              <a:rPr sz="3200" spc="-20" dirty="0">
                <a:latin typeface="Arial"/>
                <a:cs typeface="Arial"/>
              </a:rPr>
              <a:t>CVP </a:t>
            </a:r>
            <a:r>
              <a:rPr sz="3200" spc="-5" dirty="0">
                <a:latin typeface="Arial"/>
                <a:cs typeface="Arial"/>
              </a:rPr>
              <a:t>formula </a:t>
            </a:r>
            <a:r>
              <a:rPr sz="3200" spc="10" dirty="0">
                <a:latin typeface="Arial"/>
                <a:cs typeface="Arial"/>
              </a:rPr>
              <a:t>to </a:t>
            </a:r>
            <a:r>
              <a:rPr sz="3200" spc="5" dirty="0">
                <a:latin typeface="Arial"/>
                <a:cs typeface="Arial"/>
              </a:rPr>
              <a:t>determine  the </a:t>
            </a:r>
            <a:r>
              <a:rPr sz="3200" dirty="0">
                <a:latin typeface="Arial"/>
                <a:cs typeface="Arial"/>
              </a:rPr>
              <a:t>sales </a:t>
            </a:r>
            <a:r>
              <a:rPr sz="3200" spc="-15" dirty="0">
                <a:latin typeface="Arial"/>
                <a:cs typeface="Arial"/>
              </a:rPr>
              <a:t>volume </a:t>
            </a:r>
            <a:r>
              <a:rPr sz="3200" spc="-20" dirty="0">
                <a:latin typeface="Arial"/>
                <a:cs typeface="Arial"/>
              </a:rPr>
              <a:t>needed </a:t>
            </a:r>
            <a:r>
              <a:rPr sz="3200" spc="5" dirty="0">
                <a:latin typeface="Arial"/>
                <a:cs typeface="Arial"/>
              </a:rPr>
              <a:t>to </a:t>
            </a:r>
            <a:r>
              <a:rPr sz="3200" spc="-10" dirty="0">
                <a:latin typeface="Arial"/>
                <a:cs typeface="Arial"/>
              </a:rPr>
              <a:t>achieve</a:t>
            </a:r>
            <a:r>
              <a:rPr sz="3200" spc="7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a</a:t>
            </a:r>
            <a:endParaRPr sz="3200">
              <a:latin typeface="Arial"/>
              <a:cs typeface="Arial"/>
            </a:endParaRPr>
          </a:p>
          <a:p>
            <a:pPr marL="2006600">
              <a:lnSpc>
                <a:spcPts val="3779"/>
              </a:lnSpc>
            </a:pPr>
            <a:r>
              <a:rPr sz="3200" spc="-10" dirty="0">
                <a:latin typeface="Arial"/>
                <a:cs typeface="Arial"/>
              </a:rPr>
              <a:t>target </a:t>
            </a:r>
            <a:r>
              <a:rPr sz="3200" spc="-25" dirty="0">
                <a:latin typeface="Arial"/>
                <a:cs typeface="Arial"/>
              </a:rPr>
              <a:t>net </a:t>
            </a:r>
            <a:r>
              <a:rPr sz="3200" spc="-10" dirty="0">
                <a:latin typeface="Arial"/>
                <a:cs typeface="Arial"/>
              </a:rPr>
              <a:t>profit</a:t>
            </a:r>
            <a:r>
              <a:rPr sz="3200" spc="95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figure.</a:t>
            </a:r>
            <a:endParaRPr sz="32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39</a:t>
            </a:r>
            <a:endParaRPr sz="1000">
              <a:latin typeface="Arial"/>
              <a:cs typeface="Arial"/>
            </a:endParaRPr>
          </a:p>
        </p:txBody>
      </p:sp>
      <p:sp>
        <p:nvSpPr>
          <p:cNvPr id="5" name="object 5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416877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The </a:t>
            </a:r>
            <a:r>
              <a:rPr sz="4000" spc="-30" dirty="0"/>
              <a:t>CVP</a:t>
            </a:r>
            <a:r>
              <a:rPr sz="4000" spc="20" dirty="0"/>
              <a:t> </a:t>
            </a:r>
            <a:r>
              <a:rPr sz="4000" spc="-10" dirty="0"/>
              <a:t>Equation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282700" y="1917687"/>
            <a:ext cx="7764145" cy="26142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10" dirty="0">
                <a:solidFill>
                  <a:srgbClr val="3767CA"/>
                </a:solidFill>
                <a:latin typeface="Arial"/>
                <a:cs typeface="Arial"/>
              </a:rPr>
              <a:t>Sales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Variable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Fixed expenses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+</a:t>
            </a:r>
            <a:r>
              <a:rPr sz="2400" b="1" spc="6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Profits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70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tabLst>
                <a:tab pos="1701164" algn="l"/>
                <a:tab pos="2056764" algn="l"/>
                <a:tab pos="3136265" algn="l"/>
                <a:tab pos="3479165" algn="l"/>
                <a:tab pos="4749165" algn="l"/>
                <a:tab pos="5104765" algn="l"/>
              </a:tabLst>
            </a:pPr>
            <a:r>
              <a:rPr sz="2400" b="1" spc="10" dirty="0">
                <a:solidFill>
                  <a:srgbClr val="003767"/>
                </a:solidFill>
                <a:latin typeface="Arial"/>
                <a:cs typeface="Arial"/>
              </a:rPr>
              <a:t>$500Q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	</a:t>
            </a:r>
            <a:r>
              <a:rPr sz="2400" b="1" spc="-10" dirty="0">
                <a:solidFill>
                  <a:srgbClr val="003767"/>
                </a:solidFill>
                <a:latin typeface="Arial"/>
                <a:cs typeface="Arial"/>
              </a:rPr>
              <a:t>$300Q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+	</a:t>
            </a: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$80,000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+	</a:t>
            </a:r>
            <a:r>
              <a:rPr sz="2400" b="1" dirty="0">
                <a:solidFill>
                  <a:srgbClr val="FF0000"/>
                </a:solidFill>
                <a:latin typeface="Arial"/>
                <a:cs typeface="Arial"/>
              </a:rPr>
              <a:t>$100,000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450">
              <a:latin typeface="Arial"/>
              <a:cs typeface="Arial"/>
            </a:endParaRPr>
          </a:p>
          <a:p>
            <a:pPr marL="622300">
              <a:lnSpc>
                <a:spcPct val="100000"/>
              </a:lnSpc>
              <a:tabLst>
                <a:tab pos="1701164" algn="l"/>
                <a:tab pos="2056764" algn="l"/>
              </a:tabLst>
            </a:pPr>
            <a:r>
              <a:rPr sz="2400" b="1" spc="10" dirty="0">
                <a:solidFill>
                  <a:srgbClr val="003767"/>
                </a:solidFill>
                <a:latin typeface="Arial"/>
                <a:cs typeface="Arial"/>
              </a:rPr>
              <a:t>$200Q	</a:t>
            </a: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=	$180,000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500">
              <a:latin typeface="Arial"/>
              <a:cs typeface="Arial"/>
            </a:endParaRPr>
          </a:p>
          <a:p>
            <a:pPr marL="1295400">
              <a:lnSpc>
                <a:spcPct val="100000"/>
              </a:lnSpc>
              <a:tabLst>
                <a:tab pos="1701800" algn="l"/>
                <a:tab pos="2044064" algn="l"/>
              </a:tabLst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Q	=	</a:t>
            </a:r>
            <a:r>
              <a:rPr sz="2400" b="1" spc="5" dirty="0">
                <a:solidFill>
                  <a:srgbClr val="FF0000"/>
                </a:solidFill>
                <a:latin typeface="Arial"/>
                <a:cs typeface="Arial"/>
              </a:rPr>
              <a:t>900</a:t>
            </a:r>
            <a:r>
              <a:rPr sz="2400" b="1" spc="-1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2400" b="1" spc="-5" dirty="0">
                <a:solidFill>
                  <a:srgbClr val="FF0000"/>
                </a:solidFill>
                <a:latin typeface="Arial"/>
                <a:cs typeface="Arial"/>
              </a:rPr>
              <a:t>bikes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40</a:t>
            </a:r>
            <a:endParaRPr sz="1000">
              <a:latin typeface="Arial"/>
              <a:cs typeface="Arial"/>
            </a:endParaRPr>
          </a:p>
        </p:txBody>
      </p:sp>
      <p:sp>
        <p:nvSpPr>
          <p:cNvPr id="9" name="object 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76274"/>
            <a:ext cx="7125334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The Contribution Margin</a:t>
            </a:r>
            <a:r>
              <a:rPr spc="45" dirty="0"/>
              <a:t> </a:t>
            </a:r>
            <a:r>
              <a:rPr spc="-5" dirty="0"/>
              <a:t>Approach</a:t>
            </a:r>
          </a:p>
        </p:txBody>
      </p:sp>
      <p:sp>
        <p:nvSpPr>
          <p:cNvPr id="4" name="object 4"/>
          <p:cNvSpPr txBox="1"/>
          <p:nvPr/>
        </p:nvSpPr>
        <p:spPr>
          <a:xfrm>
            <a:off x="1689100" y="1955787"/>
            <a:ext cx="7306309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9400" marR="5080" indent="-266700">
              <a:lnSpc>
                <a:spcPct val="100000"/>
              </a:lnSpc>
              <a:spcBef>
                <a:spcPts val="100"/>
              </a:spcBef>
            </a:pPr>
            <a:r>
              <a:rPr sz="3000" spc="-20" dirty="0">
                <a:latin typeface="Arial"/>
                <a:cs typeface="Arial"/>
              </a:rPr>
              <a:t>We </a:t>
            </a:r>
            <a:r>
              <a:rPr sz="3000" spc="5" dirty="0">
                <a:latin typeface="Arial"/>
                <a:cs typeface="Arial"/>
              </a:rPr>
              <a:t>can </a:t>
            </a:r>
            <a:r>
              <a:rPr sz="3000" spc="-10" dirty="0">
                <a:latin typeface="Arial"/>
                <a:cs typeface="Arial"/>
              </a:rPr>
              <a:t>determine </a:t>
            </a:r>
            <a:r>
              <a:rPr sz="3000" spc="-5" dirty="0">
                <a:latin typeface="Arial"/>
                <a:cs typeface="Arial"/>
              </a:rPr>
              <a:t>the </a:t>
            </a:r>
            <a:r>
              <a:rPr sz="3000" dirty="0">
                <a:latin typeface="Arial"/>
                <a:cs typeface="Arial"/>
              </a:rPr>
              <a:t>number </a:t>
            </a:r>
            <a:r>
              <a:rPr sz="3000" spc="15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bikes</a:t>
            </a:r>
            <a:r>
              <a:rPr sz="3000" spc="-80" dirty="0">
                <a:latin typeface="Arial"/>
                <a:cs typeface="Arial"/>
              </a:rPr>
              <a:t> </a:t>
            </a:r>
            <a:r>
              <a:rPr sz="3000" spc="5" dirty="0">
                <a:latin typeface="Arial"/>
                <a:cs typeface="Arial"/>
              </a:rPr>
              <a:t>that  must </a:t>
            </a:r>
            <a:r>
              <a:rPr sz="3000" spc="10" dirty="0">
                <a:latin typeface="Arial"/>
                <a:cs typeface="Arial"/>
              </a:rPr>
              <a:t>be </a:t>
            </a:r>
            <a:r>
              <a:rPr sz="3000" spc="-15" dirty="0">
                <a:latin typeface="Arial"/>
                <a:cs typeface="Arial"/>
              </a:rPr>
              <a:t>sold </a:t>
            </a:r>
            <a:r>
              <a:rPr sz="3000" spc="30" dirty="0">
                <a:latin typeface="Arial"/>
                <a:cs typeface="Arial"/>
              </a:rPr>
              <a:t>to </a:t>
            </a:r>
            <a:r>
              <a:rPr sz="3000" spc="-15" dirty="0">
                <a:latin typeface="Arial"/>
                <a:cs typeface="Arial"/>
              </a:rPr>
              <a:t>earn </a:t>
            </a:r>
            <a:r>
              <a:rPr sz="3000" spc="-5" dirty="0">
                <a:latin typeface="Arial"/>
                <a:cs typeface="Arial"/>
              </a:rPr>
              <a:t>a </a:t>
            </a:r>
            <a:r>
              <a:rPr sz="3000" spc="-10" dirty="0">
                <a:latin typeface="Arial"/>
                <a:cs typeface="Arial"/>
              </a:rPr>
              <a:t>profit </a:t>
            </a:r>
            <a:r>
              <a:rPr sz="3000" spc="15" dirty="0">
                <a:latin typeface="Arial"/>
                <a:cs typeface="Arial"/>
              </a:rPr>
              <a:t>of </a:t>
            </a:r>
            <a:r>
              <a:rPr sz="3000" spc="5" dirty="0">
                <a:latin typeface="Arial"/>
                <a:cs typeface="Arial"/>
              </a:rPr>
              <a:t>$100,000  </a:t>
            </a:r>
            <a:r>
              <a:rPr sz="3000" spc="-5" dirty="0">
                <a:latin typeface="Arial"/>
                <a:cs typeface="Arial"/>
              </a:rPr>
              <a:t>using the </a:t>
            </a:r>
            <a:r>
              <a:rPr sz="3000" spc="-10" dirty="0">
                <a:latin typeface="Arial"/>
                <a:cs typeface="Arial"/>
              </a:rPr>
              <a:t>contribution </a:t>
            </a:r>
            <a:r>
              <a:rPr sz="3000" spc="-5" dirty="0">
                <a:latin typeface="Arial"/>
                <a:cs typeface="Arial"/>
              </a:rPr>
              <a:t>margin</a:t>
            </a:r>
            <a:r>
              <a:rPr sz="3000" spc="1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approach.</a:t>
            </a:r>
            <a:endParaRPr sz="3000">
              <a:latin typeface="Arial"/>
              <a:cs typeface="Arial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495800" y="3682987"/>
            <a:ext cx="4699000" cy="69088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787400" marR="5080" indent="-775335">
              <a:lnSpc>
                <a:spcPts val="2600"/>
              </a:lnSpc>
              <a:spcBef>
                <a:spcPts val="219"/>
              </a:spcBef>
              <a:tabLst>
                <a:tab pos="241300" algn="l"/>
                <a:tab pos="2488565" algn="l"/>
                <a:tab pos="2806065" algn="l"/>
                <a:tab pos="4685665" algn="l"/>
              </a:tabLst>
            </a:pPr>
            <a:r>
              <a:rPr sz="22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	</a:t>
            </a:r>
            <a:r>
              <a:rPr sz="2200" b="1" u="heavy" spc="1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Fixed</a:t>
            </a:r>
            <a:r>
              <a:rPr sz="2200" b="1" u="heavy" spc="-4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expenses	</a:t>
            </a:r>
            <a:r>
              <a:rPr sz="22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+	</a:t>
            </a:r>
            <a:r>
              <a:rPr sz="22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Target</a:t>
            </a:r>
            <a:r>
              <a:rPr sz="2200" b="1" u="heavy" spc="20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 </a:t>
            </a:r>
            <a:r>
              <a:rPr sz="2200" b="1" u="heavy" spc="-5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profit </a:t>
            </a:r>
            <a:r>
              <a:rPr sz="2200" b="1" u="heavy" dirty="0">
                <a:solidFill>
                  <a:srgbClr val="003767"/>
                </a:solidFill>
                <a:uFill>
                  <a:solidFill>
                    <a:srgbClr val="003767"/>
                  </a:solidFill>
                </a:uFill>
                <a:latin typeface="Arial"/>
                <a:cs typeface="Arial"/>
              </a:rPr>
              <a:t>	</a:t>
            </a:r>
            <a:r>
              <a:rPr sz="2200" b="1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200" b="1" spc="10" dirty="0">
                <a:solidFill>
                  <a:srgbClr val="003767"/>
                </a:solidFill>
                <a:latin typeface="Arial"/>
                <a:cs typeface="Arial"/>
              </a:rPr>
              <a:t>Unit </a:t>
            </a:r>
            <a:r>
              <a:rPr sz="2200" b="1" spc="5" dirty="0">
                <a:solidFill>
                  <a:srgbClr val="003767"/>
                </a:solidFill>
                <a:latin typeface="Arial"/>
                <a:cs typeface="Arial"/>
              </a:rPr>
              <a:t>contribution</a:t>
            </a:r>
            <a:r>
              <a:rPr sz="2200" b="1" spc="-12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3767"/>
                </a:solidFill>
                <a:latin typeface="Arial"/>
                <a:cs typeface="Arial"/>
              </a:rPr>
              <a:t>margin</a:t>
            </a:r>
            <a:endParaRPr sz="2200">
              <a:latin typeface="Arial"/>
              <a:cs typeface="Arial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4102097" y="3848089"/>
            <a:ext cx="18859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003767"/>
                </a:solidFill>
                <a:latin typeface="Arial"/>
                <a:cs typeface="Arial"/>
              </a:rPr>
              <a:t>=</a:t>
            </a:r>
            <a:endParaRPr sz="22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371605" y="3682992"/>
            <a:ext cx="2544445" cy="69088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241300" marR="5080" indent="-228600">
              <a:lnSpc>
                <a:spcPts val="2600"/>
              </a:lnSpc>
              <a:spcBef>
                <a:spcPts val="219"/>
              </a:spcBef>
            </a:pPr>
            <a:r>
              <a:rPr sz="2200" b="1" dirty="0">
                <a:solidFill>
                  <a:srgbClr val="003767"/>
                </a:solidFill>
                <a:latin typeface="Arial"/>
                <a:cs typeface="Arial"/>
              </a:rPr>
              <a:t>Units sold </a:t>
            </a:r>
            <a:r>
              <a:rPr sz="2200" b="1" spc="-20" dirty="0">
                <a:solidFill>
                  <a:srgbClr val="003767"/>
                </a:solidFill>
                <a:latin typeface="Arial"/>
                <a:cs typeface="Arial"/>
              </a:rPr>
              <a:t>to </a:t>
            </a:r>
            <a:r>
              <a:rPr sz="2200" b="1" spc="-10" dirty="0">
                <a:solidFill>
                  <a:srgbClr val="003767"/>
                </a:solidFill>
                <a:latin typeface="Arial"/>
                <a:cs typeface="Arial"/>
              </a:rPr>
              <a:t>attain  </a:t>
            </a:r>
            <a:r>
              <a:rPr sz="2200" b="1" spc="5" dirty="0">
                <a:solidFill>
                  <a:srgbClr val="003767"/>
                </a:solidFill>
                <a:latin typeface="Arial"/>
                <a:cs typeface="Arial"/>
              </a:rPr>
              <a:t>the </a:t>
            </a:r>
            <a:r>
              <a:rPr sz="2200" b="1" dirty="0">
                <a:solidFill>
                  <a:srgbClr val="003767"/>
                </a:solidFill>
                <a:latin typeface="Arial"/>
                <a:cs typeface="Arial"/>
              </a:rPr>
              <a:t>target</a:t>
            </a:r>
            <a:r>
              <a:rPr sz="2200" b="1" spc="-1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200" b="1" spc="-5" dirty="0">
                <a:solidFill>
                  <a:srgbClr val="003767"/>
                </a:solidFill>
                <a:latin typeface="Arial"/>
                <a:cs typeface="Arial"/>
              </a:rPr>
              <a:t>profit</a:t>
            </a:r>
            <a:endParaRPr sz="22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1968500" y="4978374"/>
            <a:ext cx="6311900" cy="87121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0800">
              <a:lnSpc>
                <a:spcPts val="3329"/>
              </a:lnSpc>
              <a:spcBef>
                <a:spcPts val="100"/>
              </a:spcBef>
              <a:tabLst>
                <a:tab pos="342900" algn="l"/>
                <a:tab pos="1828800" algn="l"/>
                <a:tab pos="2235200" algn="l"/>
                <a:tab pos="4025265" algn="l"/>
                <a:tab pos="4241165" algn="l"/>
                <a:tab pos="4647565" algn="l"/>
              </a:tabLst>
            </a:pPr>
            <a:r>
              <a:rPr sz="2800" b="1" u="heavy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 	$80,000	+	</a:t>
            </a:r>
            <a:r>
              <a:rPr sz="2800" b="1" u="heavy" spc="5" dirty="0">
                <a:solidFill>
                  <a:srgbClr val="3767CA"/>
                </a:solidFill>
                <a:uFill>
                  <a:solidFill>
                    <a:srgbClr val="3767CA"/>
                  </a:solidFill>
                </a:uFill>
                <a:latin typeface="Arial"/>
                <a:cs typeface="Arial"/>
              </a:rPr>
              <a:t>$100,000	</a:t>
            </a:r>
            <a:r>
              <a:rPr sz="2800" b="1" spc="5" dirty="0">
                <a:solidFill>
                  <a:srgbClr val="3767CA"/>
                </a:solidFill>
                <a:latin typeface="Arial"/>
                <a:cs typeface="Arial"/>
              </a:rPr>
              <a:t>	</a:t>
            </a:r>
            <a:r>
              <a:rPr sz="4200" b="1" baseline="-33730" dirty="0">
                <a:solidFill>
                  <a:srgbClr val="3767CA"/>
                </a:solidFill>
                <a:latin typeface="Arial"/>
                <a:cs typeface="Arial"/>
              </a:rPr>
              <a:t>=	</a:t>
            </a:r>
            <a:r>
              <a:rPr sz="4200" b="1" spc="-15" baseline="-33730" dirty="0">
                <a:solidFill>
                  <a:srgbClr val="FF0000"/>
                </a:solidFill>
                <a:latin typeface="Arial"/>
                <a:cs typeface="Arial"/>
              </a:rPr>
              <a:t>900</a:t>
            </a:r>
            <a:r>
              <a:rPr sz="4200" b="1" spc="30" baseline="-33730" dirty="0">
                <a:solidFill>
                  <a:srgbClr val="FF0000"/>
                </a:solidFill>
                <a:latin typeface="Arial"/>
                <a:cs typeface="Arial"/>
              </a:rPr>
              <a:t> </a:t>
            </a:r>
            <a:r>
              <a:rPr sz="4200" b="1" baseline="-33730" dirty="0">
                <a:solidFill>
                  <a:srgbClr val="FF0000"/>
                </a:solidFill>
                <a:latin typeface="Arial"/>
                <a:cs typeface="Arial"/>
              </a:rPr>
              <a:t>bikes</a:t>
            </a:r>
            <a:endParaRPr sz="4200" baseline="-33730">
              <a:latin typeface="Arial"/>
              <a:cs typeface="Arial"/>
            </a:endParaRPr>
          </a:p>
          <a:p>
            <a:pPr marL="1524635">
              <a:lnSpc>
                <a:spcPts val="3329"/>
              </a:lnSpc>
            </a:pPr>
            <a:r>
              <a:rPr sz="2800" b="1" dirty="0">
                <a:solidFill>
                  <a:srgbClr val="3767CA"/>
                </a:solidFill>
                <a:latin typeface="Arial"/>
                <a:cs typeface="Arial"/>
              </a:rPr>
              <a:t>$200</a:t>
            </a:r>
            <a:endParaRPr sz="28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41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4674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The </a:t>
            </a:r>
            <a:r>
              <a:rPr sz="4000" spc="-15" dirty="0"/>
              <a:t>Margin </a:t>
            </a:r>
            <a:r>
              <a:rPr sz="4000" dirty="0"/>
              <a:t>of</a:t>
            </a:r>
            <a:r>
              <a:rPr sz="4000" spc="50" dirty="0"/>
              <a:t> </a:t>
            </a:r>
            <a:r>
              <a:rPr sz="4000" dirty="0"/>
              <a:t>Safety</a:t>
            </a:r>
            <a:endParaRPr sz="4000"/>
          </a:p>
        </p:txBody>
      </p:sp>
      <p:grpSp>
        <p:nvGrpSpPr>
          <p:cNvPr id="4" name="object 4"/>
          <p:cNvGrpSpPr/>
          <p:nvPr/>
        </p:nvGrpSpPr>
        <p:grpSpPr>
          <a:xfrm>
            <a:off x="8610600" y="482600"/>
            <a:ext cx="838200" cy="1651000"/>
            <a:chOff x="8610600" y="482600"/>
            <a:chExt cx="838200" cy="1651000"/>
          </a:xfrm>
        </p:grpSpPr>
        <p:sp>
          <p:nvSpPr>
            <p:cNvPr id="5" name="object 5"/>
            <p:cNvSpPr/>
            <p:nvPr/>
          </p:nvSpPr>
          <p:spPr>
            <a:xfrm>
              <a:off x="8826500" y="1790700"/>
              <a:ext cx="406400" cy="342900"/>
            </a:xfrm>
            <a:custGeom>
              <a:avLst/>
              <a:gdLst/>
              <a:ahLst/>
              <a:cxnLst/>
              <a:rect l="l" t="t" r="r" b="b"/>
              <a:pathLst>
                <a:path w="406400" h="342900">
                  <a:moveTo>
                    <a:pt x="406400" y="304800"/>
                  </a:moveTo>
                  <a:lnTo>
                    <a:pt x="342900" y="25400"/>
                  </a:lnTo>
                  <a:lnTo>
                    <a:pt x="25400" y="0"/>
                  </a:lnTo>
                  <a:lnTo>
                    <a:pt x="0" y="228600"/>
                  </a:lnTo>
                  <a:lnTo>
                    <a:pt x="215900" y="342900"/>
                  </a:lnTo>
                  <a:lnTo>
                    <a:pt x="406400" y="304800"/>
                  </a:lnTo>
                  <a:close/>
                </a:path>
              </a:pathLst>
            </a:custGeom>
            <a:solidFill>
              <a:srgbClr val="E0D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9055100" y="1790700"/>
              <a:ext cx="127000" cy="76200"/>
            </a:xfrm>
            <a:custGeom>
              <a:avLst/>
              <a:gdLst/>
              <a:ahLst/>
              <a:cxnLst/>
              <a:rect l="l" t="t" r="r" b="b"/>
              <a:pathLst>
                <a:path w="127000" h="76200">
                  <a:moveTo>
                    <a:pt x="127000" y="76200"/>
                  </a:moveTo>
                  <a:lnTo>
                    <a:pt x="12700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127000" y="76200"/>
                  </a:lnTo>
                  <a:close/>
                </a:path>
              </a:pathLst>
            </a:custGeom>
            <a:solidFill>
              <a:srgbClr val="CA9A4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8610600" y="482600"/>
              <a:ext cx="838200" cy="1574800"/>
            </a:xfrm>
            <a:custGeom>
              <a:avLst/>
              <a:gdLst/>
              <a:ahLst/>
              <a:cxnLst/>
              <a:rect l="l" t="t" r="r" b="b"/>
              <a:pathLst>
                <a:path w="838200" h="1574800">
                  <a:moveTo>
                    <a:pt x="838200" y="546099"/>
                  </a:moveTo>
                  <a:lnTo>
                    <a:pt x="838200" y="520699"/>
                  </a:lnTo>
                  <a:lnTo>
                    <a:pt x="825500" y="495299"/>
                  </a:lnTo>
                  <a:lnTo>
                    <a:pt x="762000" y="431799"/>
                  </a:lnTo>
                  <a:lnTo>
                    <a:pt x="736600" y="419099"/>
                  </a:lnTo>
                  <a:lnTo>
                    <a:pt x="723900" y="393699"/>
                  </a:lnTo>
                  <a:lnTo>
                    <a:pt x="673100" y="368299"/>
                  </a:lnTo>
                  <a:lnTo>
                    <a:pt x="635000" y="330199"/>
                  </a:lnTo>
                  <a:lnTo>
                    <a:pt x="584200" y="304799"/>
                  </a:lnTo>
                  <a:lnTo>
                    <a:pt x="558800" y="279399"/>
                  </a:lnTo>
                  <a:lnTo>
                    <a:pt x="533400" y="266699"/>
                  </a:lnTo>
                  <a:lnTo>
                    <a:pt x="520700" y="253999"/>
                  </a:lnTo>
                  <a:lnTo>
                    <a:pt x="495300" y="241299"/>
                  </a:lnTo>
                  <a:lnTo>
                    <a:pt x="495300" y="190499"/>
                  </a:lnTo>
                  <a:lnTo>
                    <a:pt x="508000" y="165099"/>
                  </a:lnTo>
                  <a:lnTo>
                    <a:pt x="508000" y="126999"/>
                  </a:lnTo>
                  <a:lnTo>
                    <a:pt x="457200" y="0"/>
                  </a:lnTo>
                  <a:lnTo>
                    <a:pt x="419100" y="0"/>
                  </a:lnTo>
                  <a:lnTo>
                    <a:pt x="406400" y="12699"/>
                  </a:lnTo>
                  <a:lnTo>
                    <a:pt x="406400" y="38099"/>
                  </a:lnTo>
                  <a:lnTo>
                    <a:pt x="393700" y="50799"/>
                  </a:lnTo>
                  <a:lnTo>
                    <a:pt x="393700" y="63499"/>
                  </a:lnTo>
                  <a:lnTo>
                    <a:pt x="381000" y="76199"/>
                  </a:lnTo>
                  <a:lnTo>
                    <a:pt x="381000" y="88899"/>
                  </a:lnTo>
                  <a:lnTo>
                    <a:pt x="342900" y="126999"/>
                  </a:lnTo>
                  <a:lnTo>
                    <a:pt x="342900" y="190499"/>
                  </a:lnTo>
                  <a:lnTo>
                    <a:pt x="355600" y="203199"/>
                  </a:lnTo>
                  <a:lnTo>
                    <a:pt x="355600" y="241299"/>
                  </a:lnTo>
                  <a:lnTo>
                    <a:pt x="330200" y="266699"/>
                  </a:lnTo>
                  <a:lnTo>
                    <a:pt x="317500" y="266699"/>
                  </a:lnTo>
                  <a:lnTo>
                    <a:pt x="304800" y="279399"/>
                  </a:lnTo>
                  <a:lnTo>
                    <a:pt x="292100" y="279399"/>
                  </a:lnTo>
                  <a:lnTo>
                    <a:pt x="279400" y="292099"/>
                  </a:lnTo>
                  <a:lnTo>
                    <a:pt x="266700" y="292099"/>
                  </a:lnTo>
                  <a:lnTo>
                    <a:pt x="215900" y="342899"/>
                  </a:lnTo>
                  <a:lnTo>
                    <a:pt x="203200" y="342899"/>
                  </a:lnTo>
                  <a:lnTo>
                    <a:pt x="190500" y="355599"/>
                  </a:lnTo>
                  <a:lnTo>
                    <a:pt x="165100" y="368299"/>
                  </a:lnTo>
                  <a:lnTo>
                    <a:pt x="139700" y="393699"/>
                  </a:lnTo>
                  <a:lnTo>
                    <a:pt x="127000" y="393699"/>
                  </a:lnTo>
                  <a:lnTo>
                    <a:pt x="63500" y="457199"/>
                  </a:lnTo>
                  <a:lnTo>
                    <a:pt x="38100" y="469899"/>
                  </a:lnTo>
                  <a:lnTo>
                    <a:pt x="12700" y="495299"/>
                  </a:lnTo>
                  <a:lnTo>
                    <a:pt x="12700" y="507999"/>
                  </a:lnTo>
                  <a:lnTo>
                    <a:pt x="0" y="520699"/>
                  </a:lnTo>
                  <a:lnTo>
                    <a:pt x="0" y="533399"/>
                  </a:lnTo>
                  <a:lnTo>
                    <a:pt x="12700" y="546099"/>
                  </a:lnTo>
                  <a:lnTo>
                    <a:pt x="12700" y="558799"/>
                  </a:lnTo>
                  <a:lnTo>
                    <a:pt x="25400" y="584199"/>
                  </a:lnTo>
                  <a:lnTo>
                    <a:pt x="25400" y="609599"/>
                  </a:lnTo>
                  <a:lnTo>
                    <a:pt x="38100" y="622299"/>
                  </a:lnTo>
                  <a:lnTo>
                    <a:pt x="38100" y="647699"/>
                  </a:lnTo>
                  <a:lnTo>
                    <a:pt x="50800" y="673099"/>
                  </a:lnTo>
                  <a:lnTo>
                    <a:pt x="63500" y="685799"/>
                  </a:lnTo>
                  <a:lnTo>
                    <a:pt x="63500" y="711199"/>
                  </a:lnTo>
                  <a:lnTo>
                    <a:pt x="76200" y="723899"/>
                  </a:lnTo>
                  <a:lnTo>
                    <a:pt x="101600" y="774699"/>
                  </a:lnTo>
                  <a:lnTo>
                    <a:pt x="101600" y="787399"/>
                  </a:lnTo>
                  <a:lnTo>
                    <a:pt x="114300" y="812799"/>
                  </a:lnTo>
                  <a:lnTo>
                    <a:pt x="127000" y="825499"/>
                  </a:lnTo>
                  <a:lnTo>
                    <a:pt x="139700" y="850899"/>
                  </a:lnTo>
                  <a:lnTo>
                    <a:pt x="139700" y="863599"/>
                  </a:lnTo>
                  <a:lnTo>
                    <a:pt x="190500" y="1104899"/>
                  </a:lnTo>
                  <a:lnTo>
                    <a:pt x="165100" y="1130299"/>
                  </a:lnTo>
                  <a:lnTo>
                    <a:pt x="152400" y="1155699"/>
                  </a:lnTo>
                  <a:lnTo>
                    <a:pt x="127000" y="1181099"/>
                  </a:lnTo>
                  <a:lnTo>
                    <a:pt x="101600" y="1193799"/>
                  </a:lnTo>
                  <a:lnTo>
                    <a:pt x="88900" y="1206499"/>
                  </a:lnTo>
                  <a:lnTo>
                    <a:pt x="76200" y="1231899"/>
                  </a:lnTo>
                  <a:lnTo>
                    <a:pt x="76200" y="1320799"/>
                  </a:lnTo>
                  <a:lnTo>
                    <a:pt x="63500" y="1320799"/>
                  </a:lnTo>
                  <a:lnTo>
                    <a:pt x="50800" y="1333499"/>
                  </a:lnTo>
                  <a:lnTo>
                    <a:pt x="38100" y="1333499"/>
                  </a:lnTo>
                  <a:lnTo>
                    <a:pt x="38100" y="1371599"/>
                  </a:lnTo>
                  <a:lnTo>
                    <a:pt x="127000" y="1549399"/>
                  </a:lnTo>
                  <a:lnTo>
                    <a:pt x="152400" y="1549399"/>
                  </a:lnTo>
                  <a:lnTo>
                    <a:pt x="165100" y="1536699"/>
                  </a:lnTo>
                  <a:lnTo>
                    <a:pt x="177800" y="1536699"/>
                  </a:lnTo>
                  <a:lnTo>
                    <a:pt x="190500" y="1523999"/>
                  </a:lnTo>
                  <a:lnTo>
                    <a:pt x="203200" y="1523999"/>
                  </a:lnTo>
                  <a:lnTo>
                    <a:pt x="203200" y="1562099"/>
                  </a:lnTo>
                  <a:lnTo>
                    <a:pt x="215900" y="1574799"/>
                  </a:lnTo>
                  <a:lnTo>
                    <a:pt x="241300" y="1523999"/>
                  </a:lnTo>
                  <a:lnTo>
                    <a:pt x="241300" y="1498599"/>
                  </a:lnTo>
                  <a:lnTo>
                    <a:pt x="254000" y="1473199"/>
                  </a:lnTo>
                  <a:lnTo>
                    <a:pt x="254000" y="1447799"/>
                  </a:lnTo>
                  <a:lnTo>
                    <a:pt x="279400" y="1396999"/>
                  </a:lnTo>
                  <a:lnTo>
                    <a:pt x="279400" y="1371599"/>
                  </a:lnTo>
                  <a:lnTo>
                    <a:pt x="546100" y="1371599"/>
                  </a:lnTo>
                  <a:lnTo>
                    <a:pt x="558800" y="1384299"/>
                  </a:lnTo>
                  <a:lnTo>
                    <a:pt x="596900" y="1549399"/>
                  </a:lnTo>
                  <a:lnTo>
                    <a:pt x="609600" y="1549399"/>
                  </a:lnTo>
                  <a:lnTo>
                    <a:pt x="609600" y="1473199"/>
                  </a:lnTo>
                  <a:lnTo>
                    <a:pt x="596900" y="1447799"/>
                  </a:lnTo>
                  <a:lnTo>
                    <a:pt x="596900" y="1409699"/>
                  </a:lnTo>
                  <a:lnTo>
                    <a:pt x="584200" y="1384299"/>
                  </a:lnTo>
                  <a:lnTo>
                    <a:pt x="584200" y="1358899"/>
                  </a:lnTo>
                  <a:lnTo>
                    <a:pt x="469900" y="1358899"/>
                  </a:lnTo>
                  <a:lnTo>
                    <a:pt x="469900" y="1346199"/>
                  </a:lnTo>
                  <a:lnTo>
                    <a:pt x="571500" y="1346199"/>
                  </a:lnTo>
                  <a:lnTo>
                    <a:pt x="584200" y="1333499"/>
                  </a:lnTo>
                  <a:lnTo>
                    <a:pt x="596900" y="1244599"/>
                  </a:lnTo>
                  <a:lnTo>
                    <a:pt x="609600" y="1219199"/>
                  </a:lnTo>
                  <a:lnTo>
                    <a:pt x="635000" y="1193799"/>
                  </a:lnTo>
                  <a:lnTo>
                    <a:pt x="647700" y="1168399"/>
                  </a:lnTo>
                  <a:lnTo>
                    <a:pt x="660400" y="1155699"/>
                  </a:lnTo>
                  <a:lnTo>
                    <a:pt x="673100" y="1130299"/>
                  </a:lnTo>
                  <a:lnTo>
                    <a:pt x="685800" y="1117599"/>
                  </a:lnTo>
                  <a:lnTo>
                    <a:pt x="698500" y="1092199"/>
                  </a:lnTo>
                  <a:lnTo>
                    <a:pt x="698500" y="1079499"/>
                  </a:lnTo>
                  <a:lnTo>
                    <a:pt x="711200" y="1054099"/>
                  </a:lnTo>
                  <a:lnTo>
                    <a:pt x="723900" y="1041399"/>
                  </a:lnTo>
                  <a:lnTo>
                    <a:pt x="736600" y="1015999"/>
                  </a:lnTo>
                  <a:lnTo>
                    <a:pt x="749300" y="1003299"/>
                  </a:lnTo>
                  <a:lnTo>
                    <a:pt x="749300" y="977899"/>
                  </a:lnTo>
                  <a:lnTo>
                    <a:pt x="762000" y="965199"/>
                  </a:lnTo>
                  <a:lnTo>
                    <a:pt x="774700" y="939799"/>
                  </a:lnTo>
                  <a:lnTo>
                    <a:pt x="787400" y="927099"/>
                  </a:lnTo>
                  <a:lnTo>
                    <a:pt x="787400" y="888999"/>
                  </a:lnTo>
                  <a:lnTo>
                    <a:pt x="774700" y="863599"/>
                  </a:lnTo>
                  <a:lnTo>
                    <a:pt x="774700" y="850899"/>
                  </a:lnTo>
                  <a:lnTo>
                    <a:pt x="762000" y="825499"/>
                  </a:lnTo>
                  <a:lnTo>
                    <a:pt x="749300" y="812799"/>
                  </a:lnTo>
                  <a:lnTo>
                    <a:pt x="749300" y="787399"/>
                  </a:lnTo>
                  <a:lnTo>
                    <a:pt x="762000" y="761999"/>
                  </a:lnTo>
                  <a:lnTo>
                    <a:pt x="787400" y="685799"/>
                  </a:lnTo>
                  <a:lnTo>
                    <a:pt x="800100" y="660399"/>
                  </a:lnTo>
                  <a:lnTo>
                    <a:pt x="838200" y="546099"/>
                  </a:lnTo>
                  <a:close/>
                </a:path>
              </a:pathLst>
            </a:custGeom>
            <a:solidFill>
              <a:srgbClr val="0000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8966200" y="533400"/>
              <a:ext cx="139700" cy="254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813800" y="762000"/>
              <a:ext cx="457200" cy="508000"/>
            </a:xfrm>
            <a:custGeom>
              <a:avLst/>
              <a:gdLst/>
              <a:ahLst/>
              <a:cxnLst/>
              <a:rect l="l" t="t" r="r" b="b"/>
              <a:pathLst>
                <a:path w="457200" h="508000">
                  <a:moveTo>
                    <a:pt x="457200" y="292099"/>
                  </a:moveTo>
                  <a:lnTo>
                    <a:pt x="457200" y="253999"/>
                  </a:lnTo>
                  <a:lnTo>
                    <a:pt x="444500" y="241299"/>
                  </a:lnTo>
                  <a:lnTo>
                    <a:pt x="444500" y="228599"/>
                  </a:lnTo>
                  <a:lnTo>
                    <a:pt x="368300" y="152399"/>
                  </a:lnTo>
                  <a:lnTo>
                    <a:pt x="368300" y="139699"/>
                  </a:lnTo>
                  <a:lnTo>
                    <a:pt x="355600" y="139699"/>
                  </a:lnTo>
                  <a:lnTo>
                    <a:pt x="330200" y="114299"/>
                  </a:lnTo>
                  <a:lnTo>
                    <a:pt x="330200" y="101599"/>
                  </a:lnTo>
                  <a:lnTo>
                    <a:pt x="317500" y="88899"/>
                  </a:lnTo>
                  <a:lnTo>
                    <a:pt x="292100" y="88899"/>
                  </a:lnTo>
                  <a:lnTo>
                    <a:pt x="279400" y="63499"/>
                  </a:lnTo>
                  <a:lnTo>
                    <a:pt x="254000" y="38099"/>
                  </a:lnTo>
                  <a:lnTo>
                    <a:pt x="241300" y="38099"/>
                  </a:lnTo>
                  <a:lnTo>
                    <a:pt x="228600" y="25399"/>
                  </a:lnTo>
                  <a:lnTo>
                    <a:pt x="228600" y="12699"/>
                  </a:lnTo>
                  <a:lnTo>
                    <a:pt x="215900" y="0"/>
                  </a:lnTo>
                  <a:lnTo>
                    <a:pt x="127000" y="76199"/>
                  </a:lnTo>
                  <a:lnTo>
                    <a:pt x="127000" y="88899"/>
                  </a:lnTo>
                  <a:lnTo>
                    <a:pt x="114300" y="101599"/>
                  </a:lnTo>
                  <a:lnTo>
                    <a:pt x="114300" y="114299"/>
                  </a:lnTo>
                  <a:lnTo>
                    <a:pt x="101600" y="114299"/>
                  </a:lnTo>
                  <a:lnTo>
                    <a:pt x="25400" y="190499"/>
                  </a:lnTo>
                  <a:lnTo>
                    <a:pt x="12700" y="215899"/>
                  </a:lnTo>
                  <a:lnTo>
                    <a:pt x="0" y="228599"/>
                  </a:lnTo>
                  <a:lnTo>
                    <a:pt x="0" y="241299"/>
                  </a:lnTo>
                  <a:lnTo>
                    <a:pt x="12700" y="304799"/>
                  </a:lnTo>
                  <a:lnTo>
                    <a:pt x="12700" y="317499"/>
                  </a:lnTo>
                  <a:lnTo>
                    <a:pt x="25400" y="330199"/>
                  </a:lnTo>
                  <a:lnTo>
                    <a:pt x="25400" y="380999"/>
                  </a:lnTo>
                  <a:lnTo>
                    <a:pt x="38100" y="393699"/>
                  </a:lnTo>
                  <a:lnTo>
                    <a:pt x="38100" y="431799"/>
                  </a:lnTo>
                  <a:lnTo>
                    <a:pt x="50800" y="444499"/>
                  </a:lnTo>
                  <a:lnTo>
                    <a:pt x="50800" y="457199"/>
                  </a:lnTo>
                  <a:lnTo>
                    <a:pt x="88900" y="495299"/>
                  </a:lnTo>
                  <a:lnTo>
                    <a:pt x="101600" y="495299"/>
                  </a:lnTo>
                  <a:lnTo>
                    <a:pt x="114300" y="507999"/>
                  </a:lnTo>
                  <a:lnTo>
                    <a:pt x="127000" y="507999"/>
                  </a:lnTo>
                  <a:lnTo>
                    <a:pt x="139700" y="457199"/>
                  </a:lnTo>
                  <a:lnTo>
                    <a:pt x="139700" y="368299"/>
                  </a:lnTo>
                  <a:lnTo>
                    <a:pt x="127000" y="355599"/>
                  </a:lnTo>
                  <a:lnTo>
                    <a:pt x="114300" y="355599"/>
                  </a:lnTo>
                  <a:lnTo>
                    <a:pt x="114300" y="330199"/>
                  </a:lnTo>
                  <a:lnTo>
                    <a:pt x="101600" y="304799"/>
                  </a:lnTo>
                  <a:lnTo>
                    <a:pt x="101600" y="292099"/>
                  </a:lnTo>
                  <a:lnTo>
                    <a:pt x="114300" y="279399"/>
                  </a:lnTo>
                  <a:lnTo>
                    <a:pt x="101600" y="253999"/>
                  </a:lnTo>
                  <a:lnTo>
                    <a:pt x="101600" y="228599"/>
                  </a:lnTo>
                  <a:lnTo>
                    <a:pt x="114300" y="203199"/>
                  </a:lnTo>
                  <a:lnTo>
                    <a:pt x="114300" y="165099"/>
                  </a:lnTo>
                  <a:lnTo>
                    <a:pt x="127000" y="165099"/>
                  </a:lnTo>
                  <a:lnTo>
                    <a:pt x="127000" y="152399"/>
                  </a:lnTo>
                  <a:lnTo>
                    <a:pt x="139700" y="139699"/>
                  </a:lnTo>
                  <a:lnTo>
                    <a:pt x="152400" y="139699"/>
                  </a:lnTo>
                  <a:lnTo>
                    <a:pt x="177800" y="114299"/>
                  </a:lnTo>
                  <a:lnTo>
                    <a:pt x="215900" y="114299"/>
                  </a:lnTo>
                  <a:lnTo>
                    <a:pt x="228600" y="101599"/>
                  </a:lnTo>
                  <a:lnTo>
                    <a:pt x="241300" y="101599"/>
                  </a:lnTo>
                  <a:lnTo>
                    <a:pt x="254000" y="114299"/>
                  </a:lnTo>
                  <a:lnTo>
                    <a:pt x="266700" y="114299"/>
                  </a:lnTo>
                  <a:lnTo>
                    <a:pt x="279400" y="126999"/>
                  </a:lnTo>
                  <a:lnTo>
                    <a:pt x="292100" y="126999"/>
                  </a:lnTo>
                  <a:lnTo>
                    <a:pt x="317500" y="152399"/>
                  </a:lnTo>
                  <a:lnTo>
                    <a:pt x="330200" y="152399"/>
                  </a:lnTo>
                  <a:lnTo>
                    <a:pt x="342900" y="165099"/>
                  </a:lnTo>
                  <a:lnTo>
                    <a:pt x="342900" y="266699"/>
                  </a:lnTo>
                  <a:lnTo>
                    <a:pt x="330200" y="292099"/>
                  </a:lnTo>
                  <a:lnTo>
                    <a:pt x="342900" y="317499"/>
                  </a:lnTo>
                  <a:lnTo>
                    <a:pt x="342900" y="355599"/>
                  </a:lnTo>
                  <a:lnTo>
                    <a:pt x="330200" y="368299"/>
                  </a:lnTo>
                  <a:lnTo>
                    <a:pt x="317500" y="393699"/>
                  </a:lnTo>
                  <a:lnTo>
                    <a:pt x="317500" y="406399"/>
                  </a:lnTo>
                  <a:lnTo>
                    <a:pt x="304800" y="431799"/>
                  </a:lnTo>
                  <a:lnTo>
                    <a:pt x="304800" y="457199"/>
                  </a:lnTo>
                  <a:lnTo>
                    <a:pt x="292100" y="469899"/>
                  </a:lnTo>
                  <a:lnTo>
                    <a:pt x="304800" y="482599"/>
                  </a:lnTo>
                  <a:lnTo>
                    <a:pt x="330200" y="457199"/>
                  </a:lnTo>
                  <a:lnTo>
                    <a:pt x="330200" y="444499"/>
                  </a:lnTo>
                  <a:lnTo>
                    <a:pt x="355600" y="419099"/>
                  </a:lnTo>
                  <a:lnTo>
                    <a:pt x="355600" y="393699"/>
                  </a:lnTo>
                  <a:lnTo>
                    <a:pt x="381000" y="368299"/>
                  </a:lnTo>
                  <a:lnTo>
                    <a:pt x="393700" y="368299"/>
                  </a:lnTo>
                  <a:lnTo>
                    <a:pt x="393700" y="380999"/>
                  </a:lnTo>
                  <a:lnTo>
                    <a:pt x="406400" y="380999"/>
                  </a:lnTo>
                  <a:lnTo>
                    <a:pt x="419100" y="368299"/>
                  </a:lnTo>
                  <a:lnTo>
                    <a:pt x="419100" y="355599"/>
                  </a:lnTo>
                  <a:lnTo>
                    <a:pt x="444500" y="330199"/>
                  </a:lnTo>
                  <a:lnTo>
                    <a:pt x="444500" y="304799"/>
                  </a:lnTo>
                  <a:lnTo>
                    <a:pt x="457200" y="29209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8636000" y="774699"/>
              <a:ext cx="787400" cy="1016000"/>
            </a:xfrm>
            <a:custGeom>
              <a:avLst/>
              <a:gdLst/>
              <a:ahLst/>
              <a:cxnLst/>
              <a:rect l="l" t="t" r="r" b="b"/>
              <a:pathLst>
                <a:path w="787400" h="1016000">
                  <a:moveTo>
                    <a:pt x="304800" y="12700"/>
                  </a:moveTo>
                  <a:lnTo>
                    <a:pt x="292100" y="12700"/>
                  </a:lnTo>
                  <a:lnTo>
                    <a:pt x="279400" y="25400"/>
                  </a:lnTo>
                  <a:lnTo>
                    <a:pt x="279400" y="50800"/>
                  </a:lnTo>
                  <a:lnTo>
                    <a:pt x="292100" y="50800"/>
                  </a:lnTo>
                  <a:lnTo>
                    <a:pt x="292100" y="38100"/>
                  </a:lnTo>
                  <a:lnTo>
                    <a:pt x="304800" y="38100"/>
                  </a:lnTo>
                  <a:lnTo>
                    <a:pt x="304800" y="12700"/>
                  </a:lnTo>
                  <a:close/>
                </a:path>
                <a:path w="787400" h="1016000">
                  <a:moveTo>
                    <a:pt x="520700" y="12700"/>
                  </a:moveTo>
                  <a:lnTo>
                    <a:pt x="508000" y="0"/>
                  </a:lnTo>
                  <a:lnTo>
                    <a:pt x="495300" y="12700"/>
                  </a:lnTo>
                  <a:lnTo>
                    <a:pt x="495300" y="50800"/>
                  </a:lnTo>
                  <a:lnTo>
                    <a:pt x="508000" y="50800"/>
                  </a:lnTo>
                  <a:lnTo>
                    <a:pt x="508000" y="38100"/>
                  </a:lnTo>
                  <a:lnTo>
                    <a:pt x="520700" y="38100"/>
                  </a:lnTo>
                  <a:lnTo>
                    <a:pt x="520700" y="12700"/>
                  </a:lnTo>
                  <a:close/>
                </a:path>
                <a:path w="787400" h="1016000">
                  <a:moveTo>
                    <a:pt x="787400" y="228600"/>
                  </a:moveTo>
                  <a:lnTo>
                    <a:pt x="711200" y="152400"/>
                  </a:lnTo>
                  <a:lnTo>
                    <a:pt x="685800" y="139700"/>
                  </a:lnTo>
                  <a:lnTo>
                    <a:pt x="635000" y="88900"/>
                  </a:lnTo>
                  <a:lnTo>
                    <a:pt x="609600" y="76200"/>
                  </a:lnTo>
                  <a:lnTo>
                    <a:pt x="596900" y="63500"/>
                  </a:lnTo>
                  <a:lnTo>
                    <a:pt x="584200" y="63500"/>
                  </a:lnTo>
                  <a:lnTo>
                    <a:pt x="558800" y="38100"/>
                  </a:lnTo>
                  <a:lnTo>
                    <a:pt x="546100" y="88900"/>
                  </a:lnTo>
                  <a:lnTo>
                    <a:pt x="546100" y="101600"/>
                  </a:lnTo>
                  <a:lnTo>
                    <a:pt x="558800" y="114300"/>
                  </a:lnTo>
                  <a:lnTo>
                    <a:pt x="571500" y="114300"/>
                  </a:lnTo>
                  <a:lnTo>
                    <a:pt x="584200" y="127000"/>
                  </a:lnTo>
                  <a:lnTo>
                    <a:pt x="584200" y="139700"/>
                  </a:lnTo>
                  <a:lnTo>
                    <a:pt x="609600" y="165100"/>
                  </a:lnTo>
                  <a:lnTo>
                    <a:pt x="622300" y="165100"/>
                  </a:lnTo>
                  <a:lnTo>
                    <a:pt x="622300" y="177800"/>
                  </a:lnTo>
                  <a:lnTo>
                    <a:pt x="635000" y="190500"/>
                  </a:lnTo>
                  <a:lnTo>
                    <a:pt x="635000" y="203200"/>
                  </a:lnTo>
                  <a:lnTo>
                    <a:pt x="660400" y="228600"/>
                  </a:lnTo>
                  <a:lnTo>
                    <a:pt x="660400" y="254000"/>
                  </a:lnTo>
                  <a:lnTo>
                    <a:pt x="673100" y="266700"/>
                  </a:lnTo>
                  <a:lnTo>
                    <a:pt x="596900" y="431800"/>
                  </a:lnTo>
                  <a:lnTo>
                    <a:pt x="558800" y="444500"/>
                  </a:lnTo>
                  <a:lnTo>
                    <a:pt x="546100" y="469900"/>
                  </a:lnTo>
                  <a:lnTo>
                    <a:pt x="546100" y="571500"/>
                  </a:lnTo>
                  <a:lnTo>
                    <a:pt x="558800" y="609600"/>
                  </a:lnTo>
                  <a:lnTo>
                    <a:pt x="558800" y="685800"/>
                  </a:lnTo>
                  <a:lnTo>
                    <a:pt x="546100" y="685800"/>
                  </a:lnTo>
                  <a:lnTo>
                    <a:pt x="546100" y="660400"/>
                  </a:lnTo>
                  <a:lnTo>
                    <a:pt x="533400" y="647700"/>
                  </a:lnTo>
                  <a:lnTo>
                    <a:pt x="533400" y="596900"/>
                  </a:lnTo>
                  <a:lnTo>
                    <a:pt x="520700" y="584200"/>
                  </a:lnTo>
                  <a:lnTo>
                    <a:pt x="520700" y="520700"/>
                  </a:lnTo>
                  <a:lnTo>
                    <a:pt x="469900" y="520700"/>
                  </a:lnTo>
                  <a:lnTo>
                    <a:pt x="469900" y="508000"/>
                  </a:lnTo>
                  <a:lnTo>
                    <a:pt x="444500" y="508000"/>
                  </a:lnTo>
                  <a:lnTo>
                    <a:pt x="419100" y="533400"/>
                  </a:lnTo>
                  <a:lnTo>
                    <a:pt x="393700" y="533400"/>
                  </a:lnTo>
                  <a:lnTo>
                    <a:pt x="381000" y="520700"/>
                  </a:lnTo>
                  <a:lnTo>
                    <a:pt x="368300" y="520700"/>
                  </a:lnTo>
                  <a:lnTo>
                    <a:pt x="342900" y="495300"/>
                  </a:lnTo>
                  <a:lnTo>
                    <a:pt x="330200" y="533400"/>
                  </a:lnTo>
                  <a:lnTo>
                    <a:pt x="304800" y="533400"/>
                  </a:lnTo>
                  <a:lnTo>
                    <a:pt x="292100" y="520700"/>
                  </a:lnTo>
                  <a:lnTo>
                    <a:pt x="279400" y="520700"/>
                  </a:lnTo>
                  <a:lnTo>
                    <a:pt x="266700" y="508000"/>
                  </a:lnTo>
                  <a:lnTo>
                    <a:pt x="254000" y="508000"/>
                  </a:lnTo>
                  <a:lnTo>
                    <a:pt x="266700" y="533400"/>
                  </a:lnTo>
                  <a:lnTo>
                    <a:pt x="266700" y="546100"/>
                  </a:lnTo>
                  <a:lnTo>
                    <a:pt x="279400" y="558800"/>
                  </a:lnTo>
                  <a:lnTo>
                    <a:pt x="279400" y="571500"/>
                  </a:lnTo>
                  <a:lnTo>
                    <a:pt x="266700" y="571500"/>
                  </a:lnTo>
                  <a:lnTo>
                    <a:pt x="241300" y="533400"/>
                  </a:lnTo>
                  <a:lnTo>
                    <a:pt x="228600" y="495300"/>
                  </a:lnTo>
                  <a:lnTo>
                    <a:pt x="215900" y="469900"/>
                  </a:lnTo>
                  <a:lnTo>
                    <a:pt x="190500" y="393700"/>
                  </a:lnTo>
                  <a:lnTo>
                    <a:pt x="165100" y="355600"/>
                  </a:lnTo>
                  <a:lnTo>
                    <a:pt x="165100" y="317500"/>
                  </a:lnTo>
                  <a:lnTo>
                    <a:pt x="152400" y="279400"/>
                  </a:lnTo>
                  <a:lnTo>
                    <a:pt x="139700" y="266700"/>
                  </a:lnTo>
                  <a:lnTo>
                    <a:pt x="139700" y="228600"/>
                  </a:lnTo>
                  <a:lnTo>
                    <a:pt x="152400" y="215900"/>
                  </a:lnTo>
                  <a:lnTo>
                    <a:pt x="152400" y="203200"/>
                  </a:lnTo>
                  <a:lnTo>
                    <a:pt x="165100" y="190500"/>
                  </a:lnTo>
                  <a:lnTo>
                    <a:pt x="165100" y="177800"/>
                  </a:lnTo>
                  <a:lnTo>
                    <a:pt x="266700" y="76200"/>
                  </a:lnTo>
                  <a:lnTo>
                    <a:pt x="266700" y="63500"/>
                  </a:lnTo>
                  <a:lnTo>
                    <a:pt x="254000" y="50800"/>
                  </a:lnTo>
                  <a:lnTo>
                    <a:pt x="241300" y="50800"/>
                  </a:lnTo>
                  <a:lnTo>
                    <a:pt x="215900" y="63500"/>
                  </a:lnTo>
                  <a:lnTo>
                    <a:pt x="190500" y="88900"/>
                  </a:lnTo>
                  <a:lnTo>
                    <a:pt x="165100" y="101600"/>
                  </a:lnTo>
                  <a:lnTo>
                    <a:pt x="152400" y="101600"/>
                  </a:lnTo>
                  <a:lnTo>
                    <a:pt x="139700" y="114300"/>
                  </a:lnTo>
                  <a:lnTo>
                    <a:pt x="114300" y="127000"/>
                  </a:lnTo>
                  <a:lnTo>
                    <a:pt x="50800" y="190500"/>
                  </a:lnTo>
                  <a:lnTo>
                    <a:pt x="25400" y="203200"/>
                  </a:lnTo>
                  <a:lnTo>
                    <a:pt x="12700" y="228600"/>
                  </a:lnTo>
                  <a:lnTo>
                    <a:pt x="0" y="241300"/>
                  </a:lnTo>
                  <a:lnTo>
                    <a:pt x="101600" y="482600"/>
                  </a:lnTo>
                  <a:lnTo>
                    <a:pt x="114300" y="508000"/>
                  </a:lnTo>
                  <a:lnTo>
                    <a:pt x="127000" y="520700"/>
                  </a:lnTo>
                  <a:lnTo>
                    <a:pt x="127000" y="533400"/>
                  </a:lnTo>
                  <a:lnTo>
                    <a:pt x="139700" y="558800"/>
                  </a:lnTo>
                  <a:lnTo>
                    <a:pt x="152400" y="571500"/>
                  </a:lnTo>
                  <a:lnTo>
                    <a:pt x="152400" y="584200"/>
                  </a:lnTo>
                  <a:lnTo>
                    <a:pt x="165100" y="609600"/>
                  </a:lnTo>
                  <a:lnTo>
                    <a:pt x="177800" y="622300"/>
                  </a:lnTo>
                  <a:lnTo>
                    <a:pt x="165100" y="635000"/>
                  </a:lnTo>
                  <a:lnTo>
                    <a:pt x="165100" y="622300"/>
                  </a:lnTo>
                  <a:lnTo>
                    <a:pt x="152400" y="622300"/>
                  </a:lnTo>
                  <a:lnTo>
                    <a:pt x="177800" y="723900"/>
                  </a:lnTo>
                  <a:lnTo>
                    <a:pt x="177800" y="774700"/>
                  </a:lnTo>
                  <a:lnTo>
                    <a:pt x="190500" y="825500"/>
                  </a:lnTo>
                  <a:lnTo>
                    <a:pt x="190500" y="876300"/>
                  </a:lnTo>
                  <a:lnTo>
                    <a:pt x="203200" y="927100"/>
                  </a:lnTo>
                  <a:lnTo>
                    <a:pt x="203200" y="977900"/>
                  </a:lnTo>
                  <a:lnTo>
                    <a:pt x="215900" y="1016000"/>
                  </a:lnTo>
                  <a:lnTo>
                    <a:pt x="228600" y="1016000"/>
                  </a:lnTo>
                  <a:lnTo>
                    <a:pt x="228600" y="990600"/>
                  </a:lnTo>
                  <a:lnTo>
                    <a:pt x="215900" y="952500"/>
                  </a:lnTo>
                  <a:lnTo>
                    <a:pt x="215900" y="863600"/>
                  </a:lnTo>
                  <a:lnTo>
                    <a:pt x="203200" y="825500"/>
                  </a:lnTo>
                  <a:lnTo>
                    <a:pt x="203200" y="698500"/>
                  </a:lnTo>
                  <a:lnTo>
                    <a:pt x="215900" y="660400"/>
                  </a:lnTo>
                  <a:lnTo>
                    <a:pt x="241300" y="647700"/>
                  </a:lnTo>
                  <a:lnTo>
                    <a:pt x="254000" y="660400"/>
                  </a:lnTo>
                  <a:lnTo>
                    <a:pt x="254000" y="685800"/>
                  </a:lnTo>
                  <a:lnTo>
                    <a:pt x="292100" y="723900"/>
                  </a:lnTo>
                  <a:lnTo>
                    <a:pt x="330200" y="838200"/>
                  </a:lnTo>
                  <a:lnTo>
                    <a:pt x="330200" y="889000"/>
                  </a:lnTo>
                  <a:lnTo>
                    <a:pt x="342900" y="927100"/>
                  </a:lnTo>
                  <a:lnTo>
                    <a:pt x="342900" y="965200"/>
                  </a:lnTo>
                  <a:lnTo>
                    <a:pt x="355600" y="1003300"/>
                  </a:lnTo>
                  <a:lnTo>
                    <a:pt x="368300" y="1016000"/>
                  </a:lnTo>
                  <a:lnTo>
                    <a:pt x="533400" y="1016000"/>
                  </a:lnTo>
                  <a:lnTo>
                    <a:pt x="546100" y="977900"/>
                  </a:lnTo>
                  <a:lnTo>
                    <a:pt x="546100" y="927100"/>
                  </a:lnTo>
                  <a:lnTo>
                    <a:pt x="571500" y="850900"/>
                  </a:lnTo>
                  <a:lnTo>
                    <a:pt x="584200" y="800100"/>
                  </a:lnTo>
                  <a:lnTo>
                    <a:pt x="596900" y="762000"/>
                  </a:lnTo>
                  <a:lnTo>
                    <a:pt x="609600" y="711200"/>
                  </a:lnTo>
                  <a:lnTo>
                    <a:pt x="622300" y="673100"/>
                  </a:lnTo>
                  <a:lnTo>
                    <a:pt x="609600" y="673100"/>
                  </a:lnTo>
                  <a:lnTo>
                    <a:pt x="609600" y="647700"/>
                  </a:lnTo>
                  <a:lnTo>
                    <a:pt x="622300" y="635000"/>
                  </a:lnTo>
                  <a:lnTo>
                    <a:pt x="622300" y="622300"/>
                  </a:lnTo>
                  <a:lnTo>
                    <a:pt x="698500" y="469900"/>
                  </a:lnTo>
                  <a:lnTo>
                    <a:pt x="711200" y="457200"/>
                  </a:lnTo>
                  <a:lnTo>
                    <a:pt x="723900" y="431800"/>
                  </a:lnTo>
                  <a:lnTo>
                    <a:pt x="723900" y="406400"/>
                  </a:lnTo>
                  <a:lnTo>
                    <a:pt x="762000" y="330200"/>
                  </a:lnTo>
                  <a:lnTo>
                    <a:pt x="762000" y="304800"/>
                  </a:lnTo>
                  <a:lnTo>
                    <a:pt x="787400" y="254000"/>
                  </a:lnTo>
                  <a:lnTo>
                    <a:pt x="787400" y="228600"/>
                  </a:lnTo>
                  <a:close/>
                </a:path>
              </a:pathLst>
            </a:custGeom>
            <a:solidFill>
              <a:srgbClr val="E0D6D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8953500" y="888999"/>
              <a:ext cx="190500" cy="127000"/>
            </a:xfrm>
            <a:custGeom>
              <a:avLst/>
              <a:gdLst/>
              <a:ahLst/>
              <a:cxnLst/>
              <a:rect l="l" t="t" r="r" b="b"/>
              <a:pathLst>
                <a:path w="190500" h="127000">
                  <a:moveTo>
                    <a:pt x="177800" y="114300"/>
                  </a:moveTo>
                  <a:lnTo>
                    <a:pt x="152400" y="114300"/>
                  </a:lnTo>
                  <a:lnTo>
                    <a:pt x="152400" y="101600"/>
                  </a:lnTo>
                  <a:lnTo>
                    <a:pt x="25400" y="101600"/>
                  </a:lnTo>
                  <a:lnTo>
                    <a:pt x="12700" y="114300"/>
                  </a:lnTo>
                  <a:lnTo>
                    <a:pt x="0" y="114300"/>
                  </a:lnTo>
                  <a:lnTo>
                    <a:pt x="0" y="127000"/>
                  </a:lnTo>
                  <a:lnTo>
                    <a:pt x="50800" y="127000"/>
                  </a:lnTo>
                  <a:lnTo>
                    <a:pt x="63500" y="114300"/>
                  </a:lnTo>
                  <a:lnTo>
                    <a:pt x="139700" y="114300"/>
                  </a:lnTo>
                  <a:lnTo>
                    <a:pt x="152400" y="127000"/>
                  </a:lnTo>
                  <a:lnTo>
                    <a:pt x="165100" y="127000"/>
                  </a:lnTo>
                  <a:lnTo>
                    <a:pt x="177800" y="114300"/>
                  </a:lnTo>
                  <a:close/>
                </a:path>
                <a:path w="190500" h="127000">
                  <a:moveTo>
                    <a:pt x="190500" y="63500"/>
                  </a:moveTo>
                  <a:lnTo>
                    <a:pt x="177800" y="50800"/>
                  </a:lnTo>
                  <a:lnTo>
                    <a:pt x="177800" y="38100"/>
                  </a:lnTo>
                  <a:lnTo>
                    <a:pt x="165100" y="38100"/>
                  </a:lnTo>
                  <a:lnTo>
                    <a:pt x="139700" y="12700"/>
                  </a:lnTo>
                  <a:lnTo>
                    <a:pt x="127000" y="12700"/>
                  </a:lnTo>
                  <a:lnTo>
                    <a:pt x="114300" y="0"/>
                  </a:lnTo>
                  <a:lnTo>
                    <a:pt x="63500" y="0"/>
                  </a:lnTo>
                  <a:lnTo>
                    <a:pt x="63500" y="12700"/>
                  </a:lnTo>
                  <a:lnTo>
                    <a:pt x="50800" y="12700"/>
                  </a:lnTo>
                  <a:lnTo>
                    <a:pt x="25400" y="38100"/>
                  </a:lnTo>
                  <a:lnTo>
                    <a:pt x="12700" y="38100"/>
                  </a:lnTo>
                  <a:lnTo>
                    <a:pt x="0" y="50800"/>
                  </a:lnTo>
                  <a:lnTo>
                    <a:pt x="0" y="101600"/>
                  </a:lnTo>
                  <a:lnTo>
                    <a:pt x="12700" y="88900"/>
                  </a:lnTo>
                  <a:lnTo>
                    <a:pt x="50800" y="88900"/>
                  </a:lnTo>
                  <a:lnTo>
                    <a:pt x="63500" y="76200"/>
                  </a:lnTo>
                  <a:lnTo>
                    <a:pt x="76200" y="76200"/>
                  </a:lnTo>
                  <a:lnTo>
                    <a:pt x="88900" y="63500"/>
                  </a:lnTo>
                  <a:lnTo>
                    <a:pt x="88900" y="50800"/>
                  </a:lnTo>
                  <a:lnTo>
                    <a:pt x="101600" y="63500"/>
                  </a:lnTo>
                  <a:lnTo>
                    <a:pt x="101600" y="76200"/>
                  </a:lnTo>
                  <a:lnTo>
                    <a:pt x="114300" y="88900"/>
                  </a:lnTo>
                  <a:lnTo>
                    <a:pt x="177800" y="88900"/>
                  </a:lnTo>
                  <a:lnTo>
                    <a:pt x="190500" y="101600"/>
                  </a:lnTo>
                  <a:lnTo>
                    <a:pt x="190500" y="6350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8991600" y="1028699"/>
              <a:ext cx="127000" cy="254000"/>
            </a:xfrm>
            <a:custGeom>
              <a:avLst/>
              <a:gdLst/>
              <a:ahLst/>
              <a:cxnLst/>
              <a:rect l="l" t="t" r="r" b="b"/>
              <a:pathLst>
                <a:path w="127000" h="254000">
                  <a:moveTo>
                    <a:pt x="88900" y="215900"/>
                  </a:moveTo>
                  <a:lnTo>
                    <a:pt x="25400" y="215900"/>
                  </a:lnTo>
                  <a:lnTo>
                    <a:pt x="12700" y="203200"/>
                  </a:lnTo>
                  <a:lnTo>
                    <a:pt x="0" y="203200"/>
                  </a:lnTo>
                  <a:lnTo>
                    <a:pt x="0" y="215900"/>
                  </a:lnTo>
                  <a:lnTo>
                    <a:pt x="25400" y="241300"/>
                  </a:lnTo>
                  <a:lnTo>
                    <a:pt x="38100" y="241300"/>
                  </a:lnTo>
                  <a:lnTo>
                    <a:pt x="50800" y="254000"/>
                  </a:lnTo>
                  <a:lnTo>
                    <a:pt x="63500" y="241300"/>
                  </a:lnTo>
                  <a:lnTo>
                    <a:pt x="76200" y="241300"/>
                  </a:lnTo>
                  <a:lnTo>
                    <a:pt x="76200" y="228600"/>
                  </a:lnTo>
                  <a:lnTo>
                    <a:pt x="88900" y="228600"/>
                  </a:lnTo>
                  <a:lnTo>
                    <a:pt x="88900" y="215900"/>
                  </a:lnTo>
                  <a:close/>
                </a:path>
                <a:path w="127000" h="254000">
                  <a:moveTo>
                    <a:pt x="114300" y="12700"/>
                  </a:moveTo>
                  <a:lnTo>
                    <a:pt x="101600" y="0"/>
                  </a:lnTo>
                  <a:lnTo>
                    <a:pt x="63500" y="0"/>
                  </a:lnTo>
                  <a:lnTo>
                    <a:pt x="63500" y="12700"/>
                  </a:lnTo>
                  <a:lnTo>
                    <a:pt x="114300" y="12700"/>
                  </a:lnTo>
                  <a:close/>
                </a:path>
                <a:path w="127000" h="254000">
                  <a:moveTo>
                    <a:pt x="127000" y="38100"/>
                  </a:moveTo>
                  <a:lnTo>
                    <a:pt x="114300" y="50800"/>
                  </a:lnTo>
                  <a:lnTo>
                    <a:pt x="76200" y="50800"/>
                  </a:lnTo>
                  <a:lnTo>
                    <a:pt x="63500" y="63500"/>
                  </a:lnTo>
                  <a:lnTo>
                    <a:pt x="63500" y="88900"/>
                  </a:lnTo>
                  <a:lnTo>
                    <a:pt x="50800" y="127000"/>
                  </a:lnTo>
                  <a:lnTo>
                    <a:pt x="50800" y="203200"/>
                  </a:lnTo>
                  <a:lnTo>
                    <a:pt x="101600" y="177800"/>
                  </a:lnTo>
                  <a:lnTo>
                    <a:pt x="114300" y="152400"/>
                  </a:lnTo>
                  <a:lnTo>
                    <a:pt x="114300" y="127000"/>
                  </a:lnTo>
                  <a:lnTo>
                    <a:pt x="127000" y="101600"/>
                  </a:lnTo>
                  <a:lnTo>
                    <a:pt x="127000" y="38100"/>
                  </a:lnTo>
                  <a:close/>
                </a:path>
                <a:path w="127000" h="254000">
                  <a:moveTo>
                    <a:pt x="127000" y="12700"/>
                  </a:moveTo>
                  <a:lnTo>
                    <a:pt x="114300" y="12700"/>
                  </a:lnTo>
                  <a:lnTo>
                    <a:pt x="127000" y="25400"/>
                  </a:lnTo>
                  <a:lnTo>
                    <a:pt x="127000" y="12700"/>
                  </a:lnTo>
                  <a:close/>
                </a:path>
              </a:pathLst>
            </a:custGeom>
            <a:solidFill>
              <a:srgbClr val="D09F9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9207500" y="1244600"/>
              <a:ext cx="25400" cy="139700"/>
            </a:xfrm>
            <a:custGeom>
              <a:avLst/>
              <a:gdLst/>
              <a:ahLst/>
              <a:cxnLst/>
              <a:rect l="l" t="t" r="r" b="b"/>
              <a:pathLst>
                <a:path w="25400" h="139700">
                  <a:moveTo>
                    <a:pt x="25400" y="76199"/>
                  </a:moveTo>
                  <a:lnTo>
                    <a:pt x="25400" y="0"/>
                  </a:lnTo>
                  <a:lnTo>
                    <a:pt x="12700" y="38099"/>
                  </a:lnTo>
                  <a:lnTo>
                    <a:pt x="12700" y="101599"/>
                  </a:lnTo>
                  <a:lnTo>
                    <a:pt x="0" y="139699"/>
                  </a:lnTo>
                  <a:lnTo>
                    <a:pt x="12700" y="139699"/>
                  </a:lnTo>
                  <a:lnTo>
                    <a:pt x="12700" y="114299"/>
                  </a:lnTo>
                  <a:lnTo>
                    <a:pt x="25400" y="76199"/>
                  </a:lnTo>
                  <a:close/>
                </a:path>
              </a:pathLst>
            </a:custGeom>
            <a:solidFill>
              <a:srgbClr val="5A5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8978900" y="1295400"/>
              <a:ext cx="114300" cy="76200"/>
            </a:xfrm>
            <a:custGeom>
              <a:avLst/>
              <a:gdLst/>
              <a:ahLst/>
              <a:cxnLst/>
              <a:rect l="l" t="t" r="r" b="b"/>
              <a:pathLst>
                <a:path w="114300" h="76200">
                  <a:moveTo>
                    <a:pt x="114300" y="63500"/>
                  </a:moveTo>
                  <a:lnTo>
                    <a:pt x="114300" y="12700"/>
                  </a:lnTo>
                  <a:lnTo>
                    <a:pt x="88900" y="12700"/>
                  </a:lnTo>
                  <a:lnTo>
                    <a:pt x="88900" y="25400"/>
                  </a:lnTo>
                  <a:lnTo>
                    <a:pt x="76200" y="25400"/>
                  </a:lnTo>
                  <a:lnTo>
                    <a:pt x="63500" y="38100"/>
                  </a:lnTo>
                  <a:lnTo>
                    <a:pt x="50800" y="25400"/>
                  </a:lnTo>
                  <a:lnTo>
                    <a:pt x="38100" y="254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76200"/>
                  </a:lnTo>
                  <a:lnTo>
                    <a:pt x="12700" y="76200"/>
                  </a:lnTo>
                  <a:lnTo>
                    <a:pt x="25400" y="63500"/>
                  </a:lnTo>
                  <a:lnTo>
                    <a:pt x="38100" y="63500"/>
                  </a:lnTo>
                  <a:lnTo>
                    <a:pt x="38100" y="50800"/>
                  </a:lnTo>
                  <a:lnTo>
                    <a:pt x="76200" y="50800"/>
                  </a:lnTo>
                  <a:lnTo>
                    <a:pt x="76200" y="63500"/>
                  </a:lnTo>
                  <a:lnTo>
                    <a:pt x="101600" y="63500"/>
                  </a:lnTo>
                  <a:lnTo>
                    <a:pt x="101600" y="76200"/>
                  </a:lnTo>
                  <a:lnTo>
                    <a:pt x="114300" y="63500"/>
                  </a:lnTo>
                  <a:close/>
                </a:path>
              </a:pathLst>
            </a:custGeom>
            <a:solidFill>
              <a:srgbClr val="8B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9017000" y="1371600"/>
              <a:ext cx="25400" cy="406400"/>
            </a:xfrm>
            <a:custGeom>
              <a:avLst/>
              <a:gdLst/>
              <a:ahLst/>
              <a:cxnLst/>
              <a:rect l="l" t="t" r="r" b="b"/>
              <a:pathLst>
                <a:path w="25400" h="406400">
                  <a:moveTo>
                    <a:pt x="25400" y="215900"/>
                  </a:moveTo>
                  <a:lnTo>
                    <a:pt x="25400" y="25400"/>
                  </a:lnTo>
                  <a:lnTo>
                    <a:pt x="12700" y="0"/>
                  </a:lnTo>
                  <a:lnTo>
                    <a:pt x="0" y="101600"/>
                  </a:lnTo>
                  <a:lnTo>
                    <a:pt x="0" y="304800"/>
                  </a:lnTo>
                  <a:lnTo>
                    <a:pt x="12700" y="406400"/>
                  </a:lnTo>
                  <a:lnTo>
                    <a:pt x="12700" y="304800"/>
                  </a:lnTo>
                  <a:lnTo>
                    <a:pt x="25400" y="215900"/>
                  </a:lnTo>
                  <a:close/>
                </a:path>
              </a:pathLst>
            </a:custGeom>
            <a:solidFill>
              <a:srgbClr val="5A5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8902700" y="1816099"/>
              <a:ext cx="139700" cy="25400"/>
            </a:xfrm>
            <a:custGeom>
              <a:avLst/>
              <a:gdLst/>
              <a:ahLst/>
              <a:cxnLst/>
              <a:rect l="l" t="t" r="r" b="b"/>
              <a:pathLst>
                <a:path w="139700" h="25400">
                  <a:moveTo>
                    <a:pt x="88900" y="12700"/>
                  </a:moveTo>
                  <a:lnTo>
                    <a:pt x="25400" y="12700"/>
                  </a:lnTo>
                  <a:lnTo>
                    <a:pt x="12700" y="0"/>
                  </a:lnTo>
                  <a:lnTo>
                    <a:pt x="0" y="12700"/>
                  </a:lnTo>
                  <a:lnTo>
                    <a:pt x="0" y="25400"/>
                  </a:lnTo>
                  <a:lnTo>
                    <a:pt x="88900" y="25400"/>
                  </a:lnTo>
                  <a:lnTo>
                    <a:pt x="88900" y="12700"/>
                  </a:lnTo>
                  <a:close/>
                </a:path>
                <a:path w="139700" h="25400">
                  <a:moveTo>
                    <a:pt x="139700" y="12700"/>
                  </a:moveTo>
                  <a:lnTo>
                    <a:pt x="114300" y="12700"/>
                  </a:lnTo>
                  <a:lnTo>
                    <a:pt x="114300" y="25400"/>
                  </a:lnTo>
                  <a:lnTo>
                    <a:pt x="139700" y="25400"/>
                  </a:lnTo>
                  <a:lnTo>
                    <a:pt x="139700" y="12700"/>
                  </a:lnTo>
                  <a:close/>
                </a:path>
              </a:pathLst>
            </a:custGeom>
            <a:solidFill>
              <a:srgbClr val="D4C57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9017000" y="1892300"/>
              <a:ext cx="12700" cy="165100"/>
            </a:xfrm>
            <a:custGeom>
              <a:avLst/>
              <a:gdLst/>
              <a:ahLst/>
              <a:cxnLst/>
              <a:rect l="l" t="t" r="r" b="b"/>
              <a:pathLst>
                <a:path w="12700" h="165100">
                  <a:moveTo>
                    <a:pt x="12700" y="165100"/>
                  </a:moveTo>
                  <a:lnTo>
                    <a:pt x="12700" y="0"/>
                  </a:lnTo>
                  <a:lnTo>
                    <a:pt x="0" y="38100"/>
                  </a:lnTo>
                  <a:lnTo>
                    <a:pt x="0" y="165100"/>
                  </a:lnTo>
                  <a:close/>
                </a:path>
              </a:pathLst>
            </a:custGeom>
            <a:solidFill>
              <a:srgbClr val="5A5A7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1320800" y="2082774"/>
            <a:ext cx="7573645" cy="3896995"/>
          </a:xfrm>
          <a:prstGeom prst="rect">
            <a:avLst/>
          </a:prstGeom>
        </p:spPr>
        <p:txBody>
          <a:bodyPr vert="horz" wrap="square" lIns="0" tIns="33020" rIns="0" bIns="0" rtlCol="0">
            <a:spAutoFit/>
          </a:bodyPr>
          <a:lstStyle/>
          <a:p>
            <a:pPr marL="635000" marR="88900" indent="-622935">
              <a:lnSpc>
                <a:spcPts val="3800"/>
              </a:lnSpc>
              <a:spcBef>
                <a:spcPts val="260"/>
              </a:spcBef>
            </a:pPr>
            <a:r>
              <a:rPr sz="3200" spc="-5" dirty="0">
                <a:latin typeface="Arial"/>
                <a:cs typeface="Arial"/>
              </a:rPr>
              <a:t>Excess </a:t>
            </a:r>
            <a:r>
              <a:rPr sz="3200" spc="5" dirty="0">
                <a:latin typeface="Arial"/>
                <a:cs typeface="Arial"/>
              </a:rPr>
              <a:t>of </a:t>
            </a:r>
            <a:r>
              <a:rPr sz="3200" spc="-15" dirty="0">
                <a:latin typeface="Arial"/>
                <a:cs typeface="Arial"/>
              </a:rPr>
              <a:t>budgeted </a:t>
            </a:r>
            <a:r>
              <a:rPr sz="3200" spc="-20" dirty="0">
                <a:latin typeface="Arial"/>
                <a:cs typeface="Arial"/>
              </a:rPr>
              <a:t>(or </a:t>
            </a:r>
            <a:r>
              <a:rPr sz="3200" spc="5" dirty="0">
                <a:latin typeface="Arial"/>
                <a:cs typeface="Arial"/>
              </a:rPr>
              <a:t>actual) </a:t>
            </a:r>
            <a:r>
              <a:rPr sz="3200" dirty="0">
                <a:latin typeface="Arial"/>
                <a:cs typeface="Arial"/>
              </a:rPr>
              <a:t>sales </a:t>
            </a:r>
            <a:r>
              <a:rPr sz="3200" spc="-20" dirty="0">
                <a:latin typeface="Arial"/>
                <a:cs typeface="Arial"/>
              </a:rPr>
              <a:t>over  </a:t>
            </a:r>
            <a:r>
              <a:rPr sz="3200" spc="5" dirty="0">
                <a:latin typeface="Arial"/>
                <a:cs typeface="Arial"/>
              </a:rPr>
              <a:t>the </a:t>
            </a:r>
            <a:r>
              <a:rPr sz="3200" spc="-5" dirty="0">
                <a:latin typeface="Arial"/>
                <a:cs typeface="Arial"/>
              </a:rPr>
              <a:t>break-even </a:t>
            </a:r>
            <a:r>
              <a:rPr sz="3200" spc="-10" dirty="0">
                <a:latin typeface="Arial"/>
                <a:cs typeface="Arial"/>
              </a:rPr>
              <a:t>volume </a:t>
            </a:r>
            <a:r>
              <a:rPr sz="3200" spc="10" dirty="0">
                <a:latin typeface="Arial"/>
                <a:cs typeface="Arial"/>
              </a:rPr>
              <a:t>of </a:t>
            </a:r>
            <a:r>
              <a:rPr sz="3200" spc="5" dirty="0">
                <a:latin typeface="Arial"/>
                <a:cs typeface="Arial"/>
              </a:rPr>
              <a:t>sales.</a:t>
            </a:r>
            <a:r>
              <a:rPr sz="3200" spc="-110" dirty="0">
                <a:latin typeface="Arial"/>
                <a:cs typeface="Arial"/>
              </a:rPr>
              <a:t> </a:t>
            </a:r>
            <a:r>
              <a:rPr sz="3200" spc="-15" dirty="0">
                <a:latin typeface="Arial"/>
                <a:cs typeface="Arial"/>
              </a:rPr>
              <a:t>The</a:t>
            </a:r>
            <a:endParaRPr sz="3200">
              <a:latin typeface="Arial"/>
              <a:cs typeface="Arial"/>
            </a:endParaRPr>
          </a:p>
          <a:p>
            <a:pPr marL="271145" algn="ctr">
              <a:lnSpc>
                <a:spcPts val="3679"/>
              </a:lnSpc>
            </a:pPr>
            <a:r>
              <a:rPr sz="3200" spc="-5" dirty="0">
                <a:latin typeface="Arial"/>
                <a:cs typeface="Arial"/>
              </a:rPr>
              <a:t>amount </a:t>
            </a:r>
            <a:r>
              <a:rPr sz="3200" spc="5" dirty="0">
                <a:latin typeface="Arial"/>
                <a:cs typeface="Arial"/>
              </a:rPr>
              <a:t>by </a:t>
            </a:r>
            <a:r>
              <a:rPr sz="3200" spc="-5" dirty="0">
                <a:latin typeface="Arial"/>
                <a:cs typeface="Arial"/>
              </a:rPr>
              <a:t>which </a:t>
            </a:r>
            <a:r>
              <a:rPr sz="3200" spc="-20" dirty="0">
                <a:latin typeface="Arial"/>
                <a:cs typeface="Arial"/>
              </a:rPr>
              <a:t>sales </a:t>
            </a:r>
            <a:r>
              <a:rPr sz="3200" dirty="0">
                <a:latin typeface="Arial"/>
                <a:cs typeface="Arial"/>
              </a:rPr>
              <a:t>can </a:t>
            </a:r>
            <a:r>
              <a:rPr sz="3200" spc="-10" dirty="0">
                <a:latin typeface="Arial"/>
                <a:cs typeface="Arial"/>
              </a:rPr>
              <a:t>drop</a:t>
            </a:r>
            <a:r>
              <a:rPr sz="3200" spc="-40" dirty="0">
                <a:latin typeface="Arial"/>
                <a:cs typeface="Arial"/>
              </a:rPr>
              <a:t> </a:t>
            </a:r>
            <a:r>
              <a:rPr sz="3200" spc="-5" dirty="0">
                <a:latin typeface="Arial"/>
                <a:cs typeface="Arial"/>
              </a:rPr>
              <a:t>before</a:t>
            </a:r>
            <a:endParaRPr sz="3200">
              <a:latin typeface="Arial"/>
              <a:cs typeface="Arial"/>
            </a:endParaRPr>
          </a:p>
          <a:p>
            <a:pPr marL="262255" algn="ctr">
              <a:lnSpc>
                <a:spcPct val="100000"/>
              </a:lnSpc>
              <a:spcBef>
                <a:spcPts val="60"/>
              </a:spcBef>
            </a:pPr>
            <a:r>
              <a:rPr sz="3200" dirty="0">
                <a:latin typeface="Arial"/>
                <a:cs typeface="Arial"/>
              </a:rPr>
              <a:t>losses </a:t>
            </a:r>
            <a:r>
              <a:rPr sz="3200" spc="-15" dirty="0">
                <a:latin typeface="Arial"/>
                <a:cs typeface="Arial"/>
              </a:rPr>
              <a:t>begin </a:t>
            </a:r>
            <a:r>
              <a:rPr sz="3200" spc="-45" dirty="0">
                <a:latin typeface="Arial"/>
                <a:cs typeface="Arial"/>
              </a:rPr>
              <a:t>to </a:t>
            </a:r>
            <a:r>
              <a:rPr sz="3200" spc="5" dirty="0">
                <a:latin typeface="Arial"/>
                <a:cs typeface="Arial"/>
              </a:rPr>
              <a:t>be</a:t>
            </a:r>
            <a:r>
              <a:rPr sz="3200" spc="55" dirty="0">
                <a:latin typeface="Arial"/>
                <a:cs typeface="Arial"/>
              </a:rPr>
              <a:t> </a:t>
            </a:r>
            <a:r>
              <a:rPr sz="3200" dirty="0">
                <a:latin typeface="Arial"/>
                <a:cs typeface="Arial"/>
              </a:rPr>
              <a:t>incurred.</a:t>
            </a:r>
            <a:endParaRPr sz="32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40"/>
              </a:spcBef>
            </a:pPr>
            <a:endParaRPr sz="2800">
              <a:latin typeface="Arial"/>
              <a:cs typeface="Arial"/>
            </a:endParaRPr>
          </a:p>
          <a:p>
            <a:pPr marL="354965" algn="ctr">
              <a:lnSpc>
                <a:spcPct val="100000"/>
              </a:lnSpc>
              <a:tabLst>
                <a:tab pos="4787900" algn="l"/>
                <a:tab pos="5054600" algn="l"/>
              </a:tabLst>
            </a:pP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Margin </a:t>
            </a:r>
            <a:r>
              <a:rPr sz="2400" b="1" spc="15" dirty="0">
                <a:solidFill>
                  <a:srgbClr val="3767CA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3767CA"/>
                </a:solidFill>
                <a:latin typeface="Arial"/>
                <a:cs typeface="Arial"/>
              </a:rPr>
              <a:t>safety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=</a:t>
            </a:r>
            <a:r>
              <a:rPr sz="2400" b="1" spc="-3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Total</a:t>
            </a:r>
            <a:r>
              <a:rPr sz="2400" b="1" spc="-2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sales	-	Break-even</a:t>
            </a:r>
            <a:r>
              <a:rPr sz="2400" b="1" spc="-85" dirty="0">
                <a:solidFill>
                  <a:srgbClr val="3767CA"/>
                </a:solidFill>
                <a:latin typeface="Arial"/>
                <a:cs typeface="Arial"/>
              </a:rPr>
              <a:t> </a:t>
            </a:r>
            <a:r>
              <a:rPr sz="2400" b="1" dirty="0">
                <a:solidFill>
                  <a:srgbClr val="3767CA"/>
                </a:solidFill>
                <a:latin typeface="Arial"/>
                <a:cs typeface="Arial"/>
              </a:rPr>
              <a:t>sales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</a:pPr>
            <a:endParaRPr sz="27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600">
              <a:latin typeface="Arial"/>
              <a:cs typeface="Arial"/>
            </a:endParaRPr>
          </a:p>
          <a:p>
            <a:pPr marL="411480" algn="ctr">
              <a:lnSpc>
                <a:spcPct val="100000"/>
              </a:lnSpc>
            </a:pPr>
            <a:r>
              <a:rPr sz="2400" b="1" dirty="0">
                <a:solidFill>
                  <a:srgbClr val="003767"/>
                </a:solidFill>
                <a:latin typeface="Arial"/>
                <a:cs typeface="Arial"/>
              </a:rPr>
              <a:t>Let’s </a:t>
            </a:r>
            <a:r>
              <a:rPr sz="2400" b="1" spc="-10" dirty="0">
                <a:solidFill>
                  <a:srgbClr val="003767"/>
                </a:solidFill>
                <a:latin typeface="Arial"/>
                <a:cs typeface="Arial"/>
              </a:rPr>
              <a:t>calculate </a:t>
            </a: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the </a:t>
            </a:r>
            <a:r>
              <a:rPr sz="2400" b="1" spc="-10" dirty="0">
                <a:solidFill>
                  <a:srgbClr val="003767"/>
                </a:solidFill>
                <a:latin typeface="Arial"/>
                <a:cs typeface="Arial"/>
              </a:rPr>
              <a:t>margin </a:t>
            </a:r>
            <a:r>
              <a:rPr sz="2400" b="1" spc="15" dirty="0">
                <a:solidFill>
                  <a:srgbClr val="003767"/>
                </a:solidFill>
                <a:latin typeface="Arial"/>
                <a:cs typeface="Arial"/>
              </a:rPr>
              <a:t>of </a:t>
            </a:r>
            <a:r>
              <a:rPr sz="2400" b="1" spc="-5" dirty="0">
                <a:solidFill>
                  <a:srgbClr val="003767"/>
                </a:solidFill>
                <a:latin typeface="Arial"/>
                <a:cs typeface="Arial"/>
              </a:rPr>
              <a:t>safety </a:t>
            </a:r>
            <a:r>
              <a:rPr sz="2400" b="1" spc="-25" dirty="0">
                <a:solidFill>
                  <a:srgbClr val="003767"/>
                </a:solidFill>
                <a:latin typeface="Arial"/>
                <a:cs typeface="Arial"/>
              </a:rPr>
              <a:t>for</a:t>
            </a:r>
            <a:r>
              <a:rPr sz="2400" b="1" spc="-15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400" b="1" spc="5" dirty="0">
                <a:solidFill>
                  <a:srgbClr val="003767"/>
                </a:solidFill>
                <a:latin typeface="Arial"/>
                <a:cs typeface="Arial"/>
              </a:rPr>
              <a:t>Wind.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9" name="object 19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42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4674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The </a:t>
            </a:r>
            <a:r>
              <a:rPr sz="4000" spc="-15" dirty="0"/>
              <a:t>Margin </a:t>
            </a:r>
            <a:r>
              <a:rPr sz="4000" dirty="0"/>
              <a:t>of</a:t>
            </a:r>
            <a:r>
              <a:rPr sz="4000" spc="50" dirty="0"/>
              <a:t> </a:t>
            </a:r>
            <a:r>
              <a:rPr sz="4000" dirty="0"/>
              <a:t>Safety</a:t>
            </a:r>
            <a:endParaRPr sz="4000"/>
          </a:p>
        </p:txBody>
      </p:sp>
      <p:sp>
        <p:nvSpPr>
          <p:cNvPr id="4" name="object 4"/>
          <p:cNvSpPr txBox="1"/>
          <p:nvPr/>
        </p:nvSpPr>
        <p:spPr>
          <a:xfrm>
            <a:off x="1460500" y="2082787"/>
            <a:ext cx="7509509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533400" marR="5080" indent="-521334">
              <a:lnSpc>
                <a:spcPct val="100000"/>
              </a:lnSpc>
              <a:spcBef>
                <a:spcPts val="100"/>
              </a:spcBef>
              <a:tabLst>
                <a:tab pos="7288530" algn="l"/>
              </a:tabLst>
            </a:pPr>
            <a:r>
              <a:rPr sz="3000" spc="-35" dirty="0">
                <a:latin typeface="Arial"/>
                <a:cs typeface="Arial"/>
              </a:rPr>
              <a:t>W</a:t>
            </a:r>
            <a:r>
              <a:rPr sz="3000" spc="25" dirty="0">
                <a:latin typeface="Arial"/>
                <a:cs typeface="Arial"/>
              </a:rPr>
              <a:t>in</a:t>
            </a:r>
            <a:r>
              <a:rPr sz="3000" spc="-5" dirty="0">
                <a:latin typeface="Arial"/>
                <a:cs typeface="Arial"/>
              </a:rPr>
              <a:t>d </a:t>
            </a:r>
            <a:r>
              <a:rPr sz="3000" spc="-75" dirty="0">
                <a:latin typeface="Arial"/>
                <a:cs typeface="Arial"/>
              </a:rPr>
              <a:t>h</a:t>
            </a:r>
            <a:r>
              <a:rPr sz="3000" spc="25" dirty="0">
                <a:latin typeface="Arial"/>
                <a:cs typeface="Arial"/>
              </a:rPr>
              <a:t>a</a:t>
            </a:r>
            <a:r>
              <a:rPr sz="3000" dirty="0">
                <a:latin typeface="Arial"/>
                <a:cs typeface="Arial"/>
              </a:rPr>
              <a:t>s</a:t>
            </a:r>
            <a:r>
              <a:rPr sz="3000" spc="-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a </a:t>
            </a:r>
            <a:r>
              <a:rPr sz="3000" spc="25" dirty="0">
                <a:latin typeface="Arial"/>
                <a:cs typeface="Arial"/>
              </a:rPr>
              <a:t>b</a:t>
            </a:r>
            <a:r>
              <a:rPr sz="3000" spc="-5" dirty="0">
                <a:latin typeface="Arial"/>
                <a:cs typeface="Arial"/>
              </a:rPr>
              <a:t>r</a:t>
            </a:r>
            <a:r>
              <a:rPr sz="3000" spc="25" dirty="0">
                <a:latin typeface="Arial"/>
                <a:cs typeface="Arial"/>
              </a:rPr>
              <a:t>e</a:t>
            </a:r>
            <a:r>
              <a:rPr sz="3000" spc="-75" dirty="0">
                <a:latin typeface="Arial"/>
                <a:cs typeface="Arial"/>
              </a:rPr>
              <a:t>a</a:t>
            </a:r>
            <a:r>
              <a:rPr sz="3000" dirty="0">
                <a:latin typeface="Arial"/>
                <a:cs typeface="Arial"/>
              </a:rPr>
              <a:t>k-</a:t>
            </a:r>
            <a:r>
              <a:rPr sz="3000" spc="25" dirty="0">
                <a:latin typeface="Arial"/>
                <a:cs typeface="Arial"/>
              </a:rPr>
              <a:t>e</a:t>
            </a:r>
            <a:r>
              <a:rPr sz="3000" spc="-5" dirty="0">
                <a:latin typeface="Arial"/>
                <a:cs typeface="Arial"/>
              </a:rPr>
              <a:t>v</a:t>
            </a:r>
            <a:r>
              <a:rPr sz="3000" spc="-75" dirty="0">
                <a:latin typeface="Arial"/>
                <a:cs typeface="Arial"/>
              </a:rPr>
              <a:t>e</a:t>
            </a:r>
            <a:r>
              <a:rPr sz="3000" spc="-5" dirty="0">
                <a:latin typeface="Arial"/>
                <a:cs typeface="Arial"/>
              </a:rPr>
              <a:t>n </a:t>
            </a:r>
            <a:r>
              <a:rPr sz="3000" spc="25" dirty="0">
                <a:latin typeface="Arial"/>
                <a:cs typeface="Arial"/>
              </a:rPr>
              <a:t>po</a:t>
            </a:r>
            <a:r>
              <a:rPr sz="3000" spc="-75" dirty="0">
                <a:latin typeface="Arial"/>
                <a:cs typeface="Arial"/>
              </a:rPr>
              <a:t>i</a:t>
            </a:r>
            <a:r>
              <a:rPr sz="3000" spc="30" dirty="0">
                <a:latin typeface="Arial"/>
                <a:cs typeface="Arial"/>
              </a:rPr>
              <a:t>n</a:t>
            </a:r>
            <a:r>
              <a:rPr sz="3000" dirty="0">
                <a:latin typeface="Arial"/>
                <a:cs typeface="Arial"/>
              </a:rPr>
              <a:t>t</a:t>
            </a:r>
            <a:r>
              <a:rPr sz="3000" spc="30" dirty="0">
                <a:latin typeface="Arial"/>
                <a:cs typeface="Arial"/>
              </a:rPr>
              <a:t> </a:t>
            </a:r>
            <a:r>
              <a:rPr sz="3000" spc="-75" dirty="0">
                <a:latin typeface="Arial"/>
                <a:cs typeface="Arial"/>
              </a:rPr>
              <a:t>o</a:t>
            </a:r>
            <a:r>
              <a:rPr sz="3000" dirty="0">
                <a:latin typeface="Arial"/>
                <a:cs typeface="Arial"/>
              </a:rPr>
              <a:t>f</a:t>
            </a:r>
            <a:r>
              <a:rPr sz="3000" spc="30" dirty="0">
                <a:latin typeface="Arial"/>
                <a:cs typeface="Arial"/>
              </a:rPr>
              <a:t> </a:t>
            </a:r>
            <a:r>
              <a:rPr sz="3000" spc="25" dirty="0">
                <a:latin typeface="Arial"/>
                <a:cs typeface="Arial"/>
              </a:rPr>
              <a:t>$</a:t>
            </a:r>
            <a:r>
              <a:rPr sz="3000" spc="-75" dirty="0">
                <a:latin typeface="Arial"/>
                <a:cs typeface="Arial"/>
              </a:rPr>
              <a:t>2</a:t>
            </a:r>
            <a:r>
              <a:rPr sz="3000" spc="25" dirty="0">
                <a:latin typeface="Arial"/>
                <a:cs typeface="Arial"/>
              </a:rPr>
              <a:t>00</a:t>
            </a:r>
            <a:r>
              <a:rPr sz="3000" spc="-40" dirty="0">
                <a:latin typeface="Arial"/>
                <a:cs typeface="Arial"/>
              </a:rPr>
              <a:t>,</a:t>
            </a:r>
            <a:r>
              <a:rPr sz="3000" spc="25" dirty="0">
                <a:latin typeface="Arial"/>
                <a:cs typeface="Arial"/>
              </a:rPr>
              <a:t>0</a:t>
            </a:r>
            <a:r>
              <a:rPr sz="3000" spc="-75" dirty="0">
                <a:latin typeface="Arial"/>
                <a:cs typeface="Arial"/>
              </a:rPr>
              <a:t>0</a:t>
            </a:r>
            <a:r>
              <a:rPr sz="3000" spc="30" dirty="0">
                <a:latin typeface="Arial"/>
                <a:cs typeface="Arial"/>
              </a:rPr>
              <a:t>0</a:t>
            </a:r>
            <a:r>
              <a:rPr sz="3000" dirty="0">
                <a:latin typeface="Arial"/>
                <a:cs typeface="Arial"/>
              </a:rPr>
              <a:t>.	</a:t>
            </a:r>
            <a:r>
              <a:rPr sz="3000" spc="-35" dirty="0">
                <a:latin typeface="Arial"/>
                <a:cs typeface="Arial"/>
              </a:rPr>
              <a:t>I</a:t>
            </a:r>
            <a:r>
              <a:rPr sz="3000" dirty="0">
                <a:latin typeface="Arial"/>
                <a:cs typeface="Arial"/>
              </a:rPr>
              <a:t>f  </a:t>
            </a:r>
            <a:r>
              <a:rPr sz="3000" spc="-10" dirty="0">
                <a:latin typeface="Arial"/>
                <a:cs typeface="Arial"/>
              </a:rPr>
              <a:t>actual </a:t>
            </a:r>
            <a:r>
              <a:rPr sz="3000" spc="-5" dirty="0">
                <a:latin typeface="Arial"/>
                <a:cs typeface="Arial"/>
              </a:rPr>
              <a:t>sales </a:t>
            </a:r>
            <a:r>
              <a:rPr sz="3000" spc="-25" dirty="0">
                <a:latin typeface="Arial"/>
                <a:cs typeface="Arial"/>
              </a:rPr>
              <a:t>are </a:t>
            </a:r>
            <a:r>
              <a:rPr sz="3000" spc="-5" dirty="0">
                <a:latin typeface="Arial"/>
                <a:cs typeface="Arial"/>
              </a:rPr>
              <a:t>$250,000, the margin</a:t>
            </a:r>
            <a:r>
              <a:rPr sz="3000" spc="110" dirty="0">
                <a:latin typeface="Arial"/>
                <a:cs typeface="Arial"/>
              </a:rPr>
              <a:t> </a:t>
            </a:r>
            <a:r>
              <a:rPr sz="3000" spc="-35" dirty="0">
                <a:latin typeface="Arial"/>
                <a:cs typeface="Arial"/>
              </a:rPr>
              <a:t>of</a:t>
            </a:r>
            <a:endParaRPr sz="3000">
              <a:latin typeface="Arial"/>
              <a:cs typeface="Arial"/>
            </a:endParaRPr>
          </a:p>
          <a:p>
            <a:pPr marL="1346200">
              <a:lnSpc>
                <a:spcPct val="100000"/>
              </a:lnSpc>
            </a:pPr>
            <a:r>
              <a:rPr sz="3000" spc="-5" dirty="0">
                <a:latin typeface="Arial"/>
                <a:cs typeface="Arial"/>
              </a:rPr>
              <a:t>safety </a:t>
            </a:r>
            <a:r>
              <a:rPr sz="3000" spc="10" dirty="0">
                <a:latin typeface="Arial"/>
                <a:cs typeface="Arial"/>
              </a:rPr>
              <a:t>is </a:t>
            </a:r>
            <a:r>
              <a:rPr sz="3000" dirty="0">
                <a:solidFill>
                  <a:srgbClr val="3767CA"/>
                </a:solidFill>
                <a:latin typeface="Arial"/>
                <a:cs typeface="Arial"/>
              </a:rPr>
              <a:t>$50,000 </a:t>
            </a:r>
            <a:r>
              <a:rPr sz="3000" spc="10" dirty="0">
                <a:latin typeface="Arial"/>
                <a:cs typeface="Arial"/>
              </a:rPr>
              <a:t>or </a:t>
            </a:r>
            <a:r>
              <a:rPr sz="3000" spc="-15" dirty="0">
                <a:latin typeface="Arial"/>
                <a:cs typeface="Arial"/>
              </a:rPr>
              <a:t>100</a:t>
            </a:r>
            <a:r>
              <a:rPr sz="3000" spc="-135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bikes.</a:t>
            </a:r>
            <a:endParaRPr sz="3000">
              <a:latin typeface="Arial"/>
              <a:cs typeface="Arial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644650" y="6261100"/>
            <a:ext cx="19050" cy="50800"/>
            <a:chOff x="1644650" y="6261100"/>
            <a:chExt cx="19050" cy="50800"/>
          </a:xfrm>
        </p:grpSpPr>
        <p:sp>
          <p:nvSpPr>
            <p:cNvPr id="6" name="object 6"/>
            <p:cNvSpPr/>
            <p:nvPr/>
          </p:nvSpPr>
          <p:spPr>
            <a:xfrm>
              <a:off x="1644650" y="6261100"/>
              <a:ext cx="12700" cy="50800"/>
            </a:xfrm>
            <a:custGeom>
              <a:avLst/>
              <a:gdLst/>
              <a:ahLst/>
              <a:cxnLst/>
              <a:rect l="l" t="t" r="r" b="b"/>
              <a:pathLst>
                <a:path w="12700" h="50800">
                  <a:moveTo>
                    <a:pt x="0" y="50800"/>
                  </a:moveTo>
                  <a:lnTo>
                    <a:pt x="12700" y="508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1651000" y="6261100"/>
              <a:ext cx="12700" cy="50800"/>
            </a:xfrm>
            <a:custGeom>
              <a:avLst/>
              <a:gdLst/>
              <a:ahLst/>
              <a:cxnLst/>
              <a:rect l="l" t="t" r="r" b="b"/>
              <a:pathLst>
                <a:path w="12700" h="50800">
                  <a:moveTo>
                    <a:pt x="0" y="50800"/>
                  </a:moveTo>
                  <a:lnTo>
                    <a:pt x="12700" y="508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" name="object 8"/>
          <p:cNvGrpSpPr/>
          <p:nvPr/>
        </p:nvGrpSpPr>
        <p:grpSpPr>
          <a:xfrm>
            <a:off x="9220200" y="3549650"/>
            <a:ext cx="50800" cy="19050"/>
            <a:chOff x="9220200" y="3549650"/>
            <a:chExt cx="50800" cy="19050"/>
          </a:xfrm>
        </p:grpSpPr>
        <p:sp>
          <p:nvSpPr>
            <p:cNvPr id="9" name="object 9"/>
            <p:cNvSpPr/>
            <p:nvPr/>
          </p:nvSpPr>
          <p:spPr>
            <a:xfrm>
              <a:off x="9220200" y="3549650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0" y="12700"/>
                  </a:moveTo>
                  <a:lnTo>
                    <a:pt x="50800" y="12700"/>
                  </a:lnTo>
                  <a:lnTo>
                    <a:pt x="508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9220200" y="3556000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0" y="12700"/>
                  </a:moveTo>
                  <a:lnTo>
                    <a:pt x="50800" y="12700"/>
                  </a:lnTo>
                  <a:lnTo>
                    <a:pt x="508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593850" y="3498850"/>
            <a:ext cx="7626350" cy="2762250"/>
            <a:chOff x="1593850" y="3498850"/>
            <a:chExt cx="7626350" cy="2762250"/>
          </a:xfrm>
        </p:grpSpPr>
        <p:sp>
          <p:nvSpPr>
            <p:cNvPr id="12" name="object 12"/>
            <p:cNvSpPr/>
            <p:nvPr/>
          </p:nvSpPr>
          <p:spPr>
            <a:xfrm>
              <a:off x="1593850" y="3505200"/>
              <a:ext cx="12700" cy="2755900"/>
            </a:xfrm>
            <a:custGeom>
              <a:avLst/>
              <a:gdLst/>
              <a:ahLst/>
              <a:cxnLst/>
              <a:rect l="l" t="t" r="r" b="b"/>
              <a:pathLst>
                <a:path w="12700" h="2755900">
                  <a:moveTo>
                    <a:pt x="0" y="0"/>
                  </a:moveTo>
                  <a:lnTo>
                    <a:pt x="0" y="2755900"/>
                  </a:lnTo>
                  <a:lnTo>
                    <a:pt x="12700" y="2755900"/>
                  </a:lnTo>
                  <a:lnTo>
                    <a:pt x="127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00200" y="3505200"/>
              <a:ext cx="12700" cy="2755900"/>
            </a:xfrm>
            <a:custGeom>
              <a:avLst/>
              <a:gdLst/>
              <a:ahLst/>
              <a:cxnLst/>
              <a:rect l="l" t="t" r="r" b="b"/>
              <a:pathLst>
                <a:path w="12700" h="2755900">
                  <a:moveTo>
                    <a:pt x="12700" y="2755900"/>
                  </a:moveTo>
                  <a:lnTo>
                    <a:pt x="12700" y="0"/>
                  </a:lnTo>
                  <a:lnTo>
                    <a:pt x="0" y="0"/>
                  </a:lnTo>
                  <a:lnTo>
                    <a:pt x="0" y="2755900"/>
                  </a:lnTo>
                  <a:lnTo>
                    <a:pt x="12700" y="2755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12900" y="3498850"/>
              <a:ext cx="7607300" cy="12700"/>
            </a:xfrm>
            <a:custGeom>
              <a:avLst/>
              <a:gdLst/>
              <a:ahLst/>
              <a:cxnLst/>
              <a:rect l="l" t="t" r="r" b="b"/>
              <a:pathLst>
                <a:path w="7607300" h="12700">
                  <a:moveTo>
                    <a:pt x="0" y="0"/>
                  </a:moveTo>
                  <a:lnTo>
                    <a:pt x="0" y="12700"/>
                  </a:lnTo>
                  <a:lnTo>
                    <a:pt x="7607300" y="12700"/>
                  </a:lnTo>
                  <a:lnTo>
                    <a:pt x="7607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12900" y="3505200"/>
              <a:ext cx="7607300" cy="12700"/>
            </a:xfrm>
            <a:custGeom>
              <a:avLst/>
              <a:gdLst/>
              <a:ahLst/>
              <a:cxnLst/>
              <a:rect l="l" t="t" r="r" b="b"/>
              <a:pathLst>
                <a:path w="7607300" h="12700">
                  <a:moveTo>
                    <a:pt x="7607300" y="12700"/>
                  </a:moveTo>
                  <a:lnTo>
                    <a:pt x="76073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76073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605756" y="3517900"/>
          <a:ext cx="7665085" cy="3049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7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40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900" b="1" spc="80" dirty="0">
                          <a:latin typeface="Arial"/>
                          <a:cs typeface="Arial"/>
                        </a:rPr>
                        <a:t>Break-even</a:t>
                      </a:r>
                      <a:endParaRPr sz="1900">
                        <a:latin typeface="Arial"/>
                        <a:cs typeface="Arial"/>
                      </a:endParaRPr>
                    </a:p>
                    <a:p>
                      <a:pPr marL="292100" marR="420370" indent="254000">
                        <a:lnSpc>
                          <a:spcPct val="109700"/>
                        </a:lnSpc>
                        <a:spcBef>
                          <a:spcPts val="95"/>
                        </a:spcBef>
                      </a:pPr>
                      <a:r>
                        <a:rPr sz="1900" b="1" spc="25" dirty="0">
                          <a:latin typeface="Arial"/>
                          <a:cs typeface="Arial"/>
                        </a:rPr>
                        <a:t>sales 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19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units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476884" marR="513080" indent="-190500">
                        <a:lnSpc>
                          <a:spcPct val="109700"/>
                        </a:lnSpc>
                      </a:pPr>
                      <a:r>
                        <a:rPr sz="1900" b="1" spc="60" dirty="0">
                          <a:latin typeface="Arial"/>
                          <a:cs typeface="Arial"/>
                        </a:rPr>
                        <a:t>Actual  </a:t>
                      </a:r>
                      <a:r>
                        <a:rPr sz="1900" b="1" spc="25" dirty="0">
                          <a:latin typeface="Arial"/>
                          <a:cs typeface="Arial"/>
                        </a:rPr>
                        <a:t>sales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500  units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Sales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596900" algn="l"/>
                        </a:tabLst>
                      </a:pPr>
                      <a:r>
                        <a:rPr sz="19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200,000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19100" algn="l"/>
                        </a:tabLst>
                      </a:pP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250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1900" b="1" spc="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1496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120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150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19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060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1900" b="1" spc="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19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060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676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107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7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1900" b="1" spc="1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142365" algn="l"/>
                        </a:tabLst>
                      </a:pPr>
                      <a:r>
                        <a:rPr sz="19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67055" algn="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558800" algn="l"/>
                        </a:tabLst>
                      </a:pP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>
            <a:spLocks noGrp="1"/>
          </p:cNvSpPr>
          <p:nvPr>
            <p:ph type="ftr" sz="quarter" idx="5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10"/>
              </a:lnSpc>
            </a:pPr>
            <a:r>
              <a:rPr dirty="0"/>
              <a:t>© </a:t>
            </a:r>
            <a:r>
              <a:rPr spc="-15" dirty="0"/>
              <a:t>McGraw-Hill </a:t>
            </a:r>
            <a:r>
              <a:rPr spc="-5" dirty="0"/>
              <a:t>Ryerson </a:t>
            </a:r>
            <a:r>
              <a:rPr spc="10" dirty="0"/>
              <a:t>Limited.,</a:t>
            </a:r>
            <a:r>
              <a:rPr spc="145" dirty="0"/>
              <a:t> </a:t>
            </a:r>
            <a:r>
              <a:rPr dirty="0"/>
              <a:t>2001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43</a:t>
            </a:r>
            <a:endParaRPr sz="1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1644650" y="3568700"/>
            <a:ext cx="7626350" cy="2743200"/>
            <a:chOff x="1644650" y="3568700"/>
            <a:chExt cx="7626350" cy="2743200"/>
          </a:xfrm>
        </p:grpSpPr>
        <p:sp>
          <p:nvSpPr>
            <p:cNvPr id="4" name="object 4"/>
            <p:cNvSpPr/>
            <p:nvPr/>
          </p:nvSpPr>
          <p:spPr>
            <a:xfrm>
              <a:off x="1663700" y="3568700"/>
              <a:ext cx="7607300" cy="2692400"/>
            </a:xfrm>
            <a:custGeom>
              <a:avLst/>
              <a:gdLst/>
              <a:ahLst/>
              <a:cxnLst/>
              <a:rect l="l" t="t" r="r" b="b"/>
              <a:pathLst>
                <a:path w="7607300" h="2692400">
                  <a:moveTo>
                    <a:pt x="0" y="2692400"/>
                  </a:moveTo>
                  <a:lnTo>
                    <a:pt x="7607300" y="2692400"/>
                  </a:lnTo>
                  <a:lnTo>
                    <a:pt x="7607300" y="0"/>
                  </a:lnTo>
                  <a:lnTo>
                    <a:pt x="0" y="0"/>
                  </a:lnTo>
                  <a:lnTo>
                    <a:pt x="0" y="26924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1644650" y="6261100"/>
              <a:ext cx="12700" cy="50800"/>
            </a:xfrm>
            <a:custGeom>
              <a:avLst/>
              <a:gdLst/>
              <a:ahLst/>
              <a:cxnLst/>
              <a:rect l="l" t="t" r="r" b="b"/>
              <a:pathLst>
                <a:path w="12700" h="50800">
                  <a:moveTo>
                    <a:pt x="0" y="50800"/>
                  </a:moveTo>
                  <a:lnTo>
                    <a:pt x="12700" y="508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1651000" y="6261100"/>
              <a:ext cx="12700" cy="50800"/>
            </a:xfrm>
            <a:custGeom>
              <a:avLst/>
              <a:gdLst/>
              <a:ahLst/>
              <a:cxnLst/>
              <a:rect l="l" t="t" r="r" b="b"/>
              <a:pathLst>
                <a:path w="12700" h="50800">
                  <a:moveTo>
                    <a:pt x="0" y="50800"/>
                  </a:moveTo>
                  <a:lnTo>
                    <a:pt x="12700" y="50800"/>
                  </a:lnTo>
                  <a:lnTo>
                    <a:pt x="12700" y="0"/>
                  </a:lnTo>
                  <a:lnTo>
                    <a:pt x="0" y="0"/>
                  </a:lnTo>
                  <a:lnTo>
                    <a:pt x="0" y="508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" name="object 7"/>
          <p:cNvGrpSpPr/>
          <p:nvPr/>
        </p:nvGrpSpPr>
        <p:grpSpPr>
          <a:xfrm>
            <a:off x="1612900" y="3517900"/>
            <a:ext cx="7658100" cy="2743200"/>
            <a:chOff x="1612900" y="3517900"/>
            <a:chExt cx="7658100" cy="2743200"/>
          </a:xfrm>
        </p:grpSpPr>
        <p:sp>
          <p:nvSpPr>
            <p:cNvPr id="8" name="object 8"/>
            <p:cNvSpPr/>
            <p:nvPr/>
          </p:nvSpPr>
          <p:spPr>
            <a:xfrm>
              <a:off x="9220200" y="3549650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0" y="12700"/>
                  </a:moveTo>
                  <a:lnTo>
                    <a:pt x="50800" y="12700"/>
                  </a:lnTo>
                  <a:lnTo>
                    <a:pt x="508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9220200" y="3556000"/>
              <a:ext cx="50800" cy="12700"/>
            </a:xfrm>
            <a:custGeom>
              <a:avLst/>
              <a:gdLst/>
              <a:ahLst/>
              <a:cxnLst/>
              <a:rect l="l" t="t" r="r" b="b"/>
              <a:pathLst>
                <a:path w="50800" h="12700">
                  <a:moveTo>
                    <a:pt x="0" y="12700"/>
                  </a:moveTo>
                  <a:lnTo>
                    <a:pt x="50800" y="12700"/>
                  </a:lnTo>
                  <a:lnTo>
                    <a:pt x="50800" y="0"/>
                  </a:lnTo>
                  <a:lnTo>
                    <a:pt x="0" y="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1612900" y="3517900"/>
              <a:ext cx="7607300" cy="2743200"/>
            </a:xfrm>
            <a:custGeom>
              <a:avLst/>
              <a:gdLst/>
              <a:ahLst/>
              <a:cxnLst/>
              <a:rect l="l" t="t" r="r" b="b"/>
              <a:pathLst>
                <a:path w="7607300" h="2743200">
                  <a:moveTo>
                    <a:pt x="7607300" y="2743200"/>
                  </a:moveTo>
                  <a:lnTo>
                    <a:pt x="7607300" y="0"/>
                  </a:lnTo>
                  <a:lnTo>
                    <a:pt x="0" y="0"/>
                  </a:lnTo>
                  <a:lnTo>
                    <a:pt x="0" y="2743200"/>
                  </a:lnTo>
                  <a:lnTo>
                    <a:pt x="7607300" y="2743200"/>
                  </a:lnTo>
                  <a:close/>
                </a:path>
              </a:pathLst>
            </a:custGeom>
            <a:solidFill>
              <a:srgbClr val="E9F7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1" name="object 11"/>
          <p:cNvGrpSpPr/>
          <p:nvPr/>
        </p:nvGrpSpPr>
        <p:grpSpPr>
          <a:xfrm>
            <a:off x="1593850" y="3498850"/>
            <a:ext cx="7626350" cy="2762250"/>
            <a:chOff x="1593850" y="3498850"/>
            <a:chExt cx="7626350" cy="2762250"/>
          </a:xfrm>
        </p:grpSpPr>
        <p:sp>
          <p:nvSpPr>
            <p:cNvPr id="12" name="object 12"/>
            <p:cNvSpPr/>
            <p:nvPr/>
          </p:nvSpPr>
          <p:spPr>
            <a:xfrm>
              <a:off x="1593850" y="3505200"/>
              <a:ext cx="12700" cy="2755900"/>
            </a:xfrm>
            <a:custGeom>
              <a:avLst/>
              <a:gdLst/>
              <a:ahLst/>
              <a:cxnLst/>
              <a:rect l="l" t="t" r="r" b="b"/>
              <a:pathLst>
                <a:path w="12700" h="2755900">
                  <a:moveTo>
                    <a:pt x="0" y="0"/>
                  </a:moveTo>
                  <a:lnTo>
                    <a:pt x="0" y="2755900"/>
                  </a:lnTo>
                  <a:lnTo>
                    <a:pt x="12700" y="2755900"/>
                  </a:lnTo>
                  <a:lnTo>
                    <a:pt x="127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1600200" y="3505200"/>
              <a:ext cx="12700" cy="2755900"/>
            </a:xfrm>
            <a:custGeom>
              <a:avLst/>
              <a:gdLst/>
              <a:ahLst/>
              <a:cxnLst/>
              <a:rect l="l" t="t" r="r" b="b"/>
              <a:pathLst>
                <a:path w="12700" h="2755900">
                  <a:moveTo>
                    <a:pt x="12700" y="2755900"/>
                  </a:moveTo>
                  <a:lnTo>
                    <a:pt x="12700" y="0"/>
                  </a:lnTo>
                  <a:lnTo>
                    <a:pt x="0" y="0"/>
                  </a:lnTo>
                  <a:lnTo>
                    <a:pt x="0" y="2755900"/>
                  </a:lnTo>
                  <a:lnTo>
                    <a:pt x="12700" y="27559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612900" y="3498850"/>
              <a:ext cx="7607300" cy="12700"/>
            </a:xfrm>
            <a:custGeom>
              <a:avLst/>
              <a:gdLst/>
              <a:ahLst/>
              <a:cxnLst/>
              <a:rect l="l" t="t" r="r" b="b"/>
              <a:pathLst>
                <a:path w="7607300" h="12700">
                  <a:moveTo>
                    <a:pt x="0" y="0"/>
                  </a:moveTo>
                  <a:lnTo>
                    <a:pt x="0" y="12700"/>
                  </a:lnTo>
                  <a:lnTo>
                    <a:pt x="7607300" y="12700"/>
                  </a:lnTo>
                  <a:lnTo>
                    <a:pt x="760730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1612900" y="3505200"/>
              <a:ext cx="7607300" cy="12700"/>
            </a:xfrm>
            <a:custGeom>
              <a:avLst/>
              <a:gdLst/>
              <a:ahLst/>
              <a:cxnLst/>
              <a:rect l="l" t="t" r="r" b="b"/>
              <a:pathLst>
                <a:path w="7607300" h="12700">
                  <a:moveTo>
                    <a:pt x="7607300" y="12700"/>
                  </a:moveTo>
                  <a:lnTo>
                    <a:pt x="7607300" y="0"/>
                  </a:lnTo>
                  <a:lnTo>
                    <a:pt x="0" y="0"/>
                  </a:lnTo>
                  <a:lnTo>
                    <a:pt x="0" y="12700"/>
                  </a:lnTo>
                  <a:lnTo>
                    <a:pt x="7607300" y="1270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aphicFrame>
        <p:nvGraphicFramePr>
          <p:cNvPr id="16" name="object 16"/>
          <p:cNvGraphicFramePr>
            <a:graphicFrameLocks noGrp="1"/>
          </p:cNvGraphicFramePr>
          <p:nvPr/>
        </p:nvGraphicFramePr>
        <p:xfrm>
          <a:off x="1605756" y="3517900"/>
          <a:ext cx="7665085" cy="304962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5375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4658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2301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08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964082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52400">
                        <a:lnSpc>
                          <a:spcPct val="100000"/>
                        </a:lnSpc>
                      </a:pPr>
                      <a:r>
                        <a:rPr sz="1900" b="1" spc="80" dirty="0">
                          <a:latin typeface="Arial"/>
                          <a:cs typeface="Arial"/>
                        </a:rPr>
                        <a:t>Break-even</a:t>
                      </a:r>
                      <a:endParaRPr sz="1900">
                        <a:latin typeface="Arial"/>
                        <a:cs typeface="Arial"/>
                      </a:endParaRPr>
                    </a:p>
                    <a:p>
                      <a:pPr marL="292100" marR="420370" indent="254000">
                        <a:lnSpc>
                          <a:spcPct val="109700"/>
                        </a:lnSpc>
                        <a:spcBef>
                          <a:spcPts val="95"/>
                        </a:spcBef>
                      </a:pPr>
                      <a:r>
                        <a:rPr sz="1900" b="1" spc="25" dirty="0">
                          <a:latin typeface="Arial"/>
                          <a:cs typeface="Arial"/>
                        </a:rPr>
                        <a:t>sales 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400</a:t>
                      </a:r>
                      <a:r>
                        <a:rPr sz="1900" b="1" spc="35" dirty="0"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units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endParaRPr sz="2050">
                        <a:latin typeface="Times New Roman"/>
                        <a:cs typeface="Times New Roman"/>
                      </a:endParaRPr>
                    </a:p>
                    <a:p>
                      <a:pPr marL="476884" marR="513080" indent="-190500">
                        <a:lnSpc>
                          <a:spcPct val="109700"/>
                        </a:lnSpc>
                      </a:pPr>
                      <a:r>
                        <a:rPr sz="1900" b="1" spc="60" dirty="0">
                          <a:latin typeface="Arial"/>
                          <a:cs typeface="Arial"/>
                        </a:rPr>
                        <a:t>Actual  </a:t>
                      </a:r>
                      <a:r>
                        <a:rPr sz="1900" b="1" spc="25" dirty="0">
                          <a:latin typeface="Arial"/>
                          <a:cs typeface="Arial"/>
                        </a:rPr>
                        <a:t>sales </a:t>
                      </a:r>
                      <a:r>
                        <a:rPr sz="1900" b="1" spc="60" dirty="0">
                          <a:latin typeface="Arial"/>
                          <a:cs typeface="Arial"/>
                        </a:rPr>
                        <a:t>500  units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2540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Sales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596900" algn="l"/>
                        </a:tabLst>
                      </a:pPr>
                      <a:r>
                        <a:rPr sz="19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5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200,000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419100" algn="l"/>
                        </a:tabLst>
                      </a:pP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250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1900" b="1" spc="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variable</a:t>
                      </a: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1496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120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150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Contribution</a:t>
                      </a:r>
                      <a:r>
                        <a:rPr sz="19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margin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060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75945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100</a:t>
                      </a:r>
                      <a:r>
                        <a:rPr sz="1900" b="1" spc="114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000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17502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Less: </a:t>
                      </a:r>
                      <a:r>
                        <a:rPr sz="1900" b="1" spc="4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fixed</a:t>
                      </a:r>
                      <a:r>
                        <a:rPr sz="1900" b="1" spc="-2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expenses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30607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67690" algn="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80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0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09107">
                <a:tc>
                  <a:txBody>
                    <a:bodyPr/>
                    <a:lstStyle/>
                    <a:p>
                      <a:pPr marL="4318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900" b="1" spc="7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Net</a:t>
                      </a:r>
                      <a:r>
                        <a:rPr sz="1900" b="1" spc="1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900" b="1" spc="5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income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L="190500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1142365" algn="l"/>
                        </a:tabLst>
                      </a:pPr>
                      <a:r>
                        <a:rPr sz="1900" b="1" spc="11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6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-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 marR="567055" algn="r">
                        <a:lnSpc>
                          <a:spcPct val="100000"/>
                        </a:lnSpc>
                        <a:spcBef>
                          <a:spcPts val="5"/>
                        </a:spcBef>
                        <a:tabLst>
                          <a:tab pos="558800" algn="l"/>
                        </a:tabLst>
                      </a:pP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$	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20</a:t>
                      </a:r>
                      <a:r>
                        <a:rPr sz="1900" b="1" spc="15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,</a:t>
                      </a:r>
                      <a:r>
                        <a:rPr sz="1900" b="1" spc="3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spc="-70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r>
                        <a:rPr sz="1900" b="1" dirty="0">
                          <a:solidFill>
                            <a:srgbClr val="000080"/>
                          </a:solidFill>
                          <a:latin typeface="Arial"/>
                          <a:cs typeface="Arial"/>
                        </a:rPr>
                        <a:t>0</a:t>
                      </a:r>
                      <a:endParaRPr sz="1900">
                        <a:latin typeface="Arial"/>
                        <a:cs typeface="Arial"/>
                      </a:endParaRPr>
                    </a:p>
                  </a:txBody>
                  <a:tcPr marL="0" marR="0" marT="635" marB="0">
                    <a:solidFill>
                      <a:srgbClr val="E9F7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2300">
                        <a:latin typeface="Times New Roman"/>
                        <a:cs typeface="Times New Roman"/>
                      </a:endParaRPr>
                    </a:p>
                  </a:txBody>
                  <a:tcPr marL="0" marR="0" marT="0" marB="0">
                    <a:solidFill>
                      <a:srgbClr val="0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17" name="object 17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4674235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The </a:t>
            </a:r>
            <a:r>
              <a:rPr sz="4000" spc="-15" dirty="0"/>
              <a:t>Margin </a:t>
            </a:r>
            <a:r>
              <a:rPr sz="4000" dirty="0"/>
              <a:t>of</a:t>
            </a:r>
            <a:r>
              <a:rPr sz="4000" spc="50" dirty="0"/>
              <a:t> </a:t>
            </a:r>
            <a:r>
              <a:rPr sz="4000" dirty="0"/>
              <a:t>Safety</a:t>
            </a:r>
            <a:endParaRPr sz="4000"/>
          </a:p>
        </p:txBody>
      </p:sp>
      <p:sp>
        <p:nvSpPr>
          <p:cNvPr id="18" name="object 18"/>
          <p:cNvSpPr txBox="1"/>
          <p:nvPr/>
        </p:nvSpPr>
        <p:spPr>
          <a:xfrm>
            <a:off x="1562100" y="2082787"/>
            <a:ext cx="7111365" cy="1397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spc="-5" dirty="0">
                <a:latin typeface="Arial"/>
                <a:cs typeface="Arial"/>
              </a:rPr>
              <a:t>The margin </a:t>
            </a:r>
            <a:r>
              <a:rPr sz="3000" spc="15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safety </a:t>
            </a:r>
            <a:r>
              <a:rPr sz="3000" spc="-25" dirty="0">
                <a:latin typeface="Arial"/>
                <a:cs typeface="Arial"/>
              </a:rPr>
              <a:t>can </a:t>
            </a:r>
            <a:r>
              <a:rPr sz="3000" spc="10" dirty="0">
                <a:latin typeface="Arial"/>
                <a:cs typeface="Arial"/>
              </a:rPr>
              <a:t>be </a:t>
            </a:r>
            <a:r>
              <a:rPr sz="3000" spc="-10" dirty="0">
                <a:latin typeface="Arial"/>
                <a:cs typeface="Arial"/>
              </a:rPr>
              <a:t>expressed</a:t>
            </a:r>
            <a:r>
              <a:rPr sz="3000" spc="60" dirty="0">
                <a:latin typeface="Arial"/>
                <a:cs typeface="Arial"/>
              </a:rPr>
              <a:t> </a:t>
            </a:r>
            <a:r>
              <a:rPr sz="3000" spc="-40" dirty="0">
                <a:latin typeface="Arial"/>
                <a:cs typeface="Arial"/>
              </a:rPr>
              <a:t>as</a:t>
            </a:r>
            <a:endParaRPr sz="3000">
              <a:latin typeface="Arial"/>
              <a:cs typeface="Arial"/>
            </a:endParaRPr>
          </a:p>
          <a:p>
            <a:pPr marL="1905000" marR="1566545" indent="100965">
              <a:lnSpc>
                <a:spcPct val="100000"/>
              </a:lnSpc>
            </a:pPr>
            <a:r>
              <a:rPr sz="3000" b="1" spc="10" dirty="0">
                <a:solidFill>
                  <a:srgbClr val="FF0000"/>
                </a:solidFill>
                <a:latin typeface="Arial"/>
                <a:cs typeface="Arial"/>
              </a:rPr>
              <a:t>20 </a:t>
            </a:r>
            <a:r>
              <a:rPr sz="3000" b="1" spc="-10" dirty="0">
                <a:solidFill>
                  <a:srgbClr val="FF0000"/>
                </a:solidFill>
                <a:latin typeface="Arial"/>
                <a:cs typeface="Arial"/>
              </a:rPr>
              <a:t>percent </a:t>
            </a:r>
            <a:r>
              <a:rPr sz="3000" spc="15" dirty="0">
                <a:latin typeface="Arial"/>
                <a:cs typeface="Arial"/>
              </a:rPr>
              <a:t>of </a:t>
            </a:r>
            <a:r>
              <a:rPr sz="3000" spc="-5" dirty="0">
                <a:latin typeface="Arial"/>
                <a:cs typeface="Arial"/>
              </a:rPr>
              <a:t>sales.  </a:t>
            </a:r>
            <a:r>
              <a:rPr sz="3000" dirty="0">
                <a:latin typeface="Arial"/>
                <a:cs typeface="Arial"/>
              </a:rPr>
              <a:t>($50,000 </a:t>
            </a:r>
            <a:r>
              <a:rPr sz="3000" spc="105" dirty="0">
                <a:latin typeface="Arial"/>
                <a:cs typeface="Arial"/>
              </a:rPr>
              <a:t>÷</a:t>
            </a:r>
            <a:r>
              <a:rPr sz="3000" spc="-260" dirty="0">
                <a:latin typeface="Arial"/>
                <a:cs typeface="Arial"/>
              </a:rPr>
              <a:t> </a:t>
            </a:r>
            <a:r>
              <a:rPr sz="3000" spc="-5" dirty="0">
                <a:latin typeface="Arial"/>
                <a:cs typeface="Arial"/>
              </a:rPr>
              <a:t>$250,000)</a:t>
            </a:r>
            <a:endParaRPr sz="3000">
              <a:latin typeface="Arial"/>
              <a:cs typeface="Arial"/>
            </a:endParaRPr>
          </a:p>
        </p:txBody>
      </p:sp>
      <p:sp>
        <p:nvSpPr>
          <p:cNvPr id="19" name="object 19"/>
          <p:cNvSpPr/>
          <p:nvPr/>
        </p:nvSpPr>
        <p:spPr>
          <a:xfrm>
            <a:off x="6400800" y="3429000"/>
            <a:ext cx="1206500" cy="1130300"/>
          </a:xfrm>
          <a:custGeom>
            <a:avLst/>
            <a:gdLst/>
            <a:ahLst/>
            <a:cxnLst/>
            <a:rect l="l" t="t" r="r" b="b"/>
            <a:pathLst>
              <a:path w="1206500" h="1130300">
                <a:moveTo>
                  <a:pt x="0" y="0"/>
                </a:moveTo>
                <a:lnTo>
                  <a:pt x="1206500" y="1130300"/>
                </a:lnTo>
              </a:path>
            </a:pathLst>
          </a:custGeom>
          <a:ln w="38100">
            <a:solidFill>
              <a:srgbClr val="FB022C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7518400" y="4483100"/>
            <a:ext cx="177800" cy="165100"/>
          </a:xfrm>
          <a:custGeom>
            <a:avLst/>
            <a:gdLst/>
            <a:ahLst/>
            <a:cxnLst/>
            <a:rect l="l" t="t" r="r" b="b"/>
            <a:pathLst>
              <a:path w="177800" h="165100">
                <a:moveTo>
                  <a:pt x="177800" y="165100"/>
                </a:moveTo>
                <a:lnTo>
                  <a:pt x="114300" y="0"/>
                </a:lnTo>
                <a:lnTo>
                  <a:pt x="0" y="114300"/>
                </a:lnTo>
                <a:lnTo>
                  <a:pt x="177800" y="165100"/>
                </a:lnTo>
                <a:close/>
              </a:path>
            </a:pathLst>
          </a:custGeom>
          <a:solidFill>
            <a:srgbClr val="FB022C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/>
          <p:nvPr/>
        </p:nvSpPr>
        <p:spPr>
          <a:xfrm>
            <a:off x="4667250" y="6483350"/>
            <a:ext cx="939800" cy="7747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9232900" y="482600"/>
            <a:ext cx="292100" cy="177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000" spc="35" dirty="0">
                <a:latin typeface="Arial"/>
                <a:cs typeface="Arial"/>
              </a:rPr>
              <a:t>6</a:t>
            </a:r>
            <a:r>
              <a:rPr sz="1000" spc="-40" dirty="0">
                <a:latin typeface="Arial"/>
                <a:cs typeface="Arial"/>
              </a:rPr>
              <a:t>-</a:t>
            </a:r>
            <a:r>
              <a:rPr sz="1000" spc="35" dirty="0">
                <a:latin typeface="Arial"/>
                <a:cs typeface="Arial"/>
              </a:rPr>
              <a:t>53</a:t>
            </a:r>
            <a:endParaRPr sz="1000">
              <a:latin typeface="Arial"/>
              <a:cs typeface="Arial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1295400" y="850900"/>
            <a:ext cx="3797300" cy="635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00"/>
              </a:spcBef>
            </a:pPr>
            <a:r>
              <a:rPr lang="en-US" sz="4000" dirty="0" err="1" smtClean="0"/>
              <a:t>Thank’s</a:t>
            </a:r>
            <a:r>
              <a:rPr sz="4000" dirty="0" smtClean="0"/>
              <a:t> </a:t>
            </a:r>
            <a:endParaRPr sz="4000" dirty="0"/>
          </a:p>
        </p:txBody>
      </p:sp>
      <p:sp>
        <p:nvSpPr>
          <p:cNvPr id="4" name="object 4"/>
          <p:cNvSpPr/>
          <p:nvPr/>
        </p:nvSpPr>
        <p:spPr>
          <a:xfrm>
            <a:off x="2228850" y="1822450"/>
            <a:ext cx="3632200" cy="539750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4064000" y="2006587"/>
            <a:ext cx="1446530" cy="815340"/>
          </a:xfrm>
          <a:prstGeom prst="rect">
            <a:avLst/>
          </a:prstGeom>
        </p:spPr>
        <p:txBody>
          <a:bodyPr vert="horz" wrap="square" lIns="0" tIns="27939" rIns="0" bIns="0" rtlCol="0">
            <a:spAutoFit/>
          </a:bodyPr>
          <a:lstStyle/>
          <a:p>
            <a:pPr marL="596265" marR="5080" indent="-584200">
              <a:lnSpc>
                <a:spcPts val="3100"/>
              </a:lnSpc>
              <a:spcBef>
                <a:spcPts val="219"/>
              </a:spcBef>
            </a:pPr>
            <a:r>
              <a:rPr sz="2600" spc="20" dirty="0">
                <a:solidFill>
                  <a:srgbClr val="003767"/>
                </a:solidFill>
                <a:latin typeface="Arial"/>
                <a:cs typeface="Arial"/>
              </a:rPr>
              <a:t>We</a:t>
            </a:r>
            <a:r>
              <a:rPr sz="2600" spc="-160" dirty="0">
                <a:solidFill>
                  <a:srgbClr val="003767"/>
                </a:solidFill>
                <a:latin typeface="Arial"/>
                <a:cs typeface="Arial"/>
              </a:rPr>
              <a:t> </a:t>
            </a:r>
            <a:r>
              <a:rPr sz="2600" spc="15" dirty="0">
                <a:solidFill>
                  <a:srgbClr val="003767"/>
                </a:solidFill>
                <a:latin typeface="Arial"/>
                <a:cs typeface="Arial"/>
              </a:rPr>
              <a:t>made  </a:t>
            </a:r>
            <a:r>
              <a:rPr sz="2600" spc="-5" dirty="0">
                <a:solidFill>
                  <a:srgbClr val="003767"/>
                </a:solidFill>
                <a:latin typeface="Arial"/>
                <a:cs typeface="Arial"/>
              </a:rPr>
              <a:t>it!</a:t>
            </a:r>
            <a:endParaRPr sz="2600">
              <a:latin typeface="Arial"/>
              <a:cs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</TotalTime>
  <Words>1107</Words>
  <Application>Microsoft Office PowerPoint</Application>
  <PresentationFormat>Custom</PresentationFormat>
  <Paragraphs>359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9" baseType="lpstr">
      <vt:lpstr>Arial</vt:lpstr>
      <vt:lpstr>Calibri</vt:lpstr>
      <vt:lpstr>Times New Roman</vt:lpstr>
      <vt:lpstr>Office Theme</vt:lpstr>
      <vt:lpstr>Cost-Volume-Profit Relationships</vt:lpstr>
      <vt:lpstr>LEARNING OBJECTIVES</vt:lpstr>
      <vt:lpstr>LEARNING OBJECTIVES</vt:lpstr>
      <vt:lpstr> Basics of Cost-Volume-Profit Analysis The contribution income statement is helpful to managers in judging the impact on profits of changes in selling price, cost, or volume. The emphasis is on cost behavior. </vt:lpstr>
      <vt:lpstr>The Basics of Cost-Volume-Profit  (CVP) Analysis</vt:lpstr>
      <vt:lpstr>The Contribution Approach</vt:lpstr>
      <vt:lpstr>The Contribution Approach</vt:lpstr>
      <vt:lpstr>The Contribution Approach</vt:lpstr>
      <vt:lpstr>The Contribution Approach</vt:lpstr>
      <vt:lpstr>Contribution Margin Ratio</vt:lpstr>
      <vt:lpstr>Equation Method</vt:lpstr>
      <vt:lpstr>Equation Method</vt:lpstr>
      <vt:lpstr>Equation Method</vt:lpstr>
      <vt:lpstr>Equation Method</vt:lpstr>
      <vt:lpstr>Equation Method</vt:lpstr>
      <vt:lpstr>Equation Method</vt:lpstr>
      <vt:lpstr>Contribution Margin Method</vt:lpstr>
      <vt:lpstr>CVP Graph</vt:lpstr>
      <vt:lpstr>Target Profit Analysis</vt:lpstr>
      <vt:lpstr>The CVP Equation</vt:lpstr>
      <vt:lpstr>The Contribution Margin Approach</vt:lpstr>
      <vt:lpstr>The Margin of Safety</vt:lpstr>
      <vt:lpstr>The Margin of Safety</vt:lpstr>
      <vt:lpstr>The Margin of Safety</vt:lpstr>
      <vt:lpstr>Thank’s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Mohammad Jashim Uddin</cp:lastModifiedBy>
  <cp:revision>10</cp:revision>
  <dcterms:created xsi:type="dcterms:W3CDTF">2020-07-08T16:40:05Z</dcterms:created>
  <dcterms:modified xsi:type="dcterms:W3CDTF">2020-07-11T17:42:43Z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2000-10-10T00:00:00Z</vt:filetime>
  </property>
  <property fmtid="{D5CDD505-2E9C-101B-9397-08002B2CF9AE}" pid="3" name="LastSaved">
    <vt:filetime>2020-07-08T00:00:00Z</vt:filetime>
  </property>
</Properties>
</file>