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sldIdLst>
    <p:sldId id="256" r:id="rId2"/>
    <p:sldId id="257" r:id="rId3"/>
    <p:sldId id="268" r:id="rId4"/>
    <p:sldId id="258" r:id="rId5"/>
    <p:sldId id="267" r:id="rId6"/>
    <p:sldId id="262" r:id="rId7"/>
    <p:sldId id="261" r:id="rId8"/>
    <p:sldId id="260" r:id="rId9"/>
    <p:sldId id="259" r:id="rId10"/>
    <p:sldId id="269" r:id="rId11"/>
    <p:sldId id="263" r:id="rId12"/>
    <p:sldId id="264" r:id="rId13"/>
    <p:sldId id="265" r:id="rId14"/>
    <p:sldId id="266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406D0-A7C9-4DC8-B75F-506A713AC34D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9A8F488-8010-4216-8CF7-893600A32B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406D0-A7C9-4DC8-B75F-506A713AC34D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9A8F488-8010-4216-8CF7-893600A32B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406D0-A7C9-4DC8-B75F-506A713AC34D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8F488-8010-4216-8CF7-893600A32B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406D0-A7C9-4DC8-B75F-506A713AC34D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8F488-8010-4216-8CF7-893600A32B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406D0-A7C9-4DC8-B75F-506A713AC34D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9A8F488-8010-4216-8CF7-893600A32B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406D0-A7C9-4DC8-B75F-506A713AC34D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8F488-8010-4216-8CF7-893600A32B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406D0-A7C9-4DC8-B75F-506A713AC34D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8F488-8010-4216-8CF7-893600A32B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406D0-A7C9-4DC8-B75F-506A713AC34D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8F488-8010-4216-8CF7-893600A32B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406D0-A7C9-4DC8-B75F-506A713AC34D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8F488-8010-4216-8CF7-893600A32B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406D0-A7C9-4DC8-B75F-506A713AC34D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8F488-8010-4216-8CF7-893600A32B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406D0-A7C9-4DC8-B75F-506A713AC34D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8F488-8010-4216-8CF7-893600A32B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AF406D0-A7C9-4DC8-B75F-506A713AC34D}" type="datetimeFigureOut">
              <a:rPr lang="en-US" smtClean="0"/>
              <a:pPr/>
              <a:t>2/8/2026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9A8F488-8010-4216-8CF7-893600A32B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irthday ball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7620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47800" y="2286000"/>
            <a:ext cx="6400800" cy="3046988"/>
          </a:xfrm>
          <a:prstGeom prst="rect">
            <a:avLst/>
          </a:prstGeom>
          <a:noFill/>
          <a:ln>
            <a:solidFill>
              <a:srgbClr val="00006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 smtClean="0"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96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9600" b="1" dirty="0" err="1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066800" y="0"/>
            <a:ext cx="4572000" cy="3813629"/>
          </a:xfrm>
          <a:prstGeom prst="roundRect">
            <a:avLst>
              <a:gd name="adj" fmla="val 7914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4" name="Flowchart: Display 3"/>
          <p:cNvSpPr/>
          <p:nvPr/>
        </p:nvSpPr>
        <p:spPr>
          <a:xfrm>
            <a:off x="838200" y="4076700"/>
            <a:ext cx="5029200" cy="2781300"/>
          </a:xfrm>
          <a:prstGeom prst="flowChartDisplay">
            <a:avLst/>
          </a:prstGeom>
          <a:solidFill>
            <a:srgbClr val="C000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810000"/>
            <a:ext cx="4303594" cy="3200400"/>
          </a:xfrm>
        </p:spPr>
        <p:txBody>
          <a:bodyPr>
            <a:noAutofit/>
          </a:bodyPr>
          <a:lstStyle/>
          <a:p>
            <a:r>
              <a:rPr lang="en-US" sz="3700" dirty="0" err="1" smtClean="0">
                <a:solidFill>
                  <a:schemeClr val="bg1"/>
                </a:solidFill>
                <a:effectLst/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700" dirty="0" smtClean="0">
                <a:solidFill>
                  <a:schemeClr val="bg1"/>
                </a:solidFill>
                <a:effectLst/>
                <a:latin typeface="NikoshBAN" pitchFamily="2" charset="0"/>
                <a:cs typeface="NikoshBAN" pitchFamily="2" charset="0"/>
              </a:rPr>
              <a:t>: 7ম</a:t>
            </a:r>
            <a:br>
              <a:rPr lang="en-US" sz="3700" dirty="0" smtClean="0">
                <a:solidFill>
                  <a:schemeClr val="bg1"/>
                </a:solidFill>
                <a:effectLst/>
                <a:latin typeface="NikoshBAN" pitchFamily="2" charset="0"/>
                <a:cs typeface="NikoshBAN" pitchFamily="2" charset="0"/>
              </a:rPr>
            </a:br>
            <a:r>
              <a:rPr lang="en-US" sz="3700" dirty="0" err="1" smtClean="0">
                <a:solidFill>
                  <a:schemeClr val="bg1"/>
                </a:solidFill>
                <a:effectLst/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700" dirty="0" smtClean="0">
                <a:solidFill>
                  <a:schemeClr val="bg1"/>
                </a:solidFill>
                <a:effectLst/>
                <a:latin typeface="NikoshBAN" pitchFamily="2" charset="0"/>
                <a:cs typeface="NikoshBAN" pitchFamily="2" charset="0"/>
              </a:rPr>
              <a:t>: </a:t>
            </a:r>
            <a:r>
              <a:rPr lang="en-US" sz="3700" dirty="0" err="1" smtClean="0">
                <a:solidFill>
                  <a:schemeClr val="bg1"/>
                </a:solidFill>
                <a:effectLst/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3700" dirty="0" smtClean="0">
                <a:solidFill>
                  <a:schemeClr val="bg1"/>
                </a:solidFill>
                <a:effectLst/>
                <a:latin typeface="NikoshBAN" pitchFamily="2" charset="0"/>
                <a:cs typeface="NikoshBAN" pitchFamily="2" charset="0"/>
              </a:rPr>
              <a:t> </a:t>
            </a:r>
            <a:br>
              <a:rPr lang="en-US" sz="3700" dirty="0" smtClean="0">
                <a:solidFill>
                  <a:schemeClr val="bg1"/>
                </a:solidFill>
                <a:effectLst/>
                <a:latin typeface="NikoshBAN" pitchFamily="2" charset="0"/>
                <a:cs typeface="NikoshBAN" pitchFamily="2" charset="0"/>
              </a:rPr>
            </a:br>
            <a:r>
              <a:rPr lang="en-US" sz="3700" dirty="0" smtClean="0">
                <a:solidFill>
                  <a:schemeClr val="bg1"/>
                </a:solidFill>
                <a:effectLst/>
                <a:latin typeface="NikoshBAN" pitchFamily="2" charset="0"/>
                <a:cs typeface="NikoshBAN" pitchFamily="2" charset="0"/>
              </a:rPr>
              <a:t>অধ্যায়:২ (</a:t>
            </a:r>
            <a:r>
              <a:rPr lang="en-US" sz="3700" dirty="0" err="1" smtClean="0">
                <a:solidFill>
                  <a:schemeClr val="bg1"/>
                </a:solidFill>
                <a:effectLst/>
                <a:latin typeface="NikoshBAN" pitchFamily="2" charset="0"/>
                <a:cs typeface="NikoshBAN" pitchFamily="2" charset="0"/>
              </a:rPr>
              <a:t>উদ্ভিদ</a:t>
            </a:r>
            <a:r>
              <a:rPr lang="en-US" sz="3700" dirty="0" smtClean="0">
                <a:solidFill>
                  <a:schemeClr val="bg1"/>
                </a:solidFill>
                <a:effectLst/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700" dirty="0" err="1" smtClean="0">
                <a:solidFill>
                  <a:schemeClr val="bg1"/>
                </a:solidFill>
                <a:effectLst/>
                <a:latin typeface="NikoshBAN" pitchFamily="2" charset="0"/>
                <a:cs typeface="NikoshBAN" pitchFamily="2" charset="0"/>
              </a:rPr>
              <a:t>প্রাণীর</a:t>
            </a:r>
            <a:r>
              <a:rPr lang="en-US" sz="3700" dirty="0" smtClean="0">
                <a:solidFill>
                  <a:schemeClr val="bg1"/>
                </a:solid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3700" dirty="0" err="1" smtClean="0">
                <a:solidFill>
                  <a:schemeClr val="bg1"/>
                </a:solidFill>
                <a:effectLst/>
                <a:latin typeface="NikoshBAN" pitchFamily="2" charset="0"/>
                <a:cs typeface="NikoshBAN" pitchFamily="2" charset="0"/>
              </a:rPr>
              <a:t>কোষীয়</a:t>
            </a:r>
            <a:r>
              <a:rPr lang="en-US" sz="3700" dirty="0" smtClean="0">
                <a:solidFill>
                  <a:schemeClr val="bg1"/>
                </a:solid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3700" dirty="0" err="1" smtClean="0">
                <a:solidFill>
                  <a:schemeClr val="bg1"/>
                </a:solidFill>
                <a:effectLst/>
                <a:latin typeface="NikoshBAN" pitchFamily="2" charset="0"/>
                <a:cs typeface="NikoshBAN" pitchFamily="2" charset="0"/>
              </a:rPr>
              <a:t>সংগঠন</a:t>
            </a:r>
            <a:r>
              <a:rPr lang="en-US" sz="3700" dirty="0" smtClean="0">
                <a:solidFill>
                  <a:schemeClr val="bg1"/>
                </a:solidFill>
                <a:effectLst/>
                <a:latin typeface="NikoshBAN" pitchFamily="2" charset="0"/>
                <a:cs typeface="NikoshBAN" pitchFamily="2" charset="0"/>
              </a:rPr>
              <a:t>)</a:t>
            </a:r>
            <a:br>
              <a:rPr lang="en-US" sz="3700" dirty="0" smtClean="0">
                <a:solidFill>
                  <a:schemeClr val="bg1"/>
                </a:solidFill>
                <a:effectLst/>
                <a:latin typeface="NikoshBAN" pitchFamily="2" charset="0"/>
                <a:cs typeface="NikoshBAN" pitchFamily="2" charset="0"/>
              </a:rPr>
            </a:br>
            <a:r>
              <a:rPr lang="en-US" sz="3700" dirty="0" err="1" smtClean="0">
                <a:solidFill>
                  <a:schemeClr val="bg1"/>
                </a:solidFill>
                <a:effectLst/>
                <a:latin typeface="NikoshBAN" pitchFamily="2" charset="0"/>
                <a:cs typeface="NikoshBAN" pitchFamily="2" charset="0"/>
              </a:rPr>
              <a:t>তারিখ</a:t>
            </a:r>
            <a:r>
              <a:rPr lang="en-US" sz="3700" dirty="0" smtClean="0">
                <a:solidFill>
                  <a:schemeClr val="bg1"/>
                </a:solidFill>
                <a:effectLst/>
                <a:latin typeface="NikoshBAN" pitchFamily="2" charset="0"/>
                <a:cs typeface="NikoshBAN" pitchFamily="2" charset="0"/>
              </a:rPr>
              <a:t>: ০৯/০২/২০২৬ </a:t>
            </a:r>
            <a:r>
              <a:rPr lang="en-US" sz="3700" dirty="0" err="1" smtClean="0">
                <a:solidFill>
                  <a:schemeClr val="bg1"/>
                </a:solidFill>
                <a:effectLst/>
                <a:latin typeface="NikoshBAN" pitchFamily="2" charset="0"/>
                <a:cs typeface="NikoshBAN" pitchFamily="2" charset="0"/>
              </a:rPr>
              <a:t>খ্রি</a:t>
            </a:r>
            <a:r>
              <a:rPr lang="en-US" sz="3700" dirty="0" smtClean="0">
                <a:solidFill>
                  <a:schemeClr val="bg1"/>
                </a:solidFill>
                <a:effectLst/>
                <a:latin typeface="NikoshBAN" pitchFamily="2" charset="0"/>
                <a:cs typeface="NikoshBAN" pitchFamily="2" charset="0"/>
              </a:rPr>
              <a:t>:</a:t>
            </a:r>
            <a:endParaRPr lang="en-US" sz="3700" dirty="0">
              <a:solidFill>
                <a:schemeClr val="bg1"/>
              </a:solidFill>
              <a:effectLst/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066800" y="228600"/>
            <a:ext cx="4572000" cy="3276600"/>
            <a:chOff x="1066800" y="228600"/>
            <a:chExt cx="4572000" cy="3276600"/>
          </a:xfrm>
        </p:grpSpPr>
        <p:sp>
          <p:nvSpPr>
            <p:cNvPr id="10" name="TextBox 9"/>
            <p:cNvSpPr txBox="1"/>
            <p:nvPr/>
          </p:nvSpPr>
          <p:spPr>
            <a:xfrm>
              <a:off x="1600200" y="228600"/>
              <a:ext cx="35814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u="sng" dirty="0" err="1" smtClean="0">
                  <a:latin typeface="NikoshBAN" pitchFamily="2" charset="0"/>
                  <a:cs typeface="NikoshBAN" pitchFamily="2" charset="0"/>
                </a:rPr>
                <a:t>পরিচিতি</a:t>
              </a:r>
              <a:endParaRPr lang="en-US" sz="4000" b="1" u="sng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8" name="Title 1"/>
            <p:cNvSpPr txBox="1">
              <a:spLocks/>
            </p:cNvSpPr>
            <p:nvPr/>
          </p:nvSpPr>
          <p:spPr>
            <a:xfrm>
              <a:off x="1066800" y="1066800"/>
              <a:ext cx="4572000" cy="2438400"/>
            </a:xfrm>
            <a:prstGeom prst="rect">
              <a:avLst/>
            </a:prstGeom>
          </p:spPr>
          <p:txBody>
            <a:bodyPr vert="horz" anchor="ctr">
              <a:normAutofit fontScale="90000" lnSpcReduction="20000"/>
              <a:scene3d>
                <a:camera prst="orthographicFront"/>
                <a:lightRig rig="soft" dir="t">
                  <a:rot lat="0" lon="0" rev="16800000"/>
                </a:lightRig>
              </a:scene3d>
              <a:sp3d prstMaterial="softEdge">
                <a:bevelT w="38100" h="38100"/>
              </a:sp3d>
            </a:bodyPr>
            <a:lstStyle/>
            <a:p>
              <a:pPr marL="742950" marR="0" lvl="0" indent="-74295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en-US" sz="4100" b="1" dirty="0" err="1" smtClean="0">
                  <a:ln w="6350">
                    <a:noFill/>
                  </a:ln>
                  <a:latin typeface="NikoshBAN" pitchFamily="2" charset="0"/>
                  <a:ea typeface="+mj-ea"/>
                  <a:cs typeface="NikoshBAN" pitchFamily="2" charset="0"/>
                </a:rPr>
                <a:t>অলোক</a:t>
              </a:r>
              <a:r>
                <a:rPr lang="en-US" sz="4100" b="1" dirty="0" smtClean="0">
                  <a:ln w="6350">
                    <a:noFill/>
                  </a:ln>
                  <a:latin typeface="NikoshBAN" pitchFamily="2" charset="0"/>
                  <a:ea typeface="+mj-ea"/>
                  <a:cs typeface="NikoshBAN" pitchFamily="2" charset="0"/>
                </a:rPr>
                <a:t> </a:t>
              </a:r>
              <a:r>
                <a:rPr lang="en-US" sz="4100" b="1" dirty="0" err="1" smtClean="0">
                  <a:ln w="6350">
                    <a:noFill/>
                  </a:ln>
                  <a:latin typeface="NikoshBAN" pitchFamily="2" charset="0"/>
                  <a:ea typeface="+mj-ea"/>
                  <a:cs typeface="NikoshBAN" pitchFamily="2" charset="0"/>
                </a:rPr>
                <a:t>কুমার</a:t>
              </a:r>
              <a:r>
                <a:rPr lang="en-US" sz="4100" b="1" dirty="0" smtClean="0">
                  <a:ln w="6350">
                    <a:noFill/>
                  </a:ln>
                  <a:latin typeface="NikoshBAN" pitchFamily="2" charset="0"/>
                  <a:ea typeface="+mj-ea"/>
                  <a:cs typeface="NikoshBAN" pitchFamily="2" charset="0"/>
                </a:rPr>
                <a:t> </a:t>
              </a:r>
              <a:r>
                <a:rPr lang="en-US" sz="4100" b="1" dirty="0" err="1" smtClean="0">
                  <a:ln w="6350">
                    <a:noFill/>
                  </a:ln>
                  <a:latin typeface="NikoshBAN" pitchFamily="2" charset="0"/>
                  <a:ea typeface="+mj-ea"/>
                  <a:cs typeface="NikoshBAN" pitchFamily="2" charset="0"/>
                </a:rPr>
                <a:t>মল্লিক</a:t>
              </a:r>
              <a:endParaRPr lang="en-US" sz="4100" b="1" dirty="0" smtClean="0">
                <a:ln w="6350">
                  <a:noFill/>
                </a:ln>
                <a:latin typeface="NikoshBAN" pitchFamily="2" charset="0"/>
                <a:ea typeface="+mj-ea"/>
                <a:cs typeface="NikoshBAN" pitchFamily="2" charset="0"/>
              </a:endParaRPr>
            </a:p>
            <a:p>
              <a:pPr marL="742950" marR="0" lvl="0" indent="-74295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en-US" sz="4100" b="1" baseline="0" dirty="0" err="1" smtClean="0">
                  <a:ln w="6350">
                    <a:noFill/>
                  </a:ln>
                  <a:latin typeface="NikoshBAN" pitchFamily="2" charset="0"/>
                  <a:ea typeface="+mj-ea"/>
                  <a:cs typeface="NikoshBAN" pitchFamily="2" charset="0"/>
                </a:rPr>
                <a:t>সহকারী</a:t>
              </a:r>
              <a:r>
                <a:rPr lang="en-US" sz="4100" b="1" dirty="0" smtClean="0">
                  <a:ln w="6350">
                    <a:noFill/>
                  </a:ln>
                  <a:latin typeface="NikoshBAN" pitchFamily="2" charset="0"/>
                  <a:ea typeface="+mj-ea"/>
                  <a:cs typeface="NikoshBAN" pitchFamily="2" charset="0"/>
                </a:rPr>
                <a:t> </a:t>
              </a:r>
              <a:r>
                <a:rPr lang="en-US" sz="4100" b="1" dirty="0" err="1" smtClean="0">
                  <a:ln w="6350">
                    <a:noFill/>
                  </a:ln>
                  <a:latin typeface="NikoshBAN" pitchFamily="2" charset="0"/>
                  <a:ea typeface="+mj-ea"/>
                  <a:cs typeface="NikoshBAN" pitchFamily="2" charset="0"/>
                </a:rPr>
                <a:t>শিক্ষক</a:t>
              </a:r>
              <a:endParaRPr lang="en-US" sz="4100" b="1" dirty="0" smtClean="0">
                <a:ln w="6350">
                  <a:noFill/>
                </a:ln>
                <a:latin typeface="NikoshBAN" pitchFamily="2" charset="0"/>
                <a:ea typeface="+mj-ea"/>
                <a:cs typeface="NikoshBAN" pitchFamily="2" charset="0"/>
              </a:endParaRPr>
            </a:p>
            <a:p>
              <a:pPr marL="742950" marR="0" lvl="0" indent="-74295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en-US" sz="4100" b="1" baseline="0" dirty="0" smtClean="0">
                  <a:ln w="6350">
                    <a:noFill/>
                  </a:ln>
                  <a:latin typeface="NikoshBAN" pitchFamily="2" charset="0"/>
                  <a:ea typeface="+mj-ea"/>
                  <a:cs typeface="NikoshBAN" pitchFamily="2" charset="0"/>
                </a:rPr>
                <a:t>(</a:t>
              </a:r>
              <a:r>
                <a:rPr lang="en-US" sz="4100" b="1" baseline="0" dirty="0" err="1" smtClean="0">
                  <a:ln w="6350">
                    <a:noFill/>
                  </a:ln>
                  <a:latin typeface="NikoshBAN" pitchFamily="2" charset="0"/>
                  <a:ea typeface="+mj-ea"/>
                  <a:cs typeface="NikoshBAN" pitchFamily="2" charset="0"/>
                </a:rPr>
                <a:t>কৃষি</a:t>
              </a:r>
              <a:r>
                <a:rPr lang="en-US" sz="4100" b="1" dirty="0" smtClean="0">
                  <a:ln w="6350">
                    <a:noFill/>
                  </a:ln>
                  <a:latin typeface="NikoshBAN" pitchFamily="2" charset="0"/>
                  <a:ea typeface="+mj-ea"/>
                  <a:cs typeface="NikoshBAN" pitchFamily="2" charset="0"/>
                </a:rPr>
                <a:t> </a:t>
              </a:r>
              <a:r>
                <a:rPr lang="en-US" sz="4100" b="1" dirty="0" err="1" smtClean="0">
                  <a:ln w="6350">
                    <a:noFill/>
                  </a:ln>
                  <a:latin typeface="NikoshBAN" pitchFamily="2" charset="0"/>
                  <a:ea typeface="+mj-ea"/>
                  <a:cs typeface="NikoshBAN" pitchFamily="2" charset="0"/>
                </a:rPr>
                <a:t>শিক্ষা</a:t>
              </a:r>
              <a:r>
                <a:rPr lang="en-US" sz="4100" b="1" dirty="0" smtClean="0">
                  <a:ln w="6350">
                    <a:noFill/>
                  </a:ln>
                  <a:latin typeface="NikoshBAN" pitchFamily="2" charset="0"/>
                  <a:ea typeface="+mj-ea"/>
                  <a:cs typeface="NikoshBAN" pitchFamily="2" charset="0"/>
                </a:rPr>
                <a:t>)</a:t>
              </a:r>
            </a:p>
            <a:p>
              <a:pPr marL="742950" marR="0" lvl="0" indent="-74295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en-US" sz="4100" b="1" dirty="0" err="1" smtClean="0">
                  <a:ln w="6350">
                    <a:noFill/>
                  </a:ln>
                  <a:latin typeface="NikoshBAN" pitchFamily="2" charset="0"/>
                  <a:ea typeface="+mj-ea"/>
                  <a:cs typeface="NikoshBAN" pitchFamily="2" charset="0"/>
                </a:rPr>
                <a:t>খোজারহাট</a:t>
              </a:r>
              <a:r>
                <a:rPr lang="en-US" sz="4100" b="1" dirty="0" smtClean="0">
                  <a:ln w="6350">
                    <a:noFill/>
                  </a:ln>
                  <a:latin typeface="NikoshBAN" pitchFamily="2" charset="0"/>
                  <a:ea typeface="+mj-ea"/>
                  <a:cs typeface="NikoshBAN" pitchFamily="2" charset="0"/>
                </a:rPr>
                <a:t> </a:t>
              </a:r>
              <a:r>
                <a:rPr lang="en-US" sz="4100" b="1" dirty="0" err="1" smtClean="0">
                  <a:ln w="6350">
                    <a:noFill/>
                  </a:ln>
                  <a:latin typeface="NikoshBAN" pitchFamily="2" charset="0"/>
                  <a:ea typeface="+mj-ea"/>
                  <a:cs typeface="NikoshBAN" pitchFamily="2" charset="0"/>
                </a:rPr>
                <a:t>মাধ্যমিক</a:t>
              </a:r>
              <a:r>
                <a:rPr lang="en-US" sz="4100" b="1" dirty="0" smtClean="0">
                  <a:ln w="6350">
                    <a:noFill/>
                  </a:ln>
                  <a:latin typeface="NikoshBAN" pitchFamily="2" charset="0"/>
                  <a:ea typeface="+mj-ea"/>
                  <a:cs typeface="NikoshBAN" pitchFamily="2" charset="0"/>
                </a:rPr>
                <a:t> </a:t>
              </a:r>
              <a:r>
                <a:rPr lang="en-US" sz="4100" b="1" dirty="0" err="1" smtClean="0">
                  <a:ln w="6350">
                    <a:noFill/>
                  </a:ln>
                  <a:latin typeface="NikoshBAN" pitchFamily="2" charset="0"/>
                  <a:ea typeface="+mj-ea"/>
                  <a:cs typeface="NikoshBAN" pitchFamily="2" charset="0"/>
                </a:rPr>
                <a:t>বিদ্যালয়</a:t>
              </a:r>
              <a:endParaRPr lang="en-US" sz="4100" b="1" dirty="0" smtClean="0">
                <a:ln w="6350">
                  <a:noFill/>
                </a:ln>
                <a:latin typeface="NikoshBAN" pitchFamily="2" charset="0"/>
                <a:ea typeface="+mj-ea"/>
                <a:cs typeface="NikoshBAN" pitchFamily="2" charset="0"/>
              </a:endParaRPr>
            </a:p>
            <a:p>
              <a:pPr marL="742950" marR="0" lvl="0" indent="-74295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en-US" sz="4100" b="1" dirty="0" err="1" smtClean="0">
                  <a:ln w="6350">
                    <a:noFill/>
                  </a:ln>
                  <a:latin typeface="NikoshBAN" pitchFamily="2" charset="0"/>
                  <a:ea typeface="+mj-ea"/>
                  <a:cs typeface="NikoshBAN" pitchFamily="2" charset="0"/>
                </a:rPr>
                <a:t>সদর</a:t>
              </a:r>
              <a:r>
                <a:rPr lang="en-US" sz="4100" b="1" baseline="0" dirty="0" smtClean="0">
                  <a:ln w="6350">
                    <a:noFill/>
                  </a:ln>
                  <a:latin typeface="NikoshBAN" pitchFamily="2" charset="0"/>
                  <a:ea typeface="+mj-ea"/>
                  <a:cs typeface="NikoshBAN" pitchFamily="2" charset="0"/>
                </a:rPr>
                <a:t>,</a:t>
              </a:r>
              <a:r>
                <a:rPr lang="en-US" sz="4100" b="1" dirty="0" smtClean="0">
                  <a:ln w="6350">
                    <a:noFill/>
                  </a:ln>
                  <a:latin typeface="NikoshBAN" pitchFamily="2" charset="0"/>
                  <a:ea typeface="+mj-ea"/>
                  <a:cs typeface="NikoshBAN" pitchFamily="2" charset="0"/>
                </a:rPr>
                <a:t> </a:t>
              </a:r>
              <a:r>
                <a:rPr lang="en-US" sz="4100" b="1" dirty="0" err="1" smtClean="0">
                  <a:ln w="6350">
                    <a:noFill/>
                  </a:ln>
                  <a:latin typeface="NikoshBAN" pitchFamily="2" charset="0"/>
                  <a:ea typeface="+mj-ea"/>
                  <a:cs typeface="NikoshBAN" pitchFamily="2" charset="0"/>
                </a:rPr>
                <a:t>যশোর</a:t>
              </a:r>
              <a:r>
                <a:rPr lang="en-US" sz="4100" b="1" dirty="0" smtClean="0">
                  <a:ln w="6350">
                    <a:noFill/>
                  </a:ln>
                  <a:latin typeface="NikoshBAN" pitchFamily="2" charset="0"/>
                  <a:ea typeface="+mj-ea"/>
                  <a:cs typeface="NikoshBAN" pitchFamily="2" charset="0"/>
                </a:rPr>
                <a:t>।</a:t>
              </a:r>
              <a:endParaRPr lang="en-US" sz="4100" b="1" baseline="0" dirty="0" smtClean="0">
                <a:ln w="6350">
                  <a:noFill/>
                </a:ln>
                <a:latin typeface="NikoshBAN" pitchFamily="2" charset="0"/>
                <a:ea typeface="+mj-ea"/>
                <a:cs typeface="NikoshBAN" pitchFamily="2" charset="0"/>
              </a:endParaRP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936486"/>
            <a:ext cx="2857616" cy="3653407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animBg="1"/>
      <p:bldP spid="4" grpId="0" animBg="1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rick wal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1066800"/>
            <a:ext cx="3816359" cy="44958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752600" y="5791200"/>
            <a:ext cx="5334000" cy="609600"/>
          </a:xfrm>
          <a:prstGeom prst="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905000" y="5791200"/>
            <a:ext cx="510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দুটির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গঠন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একটু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চিন্তা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Untitled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4808" y="1143000"/>
            <a:ext cx="5069192" cy="4267200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chemeClr val="tx1"/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 c\Downloads\pngeg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588962"/>
            <a:ext cx="3724853" cy="4287838"/>
          </a:xfrm>
          <a:prstGeom prst="rect">
            <a:avLst/>
          </a:prstGeom>
          <a:noFill/>
        </p:spPr>
      </p:pic>
      <p:pic>
        <p:nvPicPr>
          <p:cNvPr id="13" name="Picture 12" descr="plant ce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304800"/>
            <a:ext cx="6858000" cy="457200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1447800" y="5181600"/>
            <a:ext cx="6172200" cy="838200"/>
            <a:chOff x="534798" y="4724400"/>
            <a:chExt cx="8458200" cy="838200"/>
          </a:xfrm>
        </p:grpSpPr>
        <p:sp>
          <p:nvSpPr>
            <p:cNvPr id="16" name="Rectangle 15"/>
            <p:cNvSpPr/>
            <p:nvPr/>
          </p:nvSpPr>
          <p:spPr>
            <a:xfrm>
              <a:off x="1676400" y="4724400"/>
              <a:ext cx="6096000" cy="838200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34798" y="4800600"/>
              <a:ext cx="8458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এই</a:t>
              </a:r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চিত্রগুলোও</a:t>
              </a:r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একটু</a:t>
              </a:r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লক্ষ্য</a:t>
              </a:r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কর</a:t>
              </a:r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।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47800" y="2362200"/>
            <a:ext cx="6248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১.কোষ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sz="3600" dirty="0" smtClean="0">
                <a:latin typeface="NikoshBAN" pitchFamily="2" charset="0"/>
                <a:cs typeface="NikoshBAN" pitchFamily="2" charset="0"/>
              </a:rPr>
            </a:b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২.প্রাণিকোষ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উদ্ভিদকোষ</a:t>
            </a:r>
            <a:endParaRPr lang="en-US" sz="3600" dirty="0"/>
          </a:p>
        </p:txBody>
      </p:sp>
      <p:sp>
        <p:nvSpPr>
          <p:cNvPr id="5" name="Rectangle 4"/>
          <p:cNvSpPr/>
          <p:nvPr/>
        </p:nvSpPr>
        <p:spPr>
          <a:xfrm>
            <a:off x="3276600" y="1066800"/>
            <a:ext cx="2667000" cy="762000"/>
          </a:xfrm>
          <a:prstGeom prst="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24200" y="1066800"/>
            <a:ext cx="1981200" cy="762000"/>
          </a:xfrm>
          <a:prstGeom prst="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124200" y="1059359"/>
            <a:ext cx="205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2057400"/>
            <a:ext cx="8458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endParaRPr lang="en-US" sz="3200" b="1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>
              <a:buAutoNum type="arabicPeriod"/>
            </a:pP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কোষ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514350" indent="-514350">
              <a:buAutoNum type="arabicPeriod"/>
            </a:pP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প্রাণি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কোষ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উদ্ভিদকোষের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514350" indent="-514350">
              <a:buAutoNum type="arabicPeriod"/>
            </a:pP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চিত্রের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কোষের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514350" indent="-514350">
              <a:buAutoNum type="arabicPeriod"/>
            </a:pP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33400" y="609600"/>
            <a:ext cx="8229600" cy="1143000"/>
          </a:xfrm>
          <a:prstGeom prst="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85800" y="609600"/>
            <a:ext cx="8153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সংজ্ঞা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as-IN" sz="3200" dirty="0" smtClean="0">
                <a:latin typeface="NikoshBAN" pitchFamily="2" charset="0"/>
                <a:cs typeface="NikoshBAN" pitchFamily="2" charset="0"/>
              </a:rPr>
              <a:t>কোষ </a:t>
            </a:r>
            <a:r>
              <a:rPr lang="as-IN" sz="3200" dirty="0">
                <a:latin typeface="NikoshBAN" pitchFamily="2" charset="0"/>
                <a:cs typeface="NikoshBAN" pitchFamily="2" charset="0"/>
              </a:rPr>
              <a:t>হলো জীবের মৌলিক গঠনগত ও কার্যগত একক</a:t>
            </a:r>
            <a:r>
              <a:rPr lang="as-IN" sz="32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১৬৬৫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ইংরেজ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বিজ্ঞানী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রবার্ট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হুক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কোষ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আবিষ্কার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3733800"/>
            <a:ext cx="8305800" cy="2057400"/>
          </a:xfrm>
          <a:prstGeom prst="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নিউক্লিয়াসের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গঠনের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ভিত্তিতে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কোষ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দুই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যথা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আদি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কোষ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প্রকৃত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কোষ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প্রকৃত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কোষ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দুই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প্রাণিকোষ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উদ্ভিদকোষ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পরবর্তী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স্লাইডে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বর্ণনাসহ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উপস্থাপন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0" name="Action Button: Forward or Next 9">
            <a:hlinkClick r:id="" action="ppaction://hlinkshowjump?jump=nextslide" highlightClick="1"/>
          </p:cNvPr>
          <p:cNvSpPr/>
          <p:nvPr/>
        </p:nvSpPr>
        <p:spPr>
          <a:xfrm>
            <a:off x="41564" y="4572000"/>
            <a:ext cx="457200" cy="6096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0" y="914400"/>
            <a:ext cx="457200" cy="6096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Robert hoo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1885950"/>
            <a:ext cx="2466975" cy="18478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ngeg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685800"/>
            <a:ext cx="3773120" cy="4343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76400" y="4953000"/>
            <a:ext cx="464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প্রাণিকোষ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4648200" y="2286000"/>
            <a:ext cx="2057400" cy="96982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4800600" y="2971800"/>
            <a:ext cx="1981200" cy="96982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4038600" y="3810000"/>
            <a:ext cx="2895600" cy="1524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4800600" y="1219200"/>
            <a:ext cx="1981200" cy="325582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0800000" flipV="1">
            <a:off x="1752600" y="4343400"/>
            <a:ext cx="1066800" cy="762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0800000" flipV="1">
            <a:off x="1752600" y="3276600"/>
            <a:ext cx="1524000" cy="762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0800000">
            <a:off x="1447800" y="2362200"/>
            <a:ext cx="533400" cy="1588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0800000">
            <a:off x="1905000" y="1143000"/>
            <a:ext cx="678874" cy="374074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 rot="21301094">
            <a:off x="6342891" y="2005782"/>
            <a:ext cx="23438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নিউক্লিয়াস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rot="21330006">
            <a:off x="6128731" y="2585394"/>
            <a:ext cx="304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এন্ডোপ্লাজমিক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জালিকা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rot="21330006">
            <a:off x="6416627" y="3547763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গলগি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বডি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 rot="21330006">
            <a:off x="6080173" y="956963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সাইটোপ্লাজম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 rot="21330006">
            <a:off x="-656116" y="804563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মাইটোকন্ড্রিয়া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 rot="21330006">
            <a:off x="-822373" y="2099963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কোষঝিল্লী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 rot="21330006">
            <a:off x="-746172" y="3242962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সেন্ট্রোজোম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 rot="21330006">
            <a:off x="284640" y="4244069"/>
            <a:ext cx="1373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গহ্বর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0" y="5562600"/>
            <a:ext cx="9144000" cy="1371600"/>
          </a:xfrm>
          <a:prstGeom prst="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কোষেরই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প্রটোপ্লাজম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তিনটি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গঠিত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যেমন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 ১.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কোষঝিল্লী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প্লাজমা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মেমব্রেন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২.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সাইটোপ্লাজম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৩.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নিউক্লিয়াস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সাইটোপ্লাজমে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ক্ষুদ্র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ক্ষদ্র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অঙ্গাণু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ভাসমান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অবস্থায়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যেমন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প্লাস্টিড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মাইটোকন্ড্রিয়া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গলজি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বস্তু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গহ্বর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ইত্যাদি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lant ce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685800"/>
            <a:ext cx="6972300" cy="4648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28800" y="5334000"/>
            <a:ext cx="464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উদ্ভিদকোষ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5257800" y="3124200"/>
            <a:ext cx="1295400" cy="762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 rot="21330006">
            <a:off x="5885642" y="2816445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কোষ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গহ্বর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21330006">
            <a:off x="6419042" y="1902045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মাইটোকন্ড্রিয়া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4953000" y="2209800"/>
            <a:ext cx="1905000" cy="1588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0800000">
            <a:off x="1600200" y="2895600"/>
            <a:ext cx="1364672" cy="242456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 rot="21330006">
            <a:off x="-566131" y="2404098"/>
            <a:ext cx="304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এন্ডোপ্লাজমিক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জালিকা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rot="10800000">
            <a:off x="1981200" y="1905002"/>
            <a:ext cx="1447800" cy="761998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 rot="508098">
            <a:off x="-359091" y="1440775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নিউক্লিয়াস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rot="10800000">
            <a:off x="2743200" y="976747"/>
            <a:ext cx="1447800" cy="761998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 rot="373153">
            <a:off x="990600" y="4572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ক্লোরোপ্লাস্ট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 rot="21022598">
            <a:off x="-250888" y="4823087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গলগি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বডি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rot="10800000" flipV="1">
            <a:off x="2057401" y="4592782"/>
            <a:ext cx="1406235" cy="284017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4883727" y="1066800"/>
            <a:ext cx="1745673" cy="630381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 rot="20881315">
            <a:off x="5839900" y="55745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কোষপ্রাচীর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4267200" y="4592782"/>
            <a:ext cx="1905000" cy="360218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 rot="169811">
            <a:off x="5651378" y="4830068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সাইটোপ্লাজম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0" y="5867400"/>
            <a:ext cx="9144000" cy="914400"/>
          </a:xfrm>
          <a:prstGeom prst="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আদর্শ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উদ্ভিদকোষ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প্রধানত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গঠিত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–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কোষপ্রাচীর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প্রোটোপ্লাজম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কোষপ্রাচীর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কোষের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বাইরের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আবরণ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সেলুলোজ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গঠিত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5" grpId="0"/>
      <p:bldP spid="21" grpId="0"/>
      <p:bldP spid="26" grpId="0"/>
      <p:bldP spid="27" grpId="0"/>
      <p:bldP spid="32" grpId="0"/>
      <p:bldP spid="36" grpId="0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2600" y="2438400"/>
            <a:ext cx="7543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https://www.youtube.com/watch?v=geY9xkWFFVk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5000" y="990600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আমরা</a:t>
            </a: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একটি</a:t>
            </a: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ভিডিও</a:t>
            </a: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দেখি</a:t>
            </a:r>
            <a:endParaRPr lang="en-US" sz="32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33600" y="4953000"/>
            <a:ext cx="381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https://www.youtube.com/watch?v=geY9xkWFFVk</a:t>
            </a:r>
            <a:endParaRPr lang="as-IN" b="1" dirty="0"/>
          </a:p>
        </p:txBody>
      </p:sp>
    </p:spTree>
    <p:extLst>
      <p:ext uri="{BB962C8B-B14F-4D97-AF65-F5344CB8AC3E}">
        <p14:creationId xmlns:p14="http://schemas.microsoft.com/office/powerpoint/2010/main" val="899639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609600"/>
            <a:ext cx="2133600" cy="838200"/>
          </a:xfrm>
          <a:prstGeom prst="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048000" y="685800"/>
            <a:ext cx="205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752600"/>
            <a:ext cx="7543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#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কয়েকজনে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মিলে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উদ্ভিদ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প্রাণী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কোষের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আঁকবে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ক্লাসে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প্রদর্শনী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5" name="Picture 4" descr="group wo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3200400"/>
            <a:ext cx="4995333" cy="2895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0" y="381000"/>
            <a:ext cx="4724400" cy="838200"/>
          </a:xfrm>
          <a:prstGeom prst="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800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EFE4C031-FC32-BE1B-FAD9-F38B043AE273}"/>
              </a:ext>
            </a:extLst>
          </p:cNvPr>
          <p:cNvSpPr txBox="1"/>
          <p:nvPr/>
        </p:nvSpPr>
        <p:spPr>
          <a:xfrm>
            <a:off x="991736" y="1519190"/>
            <a:ext cx="67806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3600" b="1" dirty="0" err="1" smtClean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কোষ</a:t>
            </a:r>
            <a:r>
              <a:rPr lang="en-US" sz="3600" b="1" dirty="0" smtClean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3600" b="1" dirty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600" b="1" dirty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sz="3600" b="1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79C4E94F-6467-673F-338C-12093FEF9A93}"/>
              </a:ext>
            </a:extLst>
          </p:cNvPr>
          <p:cNvSpPr txBox="1"/>
          <p:nvPr/>
        </p:nvSpPr>
        <p:spPr>
          <a:xfrm>
            <a:off x="948518" y="3017420"/>
            <a:ext cx="65941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4000" b="1" dirty="0" smtClean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b="1" dirty="0" err="1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সাইটোপ্লাজ</a:t>
            </a:r>
            <a:r>
              <a:rPr lang="en-US" sz="4000" b="1" dirty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4000" b="1" dirty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000" b="1" dirty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sz="4000" b="1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EFE4C031-FC32-BE1B-FAD9-F38B043AE273}"/>
              </a:ext>
            </a:extLst>
          </p:cNvPr>
          <p:cNvSpPr txBox="1"/>
          <p:nvPr/>
        </p:nvSpPr>
        <p:spPr>
          <a:xfrm>
            <a:off x="965578" y="2268305"/>
            <a:ext cx="67806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3600" b="1" dirty="0" smtClean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b="1" dirty="0" err="1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প্রোটোপ্লাজম</a:t>
            </a:r>
            <a:r>
              <a:rPr lang="en-US" sz="3600" b="1" dirty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3600" b="1" dirty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600" b="1" dirty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sz="3600" b="1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87438" y="4309279"/>
            <a:ext cx="6865962" cy="1710521"/>
          </a:xfrm>
          <a:prstGeom prst="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287438" y="4485761"/>
            <a:ext cx="6553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itchFamily="2" charset="0"/>
                <a:cs typeface="NikoshBAN" pitchFamily="2" charset="0"/>
              </a:rPr>
              <a:t>প্রাণিকোষ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উদ্ভিদকোষেরপার্থক্য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আকারে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আসবে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?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39053" y="3012526"/>
            <a:ext cx="280237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err="1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5400" b="1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5400" b="1" dirty="0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0438" y="512717"/>
            <a:ext cx="4419600" cy="2472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1447800"/>
            <a:ext cx="4572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13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13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3200400"/>
            <a:ext cx="3810000" cy="365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431</TotalTime>
  <Words>272</Words>
  <Application>Microsoft Office PowerPoint</Application>
  <PresentationFormat>On-screen Show (4:3)</PresentationFormat>
  <Paragraphs>54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Franklin Gothic Book</vt:lpstr>
      <vt:lpstr>Franklin Gothic Medium</vt:lpstr>
      <vt:lpstr>Nikosh</vt:lpstr>
      <vt:lpstr>NikoshBAN</vt:lpstr>
      <vt:lpstr>Vrinda</vt:lpstr>
      <vt:lpstr>Wingdings 2</vt:lpstr>
      <vt:lpstr>Trek</vt:lpstr>
      <vt:lpstr>PowerPoint Presentation</vt:lpstr>
      <vt:lpstr>শ্রেণি: 7ম বিষয়: বিজ্ঞান  অধ্যায়:২ (উদ্ভিদ ও প্রাণীর কোষীয় সংগঠন) তারিখ: ০৯/০২/২০২৬ খ্রি: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 c</dc:creator>
  <cp:lastModifiedBy>DELL</cp:lastModifiedBy>
  <cp:revision>67</cp:revision>
  <dcterms:created xsi:type="dcterms:W3CDTF">2025-12-18T08:28:44Z</dcterms:created>
  <dcterms:modified xsi:type="dcterms:W3CDTF">2026-02-08T15:21:51Z</dcterms:modified>
</cp:coreProperties>
</file>