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4" d="100"/>
          <a:sy n="84" d="100"/>
        </p:scale>
        <p:origin x="7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2331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5E20"/>
        </a:solidFill>
        <a:effectLst/>
      </p:bgPr>
    </p:bg>
    <p:spTree>
      <p:nvGrpSpPr>
        <p:cNvPr id="1" name=""/>
        <p:cNvGrpSpPr/>
        <p:nvPr/>
      </p:nvGrpSpPr>
      <p:grpSpPr>
        <a:xfrm>
          <a:off x="0" y="0"/>
          <a:ext cx="0" cy="0"/>
          <a:chOff x="0" y="0"/>
          <a:chExt cx="0" cy="0"/>
        </a:xfrm>
      </p:grpSpPr>
      <p:sp>
        <p:nvSpPr>
          <p:cNvPr id="2" name="Shape 0"/>
          <p:cNvSpPr/>
          <p:nvPr/>
        </p:nvSpPr>
        <p:spPr>
          <a:xfrm>
            <a:off x="152400" y="34290"/>
            <a:ext cx="3657600" cy="3657600"/>
          </a:xfrm>
          <a:prstGeom prst="ellipse">
            <a:avLst/>
          </a:prstGeom>
          <a:solidFill>
            <a:srgbClr val="2E7D32">
              <a:alpha val="40000"/>
            </a:srgbClr>
          </a:solidFill>
          <a:ln w="12700">
            <a:solidFill>
              <a:srgbClr val="2E7D32"/>
            </a:solidFill>
            <a:prstDash val="solid"/>
          </a:ln>
        </p:spPr>
        <p:txBody>
          <a:bodyPr/>
          <a:lstStyle/>
          <a:p>
            <a:endParaRPr lang="en-US"/>
          </a:p>
        </p:txBody>
      </p:sp>
      <p:sp>
        <p:nvSpPr>
          <p:cNvPr id="3" name="Shape 1"/>
          <p:cNvSpPr/>
          <p:nvPr/>
        </p:nvSpPr>
        <p:spPr>
          <a:xfrm>
            <a:off x="6858000" y="3200400"/>
            <a:ext cx="2743200" cy="2743200"/>
          </a:xfrm>
          <a:prstGeom prst="ellipse">
            <a:avLst/>
          </a:prstGeom>
          <a:solidFill>
            <a:srgbClr val="1B5E20">
              <a:alpha val="40000"/>
            </a:srgbClr>
          </a:solidFill>
          <a:ln w="12700">
            <a:solidFill>
              <a:srgbClr val="1B5E20"/>
            </a:solidFill>
            <a:prstDash val="solid"/>
          </a:ln>
        </p:spPr>
        <p:txBody>
          <a:bodyPr/>
          <a:lstStyle/>
          <a:p>
            <a:endParaRPr lang="en-US"/>
          </a:p>
        </p:txBody>
      </p:sp>
      <p:sp>
        <p:nvSpPr>
          <p:cNvPr id="4" name="Shape 2"/>
          <p:cNvSpPr/>
          <p:nvPr/>
        </p:nvSpPr>
        <p:spPr>
          <a:xfrm>
            <a:off x="0" y="4663440"/>
            <a:ext cx="9144000" cy="480060"/>
          </a:xfrm>
          <a:prstGeom prst="rect">
            <a:avLst/>
          </a:prstGeom>
          <a:solidFill>
            <a:srgbClr val="F9A825"/>
          </a:solidFill>
          <a:ln w="12700">
            <a:solidFill>
              <a:srgbClr val="F9A825"/>
            </a:solidFill>
            <a:prstDash val="solid"/>
          </a:ln>
        </p:spPr>
        <p:txBody>
          <a:bodyPr/>
          <a:lstStyle/>
          <a:p>
            <a:endParaRPr lang="en-US"/>
          </a:p>
        </p:txBody>
      </p:sp>
      <p:sp>
        <p:nvSpPr>
          <p:cNvPr id="5" name="Shape 3"/>
          <p:cNvSpPr/>
          <p:nvPr/>
        </p:nvSpPr>
        <p:spPr>
          <a:xfrm>
            <a:off x="548640" y="365760"/>
            <a:ext cx="2743200" cy="2743200"/>
          </a:xfrm>
          <a:prstGeom prst="ellipse">
            <a:avLst/>
          </a:prstGeom>
          <a:solidFill>
            <a:srgbClr val="FFFFFF"/>
          </a:solidFill>
          <a:ln w="50800">
            <a:solidFill>
              <a:srgbClr val="F9A825"/>
            </a:solidFill>
            <a:prstDash val="solid"/>
          </a:ln>
        </p:spPr>
        <p:txBody>
          <a:bodyPr/>
          <a:lstStyle/>
          <a:p>
            <a:endParaRPr lang="en-US"/>
          </a:p>
        </p:txBody>
      </p:sp>
      <p:pic>
        <p:nvPicPr>
          <p:cNvPr id="6" name="Image 0" descr="./profile.png"/>
          <p:cNvPicPr>
            <a:picLocks noChangeAspect="1"/>
          </p:cNvPicPr>
          <p:nvPr/>
        </p:nvPicPr>
        <p:blipFill>
          <a:blip r:embed="rId3"/>
          <a:stretch>
            <a:fillRect/>
          </a:stretch>
        </p:blipFill>
        <p:spPr>
          <a:xfrm>
            <a:off x="594360" y="411480"/>
            <a:ext cx="2651760" cy="2651760"/>
          </a:xfrm>
          <a:prstGeom prst="ellipse">
            <a:avLst/>
          </a:prstGeom>
        </p:spPr>
      </p:pic>
      <p:sp>
        <p:nvSpPr>
          <p:cNvPr id="7" name="Shape 4"/>
          <p:cNvSpPr/>
          <p:nvPr/>
        </p:nvSpPr>
        <p:spPr>
          <a:xfrm>
            <a:off x="3657600" y="365760"/>
            <a:ext cx="5120640" cy="502920"/>
          </a:xfrm>
          <a:prstGeom prst="roundRect">
            <a:avLst>
              <a:gd name="adj" fmla="val 9091"/>
            </a:avLst>
          </a:prstGeom>
          <a:solidFill>
            <a:srgbClr val="F9A825"/>
          </a:solidFill>
          <a:ln w="12700">
            <a:solidFill>
              <a:srgbClr val="F9A825"/>
            </a:solidFill>
            <a:prstDash val="solid"/>
          </a:ln>
        </p:spPr>
        <p:txBody>
          <a:bodyPr/>
          <a:lstStyle/>
          <a:p>
            <a:endParaRPr lang="en-US"/>
          </a:p>
        </p:txBody>
      </p:sp>
      <p:sp>
        <p:nvSpPr>
          <p:cNvPr id="8" name="Text 5"/>
          <p:cNvSpPr/>
          <p:nvPr/>
        </p:nvSpPr>
        <p:spPr>
          <a:xfrm>
            <a:off x="3657600" y="365760"/>
            <a:ext cx="5120640" cy="502920"/>
          </a:xfrm>
          <a:prstGeom prst="rect">
            <a:avLst/>
          </a:prstGeom>
          <a:noFill/>
          <a:ln/>
        </p:spPr>
        <p:txBody>
          <a:bodyPr wrap="square" lIns="0" tIns="0" rIns="0" bIns="0" rtlCol="0" anchor="ctr"/>
          <a:lstStyle/>
          <a:p>
            <a:pPr marL="0" indent="0" algn="ctr">
              <a:buNone/>
            </a:pPr>
            <a:r>
              <a:rPr lang="en-US" sz="1600" b="1" dirty="0">
                <a:solidFill>
                  <a:srgbClr val="1A1A2E"/>
                </a:solidFill>
              </a:rPr>
              <a:t>পরিচিতি পর্ব</a:t>
            </a:r>
            <a:endParaRPr lang="en-US" sz="1600" dirty="0"/>
          </a:p>
        </p:txBody>
      </p:sp>
      <p:sp>
        <p:nvSpPr>
          <p:cNvPr id="9" name="Text 6"/>
          <p:cNvSpPr/>
          <p:nvPr/>
        </p:nvSpPr>
        <p:spPr>
          <a:xfrm>
            <a:off x="3657600" y="1005840"/>
            <a:ext cx="5120640" cy="594360"/>
          </a:xfrm>
          <a:prstGeom prst="rect">
            <a:avLst/>
          </a:prstGeom>
          <a:noFill/>
          <a:ln/>
        </p:spPr>
        <p:txBody>
          <a:bodyPr wrap="square" rtlCol="0" anchor="ctr"/>
          <a:lstStyle/>
          <a:p>
            <a:pPr marL="0" indent="0" algn="ctr">
              <a:buNone/>
            </a:pPr>
            <a:r>
              <a:rPr lang="en-US" sz="2600" b="1" dirty="0">
                <a:solidFill>
                  <a:srgbClr val="FFFFFF"/>
                </a:solidFill>
              </a:rPr>
              <a:t>তামজীদ আহম্মদ</a:t>
            </a:r>
            <a:endParaRPr lang="en-US" sz="2600" dirty="0"/>
          </a:p>
        </p:txBody>
      </p:sp>
      <p:sp>
        <p:nvSpPr>
          <p:cNvPr id="10" name="Text 7"/>
          <p:cNvSpPr/>
          <p:nvPr/>
        </p:nvSpPr>
        <p:spPr>
          <a:xfrm>
            <a:off x="3657600" y="1600200"/>
            <a:ext cx="5120640" cy="411480"/>
          </a:xfrm>
          <a:prstGeom prst="rect">
            <a:avLst/>
          </a:prstGeom>
          <a:noFill/>
          <a:ln/>
        </p:spPr>
        <p:txBody>
          <a:bodyPr wrap="square" rtlCol="0" anchor="ctr"/>
          <a:lstStyle/>
          <a:p>
            <a:pPr marL="0" indent="0" algn="ctr">
              <a:buNone/>
            </a:pPr>
            <a:r>
              <a:rPr lang="en-US" sz="1600" i="1" dirty="0">
                <a:solidFill>
                  <a:srgbClr val="F9A825"/>
                </a:solidFill>
              </a:rPr>
              <a:t>সহকারী শিক্ষক</a:t>
            </a:r>
            <a:endParaRPr lang="en-US" sz="1600" dirty="0"/>
          </a:p>
        </p:txBody>
      </p:sp>
      <p:sp>
        <p:nvSpPr>
          <p:cNvPr id="11" name="Shape 8"/>
          <p:cNvSpPr/>
          <p:nvPr/>
        </p:nvSpPr>
        <p:spPr>
          <a:xfrm>
            <a:off x="3657600" y="2103120"/>
            <a:ext cx="5120640" cy="1005840"/>
          </a:xfrm>
          <a:prstGeom prst="rect">
            <a:avLst/>
          </a:prstGeom>
          <a:solidFill>
            <a:srgbClr val="FFFFFF">
              <a:alpha val="85000"/>
            </a:srgbClr>
          </a:solidFill>
          <a:ln w="12700">
            <a:solidFill>
              <a:srgbClr val="F9A825"/>
            </a:solidFill>
            <a:prstDash val="solid"/>
          </a:ln>
        </p:spPr>
        <p:txBody>
          <a:bodyPr/>
          <a:lstStyle/>
          <a:p>
            <a:endParaRPr lang="en-US"/>
          </a:p>
        </p:txBody>
      </p:sp>
      <p:sp>
        <p:nvSpPr>
          <p:cNvPr id="12" name="Text 9"/>
          <p:cNvSpPr/>
          <p:nvPr/>
        </p:nvSpPr>
        <p:spPr>
          <a:xfrm>
            <a:off x="3657600" y="2103120"/>
            <a:ext cx="5120640" cy="1005840"/>
          </a:xfrm>
          <a:prstGeom prst="rect">
            <a:avLst/>
          </a:prstGeom>
          <a:noFill/>
          <a:ln/>
        </p:spPr>
        <p:txBody>
          <a:bodyPr wrap="square" rtlCol="0" anchor="ctr"/>
          <a:lstStyle/>
          <a:p>
            <a:pPr marL="0" indent="0" algn="ctr">
              <a:buNone/>
            </a:pPr>
            <a:r>
              <a:rPr lang="en-US" sz="1500" dirty="0">
                <a:solidFill>
                  <a:srgbClr val="FFFFFF"/>
                </a:solidFill>
              </a:rPr>
              <a:t>৬৫ নং ছনপাড়া সরকারি প্রাথমিক বিদ্যালয়</a:t>
            </a:r>
            <a:endParaRPr lang="en-US" sz="1500" dirty="0"/>
          </a:p>
          <a:p>
            <a:pPr marL="0" indent="0" algn="ctr">
              <a:buNone/>
            </a:pPr>
            <a:r>
              <a:rPr lang="en-US" sz="1500" dirty="0">
                <a:solidFill>
                  <a:srgbClr val="FFFFFF"/>
                </a:solidFill>
              </a:rPr>
              <a:t>আড়াইহাজার, নারায়ণগঞ্জ</a:t>
            </a:r>
            <a:endParaRPr lang="en-US" sz="1500" dirty="0"/>
          </a:p>
        </p:txBody>
      </p:sp>
      <p:sp>
        <p:nvSpPr>
          <p:cNvPr id="13" name="Text 10"/>
          <p:cNvSpPr/>
          <p:nvPr/>
        </p:nvSpPr>
        <p:spPr>
          <a:xfrm>
            <a:off x="3657600" y="3246120"/>
            <a:ext cx="5120640" cy="411480"/>
          </a:xfrm>
          <a:prstGeom prst="rect">
            <a:avLst/>
          </a:prstGeom>
          <a:noFill/>
          <a:ln/>
        </p:spPr>
        <p:txBody>
          <a:bodyPr wrap="square" rtlCol="0" anchor="ctr"/>
          <a:lstStyle/>
          <a:p>
            <a:pPr marL="0" indent="0" algn="ctr">
              <a:buNone/>
            </a:pPr>
            <a:r>
              <a:rPr lang="en-US" sz="1300" dirty="0">
                <a:solidFill>
                  <a:srgbClr val="F9A825"/>
                </a:solidFill>
              </a:rPr>
              <a:t>বিষয়: বাংলাদেশ ও বিশ্বপরিচয় | শ্রেণি: পঞ্চম</a:t>
            </a:r>
            <a:endParaRPr lang="en-US" sz="1300" dirty="0"/>
          </a:p>
        </p:txBody>
      </p:sp>
      <p:sp>
        <p:nvSpPr>
          <p:cNvPr id="14" name="Text 11"/>
          <p:cNvSpPr/>
          <p:nvPr/>
        </p:nvSpPr>
        <p:spPr>
          <a:xfrm>
            <a:off x="0" y="4663440"/>
            <a:ext cx="9144000" cy="480060"/>
          </a:xfrm>
          <a:prstGeom prst="rect">
            <a:avLst/>
          </a:prstGeom>
          <a:noFill/>
          <a:ln/>
        </p:spPr>
        <p:txBody>
          <a:bodyPr wrap="square" lIns="0" tIns="0" rIns="0" bIns="0" rtlCol="0" anchor="ctr"/>
          <a:lstStyle/>
          <a:p>
            <a:pPr marL="0" indent="0" algn="ctr">
              <a:buNone/>
            </a:pPr>
            <a:r>
              <a:rPr lang="en-US" sz="1500" b="1" dirty="0">
                <a:solidFill>
                  <a:srgbClr val="1A1A2E"/>
                </a:solidFill>
              </a:rPr>
              <a:t>স্বাগতম — সবাইকে আন্তরিক শুভেচ্ছা!</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1A2E"/>
        </a:solidFill>
        <a:effectLst/>
      </p:bgPr>
    </p:bg>
    <p:spTree>
      <p:nvGrpSpPr>
        <p:cNvPr id="1" name=""/>
        <p:cNvGrpSpPr/>
        <p:nvPr/>
      </p:nvGrpSpPr>
      <p:grpSpPr>
        <a:xfrm>
          <a:off x="0" y="0"/>
          <a:ext cx="0" cy="0"/>
          <a:chOff x="0" y="0"/>
          <a:chExt cx="0" cy="0"/>
        </a:xfrm>
      </p:grpSpPr>
      <p:sp>
        <p:nvSpPr>
          <p:cNvPr id="2" name="Shape 0"/>
          <p:cNvSpPr/>
          <p:nvPr/>
        </p:nvSpPr>
        <p:spPr>
          <a:xfrm>
            <a:off x="0" y="0"/>
            <a:ext cx="9144000" cy="2011680"/>
          </a:xfrm>
          <a:prstGeom prst="rect">
            <a:avLst/>
          </a:prstGeom>
          <a:solidFill>
            <a:srgbClr val="4A148C"/>
          </a:solidFill>
          <a:ln w="12700">
            <a:solidFill>
              <a:srgbClr val="4A148C"/>
            </a:solidFill>
            <a:prstDash val="solid"/>
          </a:ln>
        </p:spPr>
        <p:txBody>
          <a:bodyPr/>
          <a:lstStyle/>
          <a:p>
            <a:endParaRPr lang="en-US"/>
          </a:p>
        </p:txBody>
      </p:sp>
      <p:sp>
        <p:nvSpPr>
          <p:cNvPr id="3" name="Shape 1"/>
          <p:cNvSpPr/>
          <p:nvPr/>
        </p:nvSpPr>
        <p:spPr>
          <a:xfrm>
            <a:off x="6400800" y="-457200"/>
            <a:ext cx="3657600" cy="3657600"/>
          </a:xfrm>
          <a:prstGeom prst="ellipse">
            <a:avLst/>
          </a:prstGeom>
          <a:solidFill>
            <a:srgbClr val="6A1B9A">
              <a:alpha val="30000"/>
            </a:srgbClr>
          </a:solidFill>
          <a:ln w="12700">
            <a:solidFill>
              <a:srgbClr val="6A1B9A"/>
            </a:solidFill>
            <a:prstDash val="solid"/>
          </a:ln>
        </p:spPr>
        <p:txBody>
          <a:bodyPr/>
          <a:lstStyle/>
          <a:p>
            <a:endParaRPr lang="en-US"/>
          </a:p>
        </p:txBody>
      </p:sp>
      <p:sp>
        <p:nvSpPr>
          <p:cNvPr id="4" name="Text 2"/>
          <p:cNvSpPr/>
          <p:nvPr/>
        </p:nvSpPr>
        <p:spPr>
          <a:xfrm>
            <a:off x="457200" y="182880"/>
            <a:ext cx="8229600" cy="548640"/>
          </a:xfrm>
          <a:prstGeom prst="rect">
            <a:avLst/>
          </a:prstGeom>
          <a:noFill/>
          <a:ln/>
        </p:spPr>
        <p:txBody>
          <a:bodyPr wrap="square" rtlCol="0" anchor="ctr"/>
          <a:lstStyle/>
          <a:p>
            <a:pPr marL="0" indent="0" algn="ctr">
              <a:buNone/>
            </a:pPr>
            <a:r>
              <a:rPr lang="en-US" sz="1800" b="1" dirty="0">
                <a:solidFill>
                  <a:srgbClr val="F9A825"/>
                </a:solidFill>
              </a:rPr>
              <a:t>অধ্যায় ১০</a:t>
            </a:r>
            <a:endParaRPr lang="en-US" sz="1800" dirty="0"/>
          </a:p>
        </p:txBody>
      </p:sp>
      <p:sp>
        <p:nvSpPr>
          <p:cNvPr id="5" name="Text 3"/>
          <p:cNvSpPr/>
          <p:nvPr/>
        </p:nvSpPr>
        <p:spPr>
          <a:xfrm>
            <a:off x="457200" y="640080"/>
            <a:ext cx="8229600" cy="1005840"/>
          </a:xfrm>
          <a:prstGeom prst="rect">
            <a:avLst/>
          </a:prstGeom>
          <a:noFill/>
          <a:ln/>
        </p:spPr>
        <p:txBody>
          <a:bodyPr wrap="square" rtlCol="0" anchor="ctr"/>
          <a:lstStyle/>
          <a:p>
            <a:pPr marL="0" indent="0" algn="ctr">
              <a:buNone/>
            </a:pPr>
            <a:r>
              <a:rPr lang="en-US" sz="3400" b="1" dirty="0">
                <a:solidFill>
                  <a:srgbClr val="FFFFFF"/>
                </a:solidFill>
              </a:rPr>
              <a:t>নৈতিক ও সামাজিক আচরণ</a:t>
            </a:r>
            <a:endParaRPr lang="en-US" sz="3400" dirty="0"/>
          </a:p>
        </p:txBody>
      </p:sp>
      <p:sp>
        <p:nvSpPr>
          <p:cNvPr id="6" name="Shape 4"/>
          <p:cNvSpPr/>
          <p:nvPr/>
        </p:nvSpPr>
        <p:spPr>
          <a:xfrm>
            <a:off x="365760" y="2286000"/>
            <a:ext cx="4114800" cy="2468880"/>
          </a:xfrm>
          <a:prstGeom prst="rect">
            <a:avLst/>
          </a:prstGeom>
          <a:solidFill>
            <a:srgbClr val="2D2D44"/>
          </a:solidFill>
          <a:ln w="25400">
            <a:solidFill>
              <a:srgbClr val="F9A825"/>
            </a:solidFill>
            <a:prstDash val="solid"/>
          </a:ln>
        </p:spPr>
        <p:txBody>
          <a:bodyPr/>
          <a:lstStyle/>
          <a:p>
            <a:endParaRPr lang="en-US"/>
          </a:p>
        </p:txBody>
      </p:sp>
      <p:sp>
        <p:nvSpPr>
          <p:cNvPr id="7" name="Shape 5"/>
          <p:cNvSpPr/>
          <p:nvPr/>
        </p:nvSpPr>
        <p:spPr>
          <a:xfrm>
            <a:off x="502920" y="2377440"/>
            <a:ext cx="777240" cy="777240"/>
          </a:xfrm>
          <a:prstGeom prst="ellipse">
            <a:avLst/>
          </a:prstGeom>
          <a:solidFill>
            <a:srgbClr val="F9A825"/>
          </a:solidFill>
          <a:ln w="12700">
            <a:solidFill>
              <a:srgbClr val="F9A825"/>
            </a:solidFill>
            <a:prstDash val="solid"/>
          </a:ln>
        </p:spPr>
        <p:txBody>
          <a:bodyPr/>
          <a:lstStyle/>
          <a:p>
            <a:endParaRPr lang="en-US"/>
          </a:p>
        </p:txBody>
      </p:sp>
      <p:sp>
        <p:nvSpPr>
          <p:cNvPr id="8" name="Text 6"/>
          <p:cNvSpPr/>
          <p:nvPr/>
        </p:nvSpPr>
        <p:spPr>
          <a:xfrm>
            <a:off x="502920" y="2377440"/>
            <a:ext cx="777240" cy="777240"/>
          </a:xfrm>
          <a:prstGeom prst="rect">
            <a:avLst/>
          </a:prstGeom>
          <a:noFill/>
          <a:ln/>
        </p:spPr>
        <p:txBody>
          <a:bodyPr wrap="square" lIns="0" tIns="0" rIns="0" bIns="0" rtlCol="0" anchor="ctr"/>
          <a:lstStyle/>
          <a:p>
            <a:pPr marL="0" indent="0" algn="ctr">
              <a:buNone/>
            </a:pPr>
            <a:r>
              <a:rPr lang="en-US" sz="1800" b="1" dirty="0">
                <a:solidFill>
                  <a:srgbClr val="1A1A2E"/>
                </a:solidFill>
              </a:rPr>
              <a:t>১</a:t>
            </a:r>
            <a:endParaRPr lang="en-US" sz="1800" dirty="0"/>
          </a:p>
        </p:txBody>
      </p:sp>
      <p:sp>
        <p:nvSpPr>
          <p:cNvPr id="9" name="Text 7"/>
          <p:cNvSpPr/>
          <p:nvPr/>
        </p:nvSpPr>
        <p:spPr>
          <a:xfrm>
            <a:off x="502920" y="3246120"/>
            <a:ext cx="3840480" cy="548640"/>
          </a:xfrm>
          <a:prstGeom prst="rect">
            <a:avLst/>
          </a:prstGeom>
          <a:noFill/>
          <a:ln/>
        </p:spPr>
        <p:txBody>
          <a:bodyPr wrap="square" rtlCol="0" anchor="ctr"/>
          <a:lstStyle/>
          <a:p>
            <a:pPr marL="0" indent="0" algn="ctr">
              <a:buNone/>
            </a:pPr>
            <a:r>
              <a:rPr lang="en-US" sz="1800" b="1" dirty="0">
                <a:solidFill>
                  <a:srgbClr val="F9A825"/>
                </a:solidFill>
              </a:rPr>
              <a:t>পরমতসহিষ্ণুতা</a:t>
            </a:r>
            <a:endParaRPr lang="en-US" sz="1800" dirty="0"/>
          </a:p>
        </p:txBody>
      </p:sp>
      <p:sp>
        <p:nvSpPr>
          <p:cNvPr id="10" name="Text 8"/>
          <p:cNvSpPr/>
          <p:nvPr/>
        </p:nvSpPr>
        <p:spPr>
          <a:xfrm>
            <a:off x="548640" y="3840480"/>
            <a:ext cx="3749040" cy="822960"/>
          </a:xfrm>
          <a:prstGeom prst="rect">
            <a:avLst/>
          </a:prstGeom>
          <a:noFill/>
          <a:ln/>
        </p:spPr>
        <p:txBody>
          <a:bodyPr wrap="square" rtlCol="0" anchor="ctr"/>
          <a:lstStyle/>
          <a:p>
            <a:pPr marL="0" indent="0" algn="ctr">
              <a:buNone/>
            </a:pPr>
            <a:r>
              <a:rPr lang="en-US" sz="1200" dirty="0">
                <a:solidFill>
                  <a:srgbClr val="CCCCCC"/>
                </a:solidFill>
              </a:rPr>
              <a:t>অন্যের মতামতকে সম্মান করা এবং ধৈর্য সহকারে শোনার গুণ</a:t>
            </a:r>
            <a:endParaRPr lang="en-US" sz="1200" dirty="0"/>
          </a:p>
        </p:txBody>
      </p:sp>
      <p:sp>
        <p:nvSpPr>
          <p:cNvPr id="11" name="Shape 9"/>
          <p:cNvSpPr/>
          <p:nvPr/>
        </p:nvSpPr>
        <p:spPr>
          <a:xfrm>
            <a:off x="4937760" y="2286000"/>
            <a:ext cx="4114800" cy="2468880"/>
          </a:xfrm>
          <a:prstGeom prst="rect">
            <a:avLst/>
          </a:prstGeom>
          <a:solidFill>
            <a:srgbClr val="2D2D44"/>
          </a:solidFill>
          <a:ln w="25400">
            <a:solidFill>
              <a:srgbClr val="F9A825"/>
            </a:solidFill>
            <a:prstDash val="solid"/>
          </a:ln>
        </p:spPr>
        <p:txBody>
          <a:bodyPr/>
          <a:lstStyle/>
          <a:p>
            <a:endParaRPr lang="en-US"/>
          </a:p>
        </p:txBody>
      </p:sp>
      <p:sp>
        <p:nvSpPr>
          <p:cNvPr id="12" name="Shape 10"/>
          <p:cNvSpPr/>
          <p:nvPr/>
        </p:nvSpPr>
        <p:spPr>
          <a:xfrm>
            <a:off x="5074920" y="2377440"/>
            <a:ext cx="777240" cy="777240"/>
          </a:xfrm>
          <a:prstGeom prst="ellipse">
            <a:avLst/>
          </a:prstGeom>
          <a:solidFill>
            <a:srgbClr val="F9A825"/>
          </a:solidFill>
          <a:ln w="12700">
            <a:solidFill>
              <a:srgbClr val="F9A825"/>
            </a:solidFill>
            <a:prstDash val="solid"/>
          </a:ln>
        </p:spPr>
        <p:txBody>
          <a:bodyPr/>
          <a:lstStyle/>
          <a:p>
            <a:endParaRPr lang="en-US"/>
          </a:p>
        </p:txBody>
      </p:sp>
      <p:sp>
        <p:nvSpPr>
          <p:cNvPr id="13" name="Text 11"/>
          <p:cNvSpPr/>
          <p:nvPr/>
        </p:nvSpPr>
        <p:spPr>
          <a:xfrm>
            <a:off x="5074920" y="2377440"/>
            <a:ext cx="777240" cy="777240"/>
          </a:xfrm>
          <a:prstGeom prst="rect">
            <a:avLst/>
          </a:prstGeom>
          <a:noFill/>
          <a:ln/>
        </p:spPr>
        <p:txBody>
          <a:bodyPr wrap="square" lIns="0" tIns="0" rIns="0" bIns="0" rtlCol="0" anchor="ctr"/>
          <a:lstStyle/>
          <a:p>
            <a:pPr marL="0" indent="0" algn="ctr">
              <a:buNone/>
            </a:pPr>
            <a:r>
              <a:rPr lang="en-US" sz="1800" b="1" dirty="0">
                <a:solidFill>
                  <a:srgbClr val="1A1A2E"/>
                </a:solidFill>
              </a:rPr>
              <a:t>২</a:t>
            </a:r>
            <a:endParaRPr lang="en-US" sz="1800" dirty="0"/>
          </a:p>
        </p:txBody>
      </p:sp>
      <p:sp>
        <p:nvSpPr>
          <p:cNvPr id="14" name="Text 12"/>
          <p:cNvSpPr/>
          <p:nvPr/>
        </p:nvSpPr>
        <p:spPr>
          <a:xfrm>
            <a:off x="5074920" y="3246120"/>
            <a:ext cx="3840480" cy="548640"/>
          </a:xfrm>
          <a:prstGeom prst="rect">
            <a:avLst/>
          </a:prstGeom>
          <a:noFill/>
          <a:ln/>
        </p:spPr>
        <p:txBody>
          <a:bodyPr wrap="square" rtlCol="0" anchor="ctr"/>
          <a:lstStyle/>
          <a:p>
            <a:pPr marL="0" indent="0" algn="ctr">
              <a:buNone/>
            </a:pPr>
            <a:r>
              <a:rPr lang="en-US" sz="1800" b="1" dirty="0">
                <a:solidFill>
                  <a:srgbClr val="F9A825"/>
                </a:solidFill>
              </a:rPr>
              <a:t>গণতান্ত্রিক আচরণ</a:t>
            </a:r>
            <a:endParaRPr lang="en-US" sz="1800" dirty="0"/>
          </a:p>
        </p:txBody>
      </p:sp>
      <p:sp>
        <p:nvSpPr>
          <p:cNvPr id="15" name="Text 13"/>
          <p:cNvSpPr/>
          <p:nvPr/>
        </p:nvSpPr>
        <p:spPr>
          <a:xfrm>
            <a:off x="5120640" y="3840480"/>
            <a:ext cx="3749040" cy="822960"/>
          </a:xfrm>
          <a:prstGeom prst="rect">
            <a:avLst/>
          </a:prstGeom>
          <a:noFill/>
          <a:ln/>
        </p:spPr>
        <p:txBody>
          <a:bodyPr wrap="square" rtlCol="0" anchor="ctr"/>
          <a:lstStyle/>
          <a:p>
            <a:pPr marL="0" indent="0" algn="ctr">
              <a:buNone/>
            </a:pPr>
            <a:r>
              <a:rPr lang="en-US" sz="1200" dirty="0">
                <a:solidFill>
                  <a:srgbClr val="CCCCCC"/>
                </a:solidFill>
              </a:rPr>
              <a:t>সকলের মতামতের ভিত্তিতে সিদ্ধান্ত গ্রহণ করার পদ্ধতি</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DE7F6"/>
        </a:solidFill>
        <a:effectLst/>
      </p:bgPr>
    </p:bg>
    <p:spTree>
      <p:nvGrpSpPr>
        <p:cNvPr id="1" name=""/>
        <p:cNvGrpSpPr/>
        <p:nvPr/>
      </p:nvGrpSpPr>
      <p:grpSpPr>
        <a:xfrm>
          <a:off x="0" y="0"/>
          <a:ext cx="0" cy="0"/>
          <a:chOff x="0" y="0"/>
          <a:chExt cx="0" cy="0"/>
        </a:xfrm>
      </p:grpSpPr>
      <p:sp>
        <p:nvSpPr>
          <p:cNvPr id="2" name="Shape 0"/>
          <p:cNvSpPr/>
          <p:nvPr/>
        </p:nvSpPr>
        <p:spPr>
          <a:xfrm>
            <a:off x="0" y="0"/>
            <a:ext cx="9144000" cy="1005840"/>
          </a:xfrm>
          <a:prstGeom prst="rect">
            <a:avLst/>
          </a:prstGeom>
          <a:solidFill>
            <a:srgbClr val="4A148C"/>
          </a:solidFill>
          <a:ln w="12700">
            <a:solidFill>
              <a:srgbClr val="4A148C"/>
            </a:solidFill>
            <a:prstDash val="solid"/>
          </a:ln>
        </p:spPr>
        <p:txBody>
          <a:bodyPr/>
          <a:lstStyle/>
          <a:p>
            <a:endParaRPr lang="en-US"/>
          </a:p>
        </p:txBody>
      </p:sp>
      <p:sp>
        <p:nvSpPr>
          <p:cNvPr id="3" name="Text 1"/>
          <p:cNvSpPr/>
          <p:nvPr/>
        </p:nvSpPr>
        <p:spPr>
          <a:xfrm>
            <a:off x="274320" y="0"/>
            <a:ext cx="8595360" cy="1005840"/>
          </a:xfrm>
          <a:prstGeom prst="rect">
            <a:avLst/>
          </a:prstGeom>
          <a:noFill/>
          <a:ln/>
        </p:spPr>
        <p:txBody>
          <a:bodyPr wrap="square" rtlCol="0" anchor="ctr"/>
          <a:lstStyle/>
          <a:p>
            <a:pPr marL="0" indent="0">
              <a:buNone/>
            </a:pPr>
            <a:r>
              <a:rPr lang="en-US" sz="2800" b="1" dirty="0">
                <a:solidFill>
                  <a:srgbClr val="FFFFFF"/>
                </a:solidFill>
              </a:rPr>
              <a:t>পরমতসহিষ্ণুতা</a:t>
            </a:r>
            <a:endParaRPr lang="en-US" sz="2800" dirty="0"/>
          </a:p>
        </p:txBody>
      </p:sp>
      <p:sp>
        <p:nvSpPr>
          <p:cNvPr id="4" name="Shape 2"/>
          <p:cNvSpPr/>
          <p:nvPr/>
        </p:nvSpPr>
        <p:spPr>
          <a:xfrm>
            <a:off x="274320" y="1097280"/>
            <a:ext cx="8595360" cy="2743200"/>
          </a:xfrm>
          <a:prstGeom prst="rect">
            <a:avLst/>
          </a:prstGeom>
          <a:solidFill>
            <a:srgbClr val="FFFFFF"/>
          </a:solidFill>
          <a:ln w="25400">
            <a:solidFill>
              <a:srgbClr val="4A148C"/>
            </a:solidFill>
            <a:prstDash val="solid"/>
          </a:ln>
        </p:spPr>
        <p:txBody>
          <a:bodyPr/>
          <a:lstStyle/>
          <a:p>
            <a:endParaRPr lang="en-US"/>
          </a:p>
        </p:txBody>
      </p:sp>
      <p:sp>
        <p:nvSpPr>
          <p:cNvPr id="5" name="Shape 3"/>
          <p:cNvSpPr/>
          <p:nvPr/>
        </p:nvSpPr>
        <p:spPr>
          <a:xfrm>
            <a:off x="274320" y="1097280"/>
            <a:ext cx="137160" cy="2743200"/>
          </a:xfrm>
          <a:prstGeom prst="rect">
            <a:avLst/>
          </a:prstGeom>
          <a:solidFill>
            <a:srgbClr val="F9A825"/>
          </a:solidFill>
          <a:ln w="12700">
            <a:solidFill>
              <a:srgbClr val="F9A825"/>
            </a:solidFill>
            <a:prstDash val="solid"/>
          </a:ln>
        </p:spPr>
        <p:txBody>
          <a:bodyPr/>
          <a:lstStyle/>
          <a:p>
            <a:endParaRPr lang="en-US"/>
          </a:p>
        </p:txBody>
      </p:sp>
      <p:sp>
        <p:nvSpPr>
          <p:cNvPr id="6" name="Text 4"/>
          <p:cNvSpPr/>
          <p:nvPr/>
        </p:nvSpPr>
        <p:spPr>
          <a:xfrm>
            <a:off x="457200" y="1097280"/>
            <a:ext cx="1097280" cy="411480"/>
          </a:xfrm>
          <a:prstGeom prst="rect">
            <a:avLst/>
          </a:prstGeom>
          <a:noFill/>
          <a:ln/>
        </p:spPr>
        <p:txBody>
          <a:bodyPr wrap="square" rtlCol="0" anchor="ctr"/>
          <a:lstStyle/>
          <a:p>
            <a:pPr marL="0" indent="0">
              <a:buNone/>
            </a:pPr>
            <a:r>
              <a:rPr lang="en-US" sz="1300" b="1" i="1" dirty="0">
                <a:solidFill>
                  <a:srgbClr val="4A148C"/>
                </a:solidFill>
              </a:rPr>
              <a:t>গল্প</a:t>
            </a:r>
            <a:endParaRPr lang="en-US" sz="1300" dirty="0"/>
          </a:p>
        </p:txBody>
      </p:sp>
      <p:sp>
        <p:nvSpPr>
          <p:cNvPr id="7" name="Text 5"/>
          <p:cNvSpPr/>
          <p:nvPr/>
        </p:nvSpPr>
        <p:spPr>
          <a:xfrm>
            <a:off x="502920" y="1508760"/>
            <a:ext cx="8321040" cy="2286000"/>
          </a:xfrm>
          <a:prstGeom prst="rect">
            <a:avLst/>
          </a:prstGeom>
          <a:noFill/>
          <a:ln/>
        </p:spPr>
        <p:txBody>
          <a:bodyPr wrap="square" rtlCol="0" anchor="t"/>
          <a:lstStyle/>
          <a:p>
            <a:pPr marL="0" indent="0" algn="l">
              <a:buNone/>
            </a:pPr>
            <a:r>
              <a:rPr lang="en-US" sz="1300" dirty="0">
                <a:solidFill>
                  <a:srgbClr val="333333"/>
                </a:solidFill>
              </a:rPr>
              <a:t>রাজু, তপু, মিলি ও রনি চার বন্ধু। তারা পঞ্চম শ্রেণিতে পড়ে। বাংলা নববর্ষ উপলক্ষে সকলেই রঙবেরঙের পোশাক পরে এসেছে। প্রত্যেকেই তার নিজের পোশাককে সবচেয়ে সুন্দর বলে দাবি করছিল। এতে তাদের মধ্যে কথা কাটাকাটি শুরু হয়ে গেল। কেউ থামছে না।</a:t>
            </a:r>
            <a:endParaRPr lang="en-US" sz="1300" dirty="0"/>
          </a:p>
          <a:p>
            <a:pPr marL="0" indent="0" algn="l">
              <a:buNone/>
            </a:pPr>
            <a:endParaRPr lang="en-US" sz="1300" dirty="0"/>
          </a:p>
          <a:p>
            <a:pPr marL="0" indent="0" algn="l">
              <a:buNone/>
            </a:pPr>
            <a:r>
              <a:rPr lang="en-US" sz="1300" dirty="0">
                <a:solidFill>
                  <a:srgbClr val="333333"/>
                </a:solidFill>
              </a:rPr>
              <a:t>হঠাৎ করেই তপু ও মিলি সবাইকে চুপ করতে বলল। তপু বলল, 'আমাদের প্রত্যেকের পছন্দ এক রকম নয়। একেকজনের পছন্দ একেক রকম। প্রত্যেকের কাছেই তার পোশাক সুন্দর!' মিলি বলল, 'আসলে আমাদের সকলের পোশাকই সুন্দর।' সবাই তপু ও মিলির কথা শুনে মেনে নিয়ে নববর্ষের আনন্দে মেতে উঠল।</a:t>
            </a:r>
            <a:endParaRPr lang="en-US" sz="1300" dirty="0"/>
          </a:p>
        </p:txBody>
      </p:sp>
      <p:sp>
        <p:nvSpPr>
          <p:cNvPr id="8" name="Shape 6"/>
          <p:cNvSpPr/>
          <p:nvPr/>
        </p:nvSpPr>
        <p:spPr>
          <a:xfrm>
            <a:off x="274320" y="3977640"/>
            <a:ext cx="8595360" cy="822960"/>
          </a:xfrm>
          <a:prstGeom prst="rect">
            <a:avLst/>
          </a:prstGeom>
          <a:solidFill>
            <a:srgbClr val="F9A825"/>
          </a:solidFill>
          <a:ln w="12700">
            <a:solidFill>
              <a:srgbClr val="F9A825"/>
            </a:solidFill>
            <a:prstDash val="solid"/>
          </a:ln>
        </p:spPr>
        <p:txBody>
          <a:bodyPr/>
          <a:lstStyle/>
          <a:p>
            <a:endParaRPr lang="en-US"/>
          </a:p>
        </p:txBody>
      </p:sp>
      <p:sp>
        <p:nvSpPr>
          <p:cNvPr id="9" name="Text 7"/>
          <p:cNvSpPr/>
          <p:nvPr/>
        </p:nvSpPr>
        <p:spPr>
          <a:xfrm>
            <a:off x="365760" y="3977640"/>
            <a:ext cx="8412480" cy="822960"/>
          </a:xfrm>
          <a:prstGeom prst="rect">
            <a:avLst/>
          </a:prstGeom>
          <a:noFill/>
          <a:ln/>
        </p:spPr>
        <p:txBody>
          <a:bodyPr wrap="square" rtlCol="0" anchor="ctr"/>
          <a:lstStyle/>
          <a:p>
            <a:pPr marL="0" indent="0">
              <a:buNone/>
            </a:pPr>
            <a:r>
              <a:rPr lang="en-US" sz="1400" b="1" dirty="0">
                <a:solidFill>
                  <a:srgbClr val="1A1A2E"/>
                </a:solidFill>
              </a:rPr>
              <a:t>💡  অন্যের মতকে সম্মান করাই পরমতসহিষ্ণুতা। এটি একটি মানবীয় গুণ।</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4A148C"/>
          </a:solidFill>
          <a:ln w="12700">
            <a:solidFill>
              <a:srgbClr val="4A148C"/>
            </a:solidFill>
            <a:prstDash val="solid"/>
          </a:ln>
        </p:spPr>
        <p:txBody>
          <a:bodyPr/>
          <a:lstStyle/>
          <a:p>
            <a:endParaRPr lang="en-US"/>
          </a:p>
        </p:txBody>
      </p:sp>
      <p:sp>
        <p:nvSpPr>
          <p:cNvPr id="3" name="Text 1"/>
          <p:cNvSpPr/>
          <p:nvPr/>
        </p:nvSpPr>
        <p:spPr>
          <a:xfrm>
            <a:off x="274320" y="0"/>
            <a:ext cx="8595360" cy="914400"/>
          </a:xfrm>
          <a:prstGeom prst="rect">
            <a:avLst/>
          </a:prstGeom>
          <a:noFill/>
          <a:ln/>
        </p:spPr>
        <p:txBody>
          <a:bodyPr wrap="square" rtlCol="0" anchor="ctr"/>
          <a:lstStyle/>
          <a:p>
            <a:pPr marL="0" indent="0">
              <a:buNone/>
            </a:pPr>
            <a:r>
              <a:rPr lang="en-US" sz="2400" b="1" dirty="0">
                <a:solidFill>
                  <a:srgbClr val="FFFFFF"/>
                </a:solidFill>
              </a:rPr>
              <a:t>পরমতসহিষ্ণুতার গুরুত্ব ও বৈশিষ্ট্য</a:t>
            </a:r>
            <a:endParaRPr lang="en-US" sz="2400" dirty="0"/>
          </a:p>
        </p:txBody>
      </p:sp>
      <p:sp>
        <p:nvSpPr>
          <p:cNvPr id="4" name="Shape 2"/>
          <p:cNvSpPr/>
          <p:nvPr/>
        </p:nvSpPr>
        <p:spPr>
          <a:xfrm>
            <a:off x="274320" y="1097280"/>
            <a:ext cx="4206240" cy="1188720"/>
          </a:xfrm>
          <a:prstGeom prst="rect">
            <a:avLst/>
          </a:prstGeom>
          <a:solidFill>
            <a:srgbClr val="EDE7F6"/>
          </a:solidFill>
          <a:ln w="12700">
            <a:solidFill>
              <a:srgbClr val="4A148C"/>
            </a:solidFill>
            <a:prstDash val="solid"/>
          </a:ln>
        </p:spPr>
        <p:txBody>
          <a:bodyPr/>
          <a:lstStyle/>
          <a:p>
            <a:endParaRPr lang="en-US"/>
          </a:p>
        </p:txBody>
      </p:sp>
      <p:sp>
        <p:nvSpPr>
          <p:cNvPr id="5" name="Text 3"/>
          <p:cNvSpPr/>
          <p:nvPr/>
        </p:nvSpPr>
        <p:spPr>
          <a:xfrm>
            <a:off x="411480" y="1143000"/>
            <a:ext cx="3931920" cy="411480"/>
          </a:xfrm>
          <a:prstGeom prst="rect">
            <a:avLst/>
          </a:prstGeom>
          <a:noFill/>
          <a:ln/>
        </p:spPr>
        <p:txBody>
          <a:bodyPr wrap="square" rtlCol="0" anchor="ctr"/>
          <a:lstStyle/>
          <a:p>
            <a:pPr marL="0" indent="0">
              <a:buNone/>
            </a:pPr>
            <a:r>
              <a:rPr lang="en-US" sz="1300" b="1" dirty="0">
                <a:solidFill>
                  <a:srgbClr val="4A148C"/>
                </a:solidFill>
              </a:rPr>
              <a:t>✅ মত প্রকাশের সুযোগ দেওয়া</a:t>
            </a:r>
            <a:endParaRPr lang="en-US" sz="1300" dirty="0"/>
          </a:p>
        </p:txBody>
      </p:sp>
      <p:sp>
        <p:nvSpPr>
          <p:cNvPr id="6" name="Text 4"/>
          <p:cNvSpPr/>
          <p:nvPr/>
        </p:nvSpPr>
        <p:spPr>
          <a:xfrm>
            <a:off x="411480" y="1554480"/>
            <a:ext cx="3931920" cy="685800"/>
          </a:xfrm>
          <a:prstGeom prst="rect">
            <a:avLst/>
          </a:prstGeom>
          <a:noFill/>
          <a:ln/>
        </p:spPr>
        <p:txBody>
          <a:bodyPr wrap="square" rtlCol="0" anchor="ctr"/>
          <a:lstStyle/>
          <a:p>
            <a:pPr marL="0" indent="0">
              <a:buNone/>
            </a:pPr>
            <a:r>
              <a:rPr lang="en-US" sz="1150" dirty="0">
                <a:solidFill>
                  <a:srgbClr val="444444"/>
                </a:solidFill>
              </a:rPr>
              <a:t>পরমতসহিষ্ণুতা প্রত্যেকের নিজস্ব মত প্রকাশের সুযোগ দেয়।</a:t>
            </a:r>
            <a:endParaRPr lang="en-US" sz="1150" dirty="0"/>
          </a:p>
        </p:txBody>
      </p:sp>
      <p:sp>
        <p:nvSpPr>
          <p:cNvPr id="7" name="Shape 5"/>
          <p:cNvSpPr/>
          <p:nvPr/>
        </p:nvSpPr>
        <p:spPr>
          <a:xfrm>
            <a:off x="4754880" y="1097280"/>
            <a:ext cx="4206240" cy="1188720"/>
          </a:xfrm>
          <a:prstGeom prst="rect">
            <a:avLst/>
          </a:prstGeom>
          <a:solidFill>
            <a:srgbClr val="EDE7F6"/>
          </a:solidFill>
          <a:ln w="12700">
            <a:solidFill>
              <a:srgbClr val="4A148C"/>
            </a:solidFill>
            <a:prstDash val="solid"/>
          </a:ln>
        </p:spPr>
        <p:txBody>
          <a:bodyPr/>
          <a:lstStyle/>
          <a:p>
            <a:endParaRPr lang="en-US"/>
          </a:p>
        </p:txBody>
      </p:sp>
      <p:sp>
        <p:nvSpPr>
          <p:cNvPr id="8" name="Text 6"/>
          <p:cNvSpPr/>
          <p:nvPr/>
        </p:nvSpPr>
        <p:spPr>
          <a:xfrm>
            <a:off x="4892040" y="1143000"/>
            <a:ext cx="3931920" cy="411480"/>
          </a:xfrm>
          <a:prstGeom prst="rect">
            <a:avLst/>
          </a:prstGeom>
          <a:noFill/>
          <a:ln/>
        </p:spPr>
        <p:txBody>
          <a:bodyPr wrap="square" rtlCol="0" anchor="ctr"/>
          <a:lstStyle/>
          <a:p>
            <a:pPr marL="0" indent="0">
              <a:buNone/>
            </a:pPr>
            <a:r>
              <a:rPr lang="en-US" sz="1300" b="1" dirty="0">
                <a:solidFill>
                  <a:srgbClr val="4A148C"/>
                </a:solidFill>
              </a:rPr>
              <a:t>👂 মনোযোগ দিয়ে শোনা</a:t>
            </a:r>
            <a:endParaRPr lang="en-US" sz="1300" dirty="0"/>
          </a:p>
        </p:txBody>
      </p:sp>
      <p:sp>
        <p:nvSpPr>
          <p:cNvPr id="9" name="Text 7"/>
          <p:cNvSpPr/>
          <p:nvPr/>
        </p:nvSpPr>
        <p:spPr>
          <a:xfrm>
            <a:off x="4892040" y="1554480"/>
            <a:ext cx="3931920" cy="685800"/>
          </a:xfrm>
          <a:prstGeom prst="rect">
            <a:avLst/>
          </a:prstGeom>
          <a:noFill/>
          <a:ln/>
        </p:spPr>
        <p:txBody>
          <a:bodyPr wrap="square" rtlCol="0" anchor="ctr"/>
          <a:lstStyle/>
          <a:p>
            <a:pPr marL="0" indent="0">
              <a:buNone/>
            </a:pPr>
            <a:r>
              <a:rPr lang="en-US" sz="1150" dirty="0">
                <a:solidFill>
                  <a:srgbClr val="444444"/>
                </a:solidFill>
              </a:rPr>
              <a:t>অপরের মতামত আমরা মনোযোগ সহকারে শুনি এবং সহনশীলতা শিখি।</a:t>
            </a:r>
            <a:endParaRPr lang="en-US" sz="1150" dirty="0"/>
          </a:p>
        </p:txBody>
      </p:sp>
      <p:sp>
        <p:nvSpPr>
          <p:cNvPr id="10" name="Shape 8"/>
          <p:cNvSpPr/>
          <p:nvPr/>
        </p:nvSpPr>
        <p:spPr>
          <a:xfrm>
            <a:off x="274320" y="2468880"/>
            <a:ext cx="4206240" cy="1188720"/>
          </a:xfrm>
          <a:prstGeom prst="rect">
            <a:avLst/>
          </a:prstGeom>
          <a:solidFill>
            <a:srgbClr val="EDE7F6"/>
          </a:solidFill>
          <a:ln w="12700">
            <a:solidFill>
              <a:srgbClr val="4A148C"/>
            </a:solidFill>
            <a:prstDash val="solid"/>
          </a:ln>
        </p:spPr>
        <p:txBody>
          <a:bodyPr/>
          <a:lstStyle/>
          <a:p>
            <a:endParaRPr lang="en-US"/>
          </a:p>
        </p:txBody>
      </p:sp>
      <p:sp>
        <p:nvSpPr>
          <p:cNvPr id="11" name="Text 9"/>
          <p:cNvSpPr/>
          <p:nvPr/>
        </p:nvSpPr>
        <p:spPr>
          <a:xfrm>
            <a:off x="411480" y="2514600"/>
            <a:ext cx="3931920" cy="411480"/>
          </a:xfrm>
          <a:prstGeom prst="rect">
            <a:avLst/>
          </a:prstGeom>
          <a:noFill/>
          <a:ln/>
        </p:spPr>
        <p:txBody>
          <a:bodyPr wrap="square" rtlCol="0" anchor="ctr"/>
          <a:lstStyle/>
          <a:p>
            <a:pPr marL="0" indent="0">
              <a:buNone/>
            </a:pPr>
            <a:r>
              <a:rPr lang="en-US" sz="1300" b="1" dirty="0">
                <a:solidFill>
                  <a:srgbClr val="4A148C"/>
                </a:solidFill>
              </a:rPr>
              <a:t>🤝 সম্মান প্রদর্শন</a:t>
            </a:r>
            <a:endParaRPr lang="en-US" sz="1300" dirty="0"/>
          </a:p>
        </p:txBody>
      </p:sp>
      <p:sp>
        <p:nvSpPr>
          <p:cNvPr id="12" name="Text 10"/>
          <p:cNvSpPr/>
          <p:nvPr/>
        </p:nvSpPr>
        <p:spPr>
          <a:xfrm>
            <a:off x="411480" y="2926080"/>
            <a:ext cx="3931920" cy="685800"/>
          </a:xfrm>
          <a:prstGeom prst="rect">
            <a:avLst/>
          </a:prstGeom>
          <a:noFill/>
          <a:ln/>
        </p:spPr>
        <p:txBody>
          <a:bodyPr wrap="square" rtlCol="0" anchor="ctr"/>
          <a:lstStyle/>
          <a:p>
            <a:pPr marL="0" indent="0">
              <a:buNone/>
            </a:pPr>
            <a:r>
              <a:rPr lang="en-US" sz="1150" dirty="0">
                <a:solidFill>
                  <a:srgbClr val="444444"/>
                </a:solidFill>
              </a:rPr>
              <a:t>প্রত্যেকের মতামতের গুরুত্ব আছে বলেই তাদের মতামতকে আমরা সম্মান করি।</a:t>
            </a:r>
            <a:endParaRPr lang="en-US" sz="1150" dirty="0"/>
          </a:p>
        </p:txBody>
      </p:sp>
      <p:sp>
        <p:nvSpPr>
          <p:cNvPr id="13" name="Shape 11"/>
          <p:cNvSpPr/>
          <p:nvPr/>
        </p:nvSpPr>
        <p:spPr>
          <a:xfrm>
            <a:off x="4754880" y="2468880"/>
            <a:ext cx="4206240" cy="1188720"/>
          </a:xfrm>
          <a:prstGeom prst="rect">
            <a:avLst/>
          </a:prstGeom>
          <a:solidFill>
            <a:srgbClr val="EDE7F6"/>
          </a:solidFill>
          <a:ln w="12700">
            <a:solidFill>
              <a:srgbClr val="4A148C"/>
            </a:solidFill>
            <a:prstDash val="solid"/>
          </a:ln>
        </p:spPr>
        <p:txBody>
          <a:bodyPr/>
          <a:lstStyle/>
          <a:p>
            <a:endParaRPr lang="en-US"/>
          </a:p>
        </p:txBody>
      </p:sp>
      <p:sp>
        <p:nvSpPr>
          <p:cNvPr id="14" name="Text 12"/>
          <p:cNvSpPr/>
          <p:nvPr/>
        </p:nvSpPr>
        <p:spPr>
          <a:xfrm>
            <a:off x="4892040" y="2514600"/>
            <a:ext cx="3931920" cy="411480"/>
          </a:xfrm>
          <a:prstGeom prst="rect">
            <a:avLst/>
          </a:prstGeom>
          <a:noFill/>
          <a:ln/>
        </p:spPr>
        <p:txBody>
          <a:bodyPr wrap="square" rtlCol="0" anchor="ctr"/>
          <a:lstStyle/>
          <a:p>
            <a:pPr marL="0" indent="0">
              <a:buNone/>
            </a:pPr>
            <a:r>
              <a:rPr lang="en-US" sz="1300" b="1" dirty="0">
                <a:solidFill>
                  <a:srgbClr val="4A148C"/>
                </a:solidFill>
              </a:rPr>
              <a:t>🏛️ গণতন্ত্রের ভিত্তি</a:t>
            </a:r>
            <a:endParaRPr lang="en-US" sz="1300" dirty="0"/>
          </a:p>
        </p:txBody>
      </p:sp>
      <p:sp>
        <p:nvSpPr>
          <p:cNvPr id="15" name="Text 13"/>
          <p:cNvSpPr/>
          <p:nvPr/>
        </p:nvSpPr>
        <p:spPr>
          <a:xfrm>
            <a:off x="4892040" y="2926080"/>
            <a:ext cx="3931920" cy="685800"/>
          </a:xfrm>
          <a:prstGeom prst="rect">
            <a:avLst/>
          </a:prstGeom>
          <a:noFill/>
          <a:ln/>
        </p:spPr>
        <p:txBody>
          <a:bodyPr wrap="square" rtlCol="0" anchor="ctr"/>
          <a:lstStyle/>
          <a:p>
            <a:pPr marL="0" indent="0">
              <a:buNone/>
            </a:pPr>
            <a:r>
              <a:rPr lang="en-US" sz="1150" dirty="0">
                <a:solidFill>
                  <a:srgbClr val="444444"/>
                </a:solidFill>
              </a:rPr>
              <a:t>গণতান্ত্রিক আচরণের পূর্বশর্ত হলো পরমতসহিষ্ণুতা।</a:t>
            </a:r>
            <a:endParaRPr lang="en-US" sz="1150" dirty="0"/>
          </a:p>
        </p:txBody>
      </p:sp>
      <p:sp>
        <p:nvSpPr>
          <p:cNvPr id="16" name="Shape 14"/>
          <p:cNvSpPr/>
          <p:nvPr/>
        </p:nvSpPr>
        <p:spPr>
          <a:xfrm>
            <a:off x="2468880" y="3840480"/>
            <a:ext cx="4206240" cy="1188720"/>
          </a:xfrm>
          <a:prstGeom prst="rect">
            <a:avLst/>
          </a:prstGeom>
          <a:solidFill>
            <a:srgbClr val="EDE7F6"/>
          </a:solidFill>
          <a:ln w="12700">
            <a:solidFill>
              <a:srgbClr val="4A148C"/>
            </a:solidFill>
            <a:prstDash val="solid"/>
          </a:ln>
        </p:spPr>
        <p:txBody>
          <a:bodyPr/>
          <a:lstStyle/>
          <a:p>
            <a:endParaRPr lang="en-US"/>
          </a:p>
        </p:txBody>
      </p:sp>
      <p:sp>
        <p:nvSpPr>
          <p:cNvPr id="17" name="Text 15"/>
          <p:cNvSpPr/>
          <p:nvPr/>
        </p:nvSpPr>
        <p:spPr>
          <a:xfrm>
            <a:off x="2606040" y="3886200"/>
            <a:ext cx="3931920" cy="411480"/>
          </a:xfrm>
          <a:prstGeom prst="rect">
            <a:avLst/>
          </a:prstGeom>
          <a:noFill/>
          <a:ln/>
        </p:spPr>
        <p:txBody>
          <a:bodyPr wrap="square" rtlCol="0" anchor="ctr"/>
          <a:lstStyle/>
          <a:p>
            <a:pPr marL="0" indent="0">
              <a:buNone/>
            </a:pPr>
            <a:r>
              <a:rPr lang="en-US" sz="1300" b="1" dirty="0">
                <a:solidFill>
                  <a:srgbClr val="4A148C"/>
                </a:solidFill>
              </a:rPr>
              <a:t>🌍 সমাজে শান্তি</a:t>
            </a:r>
            <a:endParaRPr lang="en-US" sz="1300" dirty="0"/>
          </a:p>
        </p:txBody>
      </p:sp>
      <p:sp>
        <p:nvSpPr>
          <p:cNvPr id="18" name="Text 16"/>
          <p:cNvSpPr/>
          <p:nvPr/>
        </p:nvSpPr>
        <p:spPr>
          <a:xfrm>
            <a:off x="2606040" y="4297680"/>
            <a:ext cx="3931920" cy="685800"/>
          </a:xfrm>
          <a:prstGeom prst="rect">
            <a:avLst/>
          </a:prstGeom>
          <a:noFill/>
          <a:ln/>
        </p:spPr>
        <p:txBody>
          <a:bodyPr wrap="square" rtlCol="0" anchor="ctr"/>
          <a:lstStyle/>
          <a:p>
            <a:pPr marL="0" indent="0">
              <a:buNone/>
            </a:pPr>
            <a:r>
              <a:rPr lang="en-US" sz="1150" dirty="0">
                <a:solidFill>
                  <a:srgbClr val="444444"/>
                </a:solidFill>
              </a:rPr>
              <a:t>এই গুণ পরিবার, সমাজ ও রাষ্ট্রীয় জীবনে শান্তি-শৃঙ্খলা বজায় রাখে।</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3F2FD"/>
        </a:solidFill>
        <a:effectLst/>
      </p:bgPr>
    </p:bg>
    <p:spTree>
      <p:nvGrpSpPr>
        <p:cNvPr id="1" name=""/>
        <p:cNvGrpSpPr/>
        <p:nvPr/>
      </p:nvGrpSpPr>
      <p:grpSpPr>
        <a:xfrm>
          <a:off x="0" y="0"/>
          <a:ext cx="0" cy="0"/>
          <a:chOff x="0" y="0"/>
          <a:chExt cx="0" cy="0"/>
        </a:xfrm>
      </p:grpSpPr>
      <p:sp>
        <p:nvSpPr>
          <p:cNvPr id="2" name="Shape 0"/>
          <p:cNvSpPr/>
          <p:nvPr/>
        </p:nvSpPr>
        <p:spPr>
          <a:xfrm>
            <a:off x="0" y="0"/>
            <a:ext cx="9144000" cy="1005840"/>
          </a:xfrm>
          <a:prstGeom prst="rect">
            <a:avLst/>
          </a:prstGeom>
          <a:solidFill>
            <a:srgbClr val="1565C0"/>
          </a:solidFill>
          <a:ln w="12700">
            <a:solidFill>
              <a:srgbClr val="1565C0"/>
            </a:solidFill>
            <a:prstDash val="solid"/>
          </a:ln>
        </p:spPr>
        <p:txBody>
          <a:bodyPr/>
          <a:lstStyle/>
          <a:p>
            <a:endParaRPr lang="en-US"/>
          </a:p>
        </p:txBody>
      </p:sp>
      <p:sp>
        <p:nvSpPr>
          <p:cNvPr id="3" name="Text 1"/>
          <p:cNvSpPr/>
          <p:nvPr/>
        </p:nvSpPr>
        <p:spPr>
          <a:xfrm>
            <a:off x="274320" y="0"/>
            <a:ext cx="8595360" cy="1005840"/>
          </a:xfrm>
          <a:prstGeom prst="rect">
            <a:avLst/>
          </a:prstGeom>
          <a:noFill/>
          <a:ln/>
        </p:spPr>
        <p:txBody>
          <a:bodyPr wrap="square" rtlCol="0" anchor="ctr"/>
          <a:lstStyle/>
          <a:p>
            <a:pPr marL="0" indent="0">
              <a:buNone/>
            </a:pPr>
            <a:r>
              <a:rPr lang="en-US" sz="2800" b="1" dirty="0">
                <a:solidFill>
                  <a:srgbClr val="FFFFFF"/>
                </a:solidFill>
              </a:rPr>
              <a:t>গণতান্ত্রিক আচরণ</a:t>
            </a:r>
            <a:endParaRPr lang="en-US" sz="2800" dirty="0"/>
          </a:p>
        </p:txBody>
      </p:sp>
      <p:sp>
        <p:nvSpPr>
          <p:cNvPr id="4" name="Shape 2"/>
          <p:cNvSpPr/>
          <p:nvPr/>
        </p:nvSpPr>
        <p:spPr>
          <a:xfrm>
            <a:off x="274320" y="1097280"/>
            <a:ext cx="8595360" cy="2743200"/>
          </a:xfrm>
          <a:prstGeom prst="rect">
            <a:avLst/>
          </a:prstGeom>
          <a:solidFill>
            <a:srgbClr val="FFFFFF"/>
          </a:solidFill>
          <a:ln w="25400">
            <a:solidFill>
              <a:srgbClr val="1565C0"/>
            </a:solidFill>
            <a:prstDash val="solid"/>
          </a:ln>
        </p:spPr>
        <p:txBody>
          <a:bodyPr/>
          <a:lstStyle/>
          <a:p>
            <a:endParaRPr lang="en-US"/>
          </a:p>
        </p:txBody>
      </p:sp>
      <p:sp>
        <p:nvSpPr>
          <p:cNvPr id="5" name="Shape 3"/>
          <p:cNvSpPr/>
          <p:nvPr/>
        </p:nvSpPr>
        <p:spPr>
          <a:xfrm>
            <a:off x="274320" y="1097280"/>
            <a:ext cx="137160" cy="2743200"/>
          </a:xfrm>
          <a:prstGeom prst="rect">
            <a:avLst/>
          </a:prstGeom>
          <a:solidFill>
            <a:srgbClr val="1565C0"/>
          </a:solidFill>
          <a:ln w="12700">
            <a:solidFill>
              <a:srgbClr val="1565C0"/>
            </a:solidFill>
            <a:prstDash val="solid"/>
          </a:ln>
        </p:spPr>
        <p:txBody>
          <a:bodyPr/>
          <a:lstStyle/>
          <a:p>
            <a:endParaRPr lang="en-US"/>
          </a:p>
        </p:txBody>
      </p:sp>
      <p:sp>
        <p:nvSpPr>
          <p:cNvPr id="6" name="Text 4"/>
          <p:cNvSpPr/>
          <p:nvPr/>
        </p:nvSpPr>
        <p:spPr>
          <a:xfrm>
            <a:off x="502920" y="1143000"/>
            <a:ext cx="8321040" cy="2651760"/>
          </a:xfrm>
          <a:prstGeom prst="rect">
            <a:avLst/>
          </a:prstGeom>
          <a:noFill/>
          <a:ln/>
        </p:spPr>
        <p:txBody>
          <a:bodyPr wrap="square" rtlCol="0" anchor="t"/>
          <a:lstStyle/>
          <a:p>
            <a:pPr marL="0" indent="0" algn="l">
              <a:buNone/>
            </a:pPr>
            <a:r>
              <a:rPr lang="en-US" sz="1300" dirty="0">
                <a:solidFill>
                  <a:srgbClr val="333333"/>
                </a:solidFill>
              </a:rPr>
              <a:t>সলিমপুর সরকারি প্রাথমিক বিদ্যালয়ের ৫ম শ্রেণির শিক্ষার্থীরা শিক্ষাসফরে যাবে। কোথায় যাবে এ নিয়ে প্রথমদিন সকলে একমত হতে পারেনি।</a:t>
            </a:r>
            <a:endParaRPr lang="en-US" sz="1300" dirty="0"/>
          </a:p>
          <a:p>
            <a:pPr marL="0" indent="0" algn="l">
              <a:buNone/>
            </a:pPr>
            <a:endParaRPr lang="en-US" sz="1300" dirty="0"/>
          </a:p>
          <a:p>
            <a:pPr marL="0" indent="0" algn="l">
              <a:buNone/>
            </a:pPr>
            <a:r>
              <a:rPr lang="en-US" sz="1300" dirty="0">
                <a:solidFill>
                  <a:srgbClr val="333333"/>
                </a:solidFill>
              </a:rPr>
              <a:t>শিক্ষিকা দ্বিতীয় দিন যান নির্বাচনের জন্য একটি পথ বেছে নিলেন। প্রথম দিনের আলোচনা থেকে পাওয়া ৪টি স্থানের নাম বোর্ডে লিখলেন। এবার শিক্ষক প্রত্যেকের হাতে এক টুকরো কাগজ দিলেন। প্রত্যেকে বোর্ডে লেখা নাম থেকে একটি নাম বাছাই করে কাগজে লিখে ভাঁজ করে রাখল।</a:t>
            </a:r>
            <a:endParaRPr lang="en-US" sz="1300" dirty="0"/>
          </a:p>
          <a:p>
            <a:pPr marL="0" indent="0" algn="l">
              <a:buNone/>
            </a:pPr>
            <a:endParaRPr lang="en-US" sz="1300" dirty="0"/>
          </a:p>
          <a:p>
            <a:pPr marL="0" indent="0" algn="l">
              <a:buNone/>
            </a:pPr>
            <a:r>
              <a:rPr lang="en-US" sz="1300" dirty="0">
                <a:solidFill>
                  <a:srgbClr val="333333"/>
                </a:solidFill>
              </a:rPr>
              <a:t>শেষে শিক্ষক বাক্স থেকে লেখা কাগজগুলো গুনে গুনে নোট করলেন। যে স্থানের নামের পাশে সবচেয়ে বেশি ভোট পড়েছে, সে স্থানেই শিক্ষাসফরের জন্য নির্বাচন করা হলো। সকলেই খুশি!</a:t>
            </a:r>
            <a:endParaRPr lang="en-US" sz="1300" dirty="0"/>
          </a:p>
        </p:txBody>
      </p:sp>
      <p:sp>
        <p:nvSpPr>
          <p:cNvPr id="7" name="Shape 5"/>
          <p:cNvSpPr/>
          <p:nvPr/>
        </p:nvSpPr>
        <p:spPr>
          <a:xfrm>
            <a:off x="274320" y="3977640"/>
            <a:ext cx="8595360" cy="822960"/>
          </a:xfrm>
          <a:prstGeom prst="rect">
            <a:avLst/>
          </a:prstGeom>
          <a:solidFill>
            <a:srgbClr val="1565C0"/>
          </a:solidFill>
          <a:ln w="12700">
            <a:solidFill>
              <a:srgbClr val="1565C0"/>
            </a:solidFill>
            <a:prstDash val="solid"/>
          </a:ln>
        </p:spPr>
        <p:txBody>
          <a:bodyPr/>
          <a:lstStyle/>
          <a:p>
            <a:endParaRPr lang="en-US"/>
          </a:p>
        </p:txBody>
      </p:sp>
      <p:sp>
        <p:nvSpPr>
          <p:cNvPr id="8" name="Text 6"/>
          <p:cNvSpPr/>
          <p:nvPr/>
        </p:nvSpPr>
        <p:spPr>
          <a:xfrm>
            <a:off x="365760" y="3977640"/>
            <a:ext cx="8412480" cy="822960"/>
          </a:xfrm>
          <a:prstGeom prst="rect">
            <a:avLst/>
          </a:prstGeom>
          <a:noFill/>
          <a:ln/>
        </p:spPr>
        <p:txBody>
          <a:bodyPr wrap="square" rtlCol="0" anchor="ctr"/>
          <a:lstStyle/>
          <a:p>
            <a:pPr marL="0" indent="0">
              <a:buNone/>
            </a:pPr>
            <a:r>
              <a:rPr lang="en-US" sz="1350" b="1" dirty="0">
                <a:solidFill>
                  <a:srgbClr val="FFFFFF"/>
                </a:solidFill>
              </a:rPr>
              <a:t>💡  সকলের মতামত নিয়ে, সংখ্যাগরিষ্ঠের ভিত্তিতে সিদ্ধান্ত নেওয়াই গণতান্ত্রিক আচরণ।</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565C0"/>
          </a:solidFill>
          <a:ln w="12700">
            <a:solidFill>
              <a:srgbClr val="1565C0"/>
            </a:solidFill>
            <a:prstDash val="solid"/>
          </a:ln>
        </p:spPr>
        <p:txBody>
          <a:bodyPr/>
          <a:lstStyle/>
          <a:p>
            <a:endParaRPr lang="en-US"/>
          </a:p>
        </p:txBody>
      </p:sp>
      <p:sp>
        <p:nvSpPr>
          <p:cNvPr id="3" name="Text 1"/>
          <p:cNvSpPr/>
          <p:nvPr/>
        </p:nvSpPr>
        <p:spPr>
          <a:xfrm>
            <a:off x="274320" y="0"/>
            <a:ext cx="8595360" cy="914400"/>
          </a:xfrm>
          <a:prstGeom prst="rect">
            <a:avLst/>
          </a:prstGeom>
          <a:noFill/>
          <a:ln/>
        </p:spPr>
        <p:txBody>
          <a:bodyPr wrap="square" rtlCol="0" anchor="ctr"/>
          <a:lstStyle/>
          <a:p>
            <a:pPr marL="0" indent="0">
              <a:buNone/>
            </a:pPr>
            <a:r>
              <a:rPr lang="en-US" sz="2400" b="1" dirty="0">
                <a:solidFill>
                  <a:srgbClr val="FFFFFF"/>
                </a:solidFill>
              </a:rPr>
              <a:t>গণতান্ত্রিক আচরণ চর্চার ক্ষেত্র ও বৈশিষ্ট্য</a:t>
            </a:r>
            <a:endParaRPr lang="en-US" sz="2400" dirty="0"/>
          </a:p>
        </p:txBody>
      </p:sp>
      <p:sp>
        <p:nvSpPr>
          <p:cNvPr id="4" name="Text 2"/>
          <p:cNvSpPr/>
          <p:nvPr/>
        </p:nvSpPr>
        <p:spPr>
          <a:xfrm>
            <a:off x="274320" y="1005840"/>
            <a:ext cx="4754880" cy="411480"/>
          </a:xfrm>
          <a:prstGeom prst="rect">
            <a:avLst/>
          </a:prstGeom>
          <a:noFill/>
          <a:ln/>
        </p:spPr>
        <p:txBody>
          <a:bodyPr wrap="square" rtlCol="0" anchor="ctr"/>
          <a:lstStyle/>
          <a:p>
            <a:pPr marL="0" indent="0">
              <a:buNone/>
            </a:pPr>
            <a:r>
              <a:rPr lang="en-US" sz="1400" b="1" dirty="0">
                <a:solidFill>
                  <a:srgbClr val="1565C0"/>
                </a:solidFill>
              </a:rPr>
              <a:t>গণতান্ত্রিক আচরণের বৈশিষ্ট্য</a:t>
            </a:r>
            <a:endParaRPr lang="en-US" sz="1400" dirty="0"/>
          </a:p>
        </p:txBody>
      </p:sp>
      <p:sp>
        <p:nvSpPr>
          <p:cNvPr id="5" name="Shape 3"/>
          <p:cNvSpPr/>
          <p:nvPr/>
        </p:nvSpPr>
        <p:spPr>
          <a:xfrm>
            <a:off x="274320" y="1463040"/>
            <a:ext cx="4754880" cy="713232"/>
          </a:xfrm>
          <a:prstGeom prst="rect">
            <a:avLst/>
          </a:prstGeom>
          <a:solidFill>
            <a:srgbClr val="E3F2FD"/>
          </a:solidFill>
          <a:ln w="12700">
            <a:solidFill>
              <a:srgbClr val="90CAF9"/>
            </a:solidFill>
            <a:prstDash val="solid"/>
          </a:ln>
        </p:spPr>
        <p:txBody>
          <a:bodyPr/>
          <a:lstStyle/>
          <a:p>
            <a:endParaRPr lang="en-US"/>
          </a:p>
        </p:txBody>
      </p:sp>
      <p:sp>
        <p:nvSpPr>
          <p:cNvPr id="6" name="Text 4"/>
          <p:cNvSpPr/>
          <p:nvPr/>
        </p:nvSpPr>
        <p:spPr>
          <a:xfrm>
            <a:off x="365760" y="1463040"/>
            <a:ext cx="4572000" cy="713232"/>
          </a:xfrm>
          <a:prstGeom prst="rect">
            <a:avLst/>
          </a:prstGeom>
          <a:noFill/>
          <a:ln/>
        </p:spPr>
        <p:txBody>
          <a:bodyPr wrap="square" rtlCol="0" anchor="ctr"/>
          <a:lstStyle/>
          <a:p>
            <a:pPr marL="0" indent="0">
              <a:buNone/>
            </a:pPr>
            <a:r>
              <a:rPr lang="en-US" sz="1250" b="1" dirty="0">
                <a:solidFill>
                  <a:srgbClr val="1565C0"/>
                </a:solidFill>
              </a:rPr>
              <a:t>✔  </a:t>
            </a:r>
            <a:r>
              <a:rPr lang="en-US" sz="1250" dirty="0">
                <a:solidFill>
                  <a:srgbClr val="333333"/>
                </a:solidFill>
              </a:rPr>
              <a:t>সকলকে মতামত প্রকাশ করার সুযোগ দেওয়া</a:t>
            </a:r>
            <a:endParaRPr lang="en-US" sz="1250" dirty="0"/>
          </a:p>
        </p:txBody>
      </p:sp>
      <p:sp>
        <p:nvSpPr>
          <p:cNvPr id="7" name="Shape 5"/>
          <p:cNvSpPr/>
          <p:nvPr/>
        </p:nvSpPr>
        <p:spPr>
          <a:xfrm>
            <a:off x="274320" y="2267712"/>
            <a:ext cx="4754880" cy="713232"/>
          </a:xfrm>
          <a:prstGeom prst="rect">
            <a:avLst/>
          </a:prstGeom>
          <a:solidFill>
            <a:srgbClr val="BBDEFB"/>
          </a:solidFill>
          <a:ln w="12700">
            <a:solidFill>
              <a:srgbClr val="90CAF9"/>
            </a:solidFill>
            <a:prstDash val="solid"/>
          </a:ln>
        </p:spPr>
        <p:txBody>
          <a:bodyPr/>
          <a:lstStyle/>
          <a:p>
            <a:endParaRPr lang="en-US"/>
          </a:p>
        </p:txBody>
      </p:sp>
      <p:sp>
        <p:nvSpPr>
          <p:cNvPr id="8" name="Text 6"/>
          <p:cNvSpPr/>
          <p:nvPr/>
        </p:nvSpPr>
        <p:spPr>
          <a:xfrm>
            <a:off x="365760" y="2267712"/>
            <a:ext cx="4572000" cy="713232"/>
          </a:xfrm>
          <a:prstGeom prst="rect">
            <a:avLst/>
          </a:prstGeom>
          <a:noFill/>
          <a:ln/>
        </p:spPr>
        <p:txBody>
          <a:bodyPr wrap="square" rtlCol="0" anchor="ctr"/>
          <a:lstStyle/>
          <a:p>
            <a:pPr marL="0" indent="0">
              <a:buNone/>
            </a:pPr>
            <a:r>
              <a:rPr lang="en-US" sz="1250" b="1" dirty="0">
                <a:solidFill>
                  <a:srgbClr val="1565C0"/>
                </a:solidFill>
              </a:rPr>
              <a:t>✔  </a:t>
            </a:r>
            <a:r>
              <a:rPr lang="en-US" sz="1250" dirty="0">
                <a:solidFill>
                  <a:srgbClr val="333333"/>
                </a:solidFill>
              </a:rPr>
              <a:t>শ্রেণিনেতা নির্বাচনে সকলের মতামত নেওয়া</a:t>
            </a:r>
            <a:endParaRPr lang="en-US" sz="1250" dirty="0"/>
          </a:p>
        </p:txBody>
      </p:sp>
      <p:sp>
        <p:nvSpPr>
          <p:cNvPr id="9" name="Shape 7"/>
          <p:cNvSpPr/>
          <p:nvPr/>
        </p:nvSpPr>
        <p:spPr>
          <a:xfrm>
            <a:off x="274320" y="3072384"/>
            <a:ext cx="4754880" cy="713232"/>
          </a:xfrm>
          <a:prstGeom prst="rect">
            <a:avLst/>
          </a:prstGeom>
          <a:solidFill>
            <a:srgbClr val="E3F2FD"/>
          </a:solidFill>
          <a:ln w="12700">
            <a:solidFill>
              <a:srgbClr val="90CAF9"/>
            </a:solidFill>
            <a:prstDash val="solid"/>
          </a:ln>
        </p:spPr>
        <p:txBody>
          <a:bodyPr/>
          <a:lstStyle/>
          <a:p>
            <a:endParaRPr lang="en-US"/>
          </a:p>
        </p:txBody>
      </p:sp>
      <p:sp>
        <p:nvSpPr>
          <p:cNvPr id="10" name="Text 8"/>
          <p:cNvSpPr/>
          <p:nvPr/>
        </p:nvSpPr>
        <p:spPr>
          <a:xfrm>
            <a:off x="365760" y="3072384"/>
            <a:ext cx="4572000" cy="713232"/>
          </a:xfrm>
          <a:prstGeom prst="rect">
            <a:avLst/>
          </a:prstGeom>
          <a:noFill/>
          <a:ln/>
        </p:spPr>
        <p:txBody>
          <a:bodyPr wrap="square" rtlCol="0" anchor="ctr"/>
          <a:lstStyle/>
          <a:p>
            <a:pPr marL="0" indent="0">
              <a:buNone/>
            </a:pPr>
            <a:r>
              <a:rPr lang="en-US" sz="1250" b="1" dirty="0">
                <a:solidFill>
                  <a:srgbClr val="1565C0"/>
                </a:solidFill>
              </a:rPr>
              <a:t>✔  </a:t>
            </a:r>
            <a:r>
              <a:rPr lang="en-US" sz="1250" dirty="0">
                <a:solidFill>
                  <a:srgbClr val="333333"/>
                </a:solidFill>
              </a:rPr>
              <a:t>বেশি সংখ্যক মতামতের ভিত্তিতে সিদ্ধান্ত গ্রহণ</a:t>
            </a:r>
            <a:endParaRPr lang="en-US" sz="1250" dirty="0"/>
          </a:p>
        </p:txBody>
      </p:sp>
      <p:sp>
        <p:nvSpPr>
          <p:cNvPr id="11" name="Shape 9"/>
          <p:cNvSpPr/>
          <p:nvPr/>
        </p:nvSpPr>
        <p:spPr>
          <a:xfrm>
            <a:off x="274320" y="3877056"/>
            <a:ext cx="4754880" cy="713232"/>
          </a:xfrm>
          <a:prstGeom prst="rect">
            <a:avLst/>
          </a:prstGeom>
          <a:solidFill>
            <a:srgbClr val="BBDEFB"/>
          </a:solidFill>
          <a:ln w="12700">
            <a:solidFill>
              <a:srgbClr val="90CAF9"/>
            </a:solidFill>
            <a:prstDash val="solid"/>
          </a:ln>
        </p:spPr>
        <p:txBody>
          <a:bodyPr/>
          <a:lstStyle/>
          <a:p>
            <a:endParaRPr lang="en-US"/>
          </a:p>
        </p:txBody>
      </p:sp>
      <p:sp>
        <p:nvSpPr>
          <p:cNvPr id="12" name="Text 10"/>
          <p:cNvSpPr/>
          <p:nvPr/>
        </p:nvSpPr>
        <p:spPr>
          <a:xfrm>
            <a:off x="365760" y="3877056"/>
            <a:ext cx="4572000" cy="713232"/>
          </a:xfrm>
          <a:prstGeom prst="rect">
            <a:avLst/>
          </a:prstGeom>
          <a:noFill/>
          <a:ln/>
        </p:spPr>
        <p:txBody>
          <a:bodyPr wrap="square" rtlCol="0" anchor="ctr"/>
          <a:lstStyle/>
          <a:p>
            <a:pPr marL="0" indent="0">
              <a:buNone/>
            </a:pPr>
            <a:r>
              <a:rPr lang="en-US" sz="1250" b="1" dirty="0">
                <a:solidFill>
                  <a:srgbClr val="1565C0"/>
                </a:solidFill>
              </a:rPr>
              <a:t>✔  </a:t>
            </a:r>
            <a:r>
              <a:rPr lang="en-US" sz="1250" dirty="0">
                <a:solidFill>
                  <a:srgbClr val="333333"/>
                </a:solidFill>
              </a:rPr>
              <a:t>শ্রেণিকক্ষ কীভাবে সাজানো হবে — সকল মিলে ঠিক করা</a:t>
            </a:r>
            <a:endParaRPr lang="en-US" sz="1250" dirty="0"/>
          </a:p>
        </p:txBody>
      </p:sp>
      <p:sp>
        <p:nvSpPr>
          <p:cNvPr id="13" name="Shape 11"/>
          <p:cNvSpPr/>
          <p:nvPr/>
        </p:nvSpPr>
        <p:spPr>
          <a:xfrm>
            <a:off x="5303520" y="1005840"/>
            <a:ext cx="3566160" cy="3749040"/>
          </a:xfrm>
          <a:prstGeom prst="rect">
            <a:avLst/>
          </a:prstGeom>
          <a:solidFill>
            <a:srgbClr val="E3F2FD"/>
          </a:solidFill>
          <a:ln w="25400">
            <a:solidFill>
              <a:srgbClr val="90CAF9"/>
            </a:solidFill>
            <a:prstDash val="solid"/>
          </a:ln>
        </p:spPr>
        <p:txBody>
          <a:bodyPr/>
          <a:lstStyle/>
          <a:p>
            <a:endParaRPr lang="en-US"/>
          </a:p>
        </p:txBody>
      </p:sp>
      <p:sp>
        <p:nvSpPr>
          <p:cNvPr id="14" name="Text 12"/>
          <p:cNvSpPr/>
          <p:nvPr/>
        </p:nvSpPr>
        <p:spPr>
          <a:xfrm>
            <a:off x="5303520" y="1051560"/>
            <a:ext cx="3566160" cy="411480"/>
          </a:xfrm>
          <a:prstGeom prst="rect">
            <a:avLst/>
          </a:prstGeom>
          <a:noFill/>
          <a:ln/>
        </p:spPr>
        <p:txBody>
          <a:bodyPr wrap="square" rtlCol="0" anchor="ctr"/>
          <a:lstStyle/>
          <a:p>
            <a:pPr marL="0" indent="0" algn="ctr">
              <a:buNone/>
            </a:pPr>
            <a:r>
              <a:rPr lang="en-US" sz="1300" b="1" dirty="0">
                <a:solidFill>
                  <a:srgbClr val="1565C0"/>
                </a:solidFill>
              </a:rPr>
              <a:t>ভোট বাক্স</a:t>
            </a:r>
            <a:endParaRPr lang="en-US" sz="1300" dirty="0"/>
          </a:p>
        </p:txBody>
      </p:sp>
      <p:sp>
        <p:nvSpPr>
          <p:cNvPr id="15" name="Shape 13"/>
          <p:cNvSpPr/>
          <p:nvPr/>
        </p:nvSpPr>
        <p:spPr>
          <a:xfrm>
            <a:off x="6126480" y="1600200"/>
            <a:ext cx="2011680" cy="1280160"/>
          </a:xfrm>
          <a:prstGeom prst="rect">
            <a:avLst/>
          </a:prstGeom>
          <a:solidFill>
            <a:srgbClr val="F9A825"/>
          </a:solidFill>
          <a:ln w="25400">
            <a:solidFill>
              <a:srgbClr val="E65100"/>
            </a:solidFill>
            <a:prstDash val="solid"/>
          </a:ln>
        </p:spPr>
        <p:txBody>
          <a:bodyPr/>
          <a:lstStyle/>
          <a:p>
            <a:endParaRPr lang="en-US"/>
          </a:p>
        </p:txBody>
      </p:sp>
      <p:sp>
        <p:nvSpPr>
          <p:cNvPr id="16" name="Shape 14"/>
          <p:cNvSpPr/>
          <p:nvPr/>
        </p:nvSpPr>
        <p:spPr>
          <a:xfrm>
            <a:off x="6126480" y="1463040"/>
            <a:ext cx="2011680" cy="320040"/>
          </a:xfrm>
          <a:prstGeom prst="rect">
            <a:avLst/>
          </a:prstGeom>
          <a:solidFill>
            <a:srgbClr val="EF6C00"/>
          </a:solidFill>
          <a:ln w="25400">
            <a:solidFill>
              <a:srgbClr val="E65100"/>
            </a:solidFill>
            <a:prstDash val="solid"/>
          </a:ln>
        </p:spPr>
        <p:txBody>
          <a:bodyPr/>
          <a:lstStyle/>
          <a:p>
            <a:endParaRPr lang="en-US"/>
          </a:p>
        </p:txBody>
      </p:sp>
      <p:sp>
        <p:nvSpPr>
          <p:cNvPr id="17" name="Shape 15"/>
          <p:cNvSpPr/>
          <p:nvPr/>
        </p:nvSpPr>
        <p:spPr>
          <a:xfrm>
            <a:off x="6629400" y="1188720"/>
            <a:ext cx="1005840" cy="320040"/>
          </a:xfrm>
          <a:prstGeom prst="rect">
            <a:avLst/>
          </a:prstGeom>
          <a:solidFill>
            <a:srgbClr val="BDBDBD"/>
          </a:solidFill>
          <a:ln w="12700">
            <a:solidFill>
              <a:srgbClr val="9E9E9E"/>
            </a:solidFill>
            <a:prstDash val="solid"/>
          </a:ln>
        </p:spPr>
        <p:txBody>
          <a:bodyPr/>
          <a:lstStyle/>
          <a:p>
            <a:endParaRPr lang="en-US"/>
          </a:p>
        </p:txBody>
      </p:sp>
      <p:sp>
        <p:nvSpPr>
          <p:cNvPr id="18" name="Text 16"/>
          <p:cNvSpPr/>
          <p:nvPr/>
        </p:nvSpPr>
        <p:spPr>
          <a:xfrm>
            <a:off x="6126480" y="1600200"/>
            <a:ext cx="2011680" cy="1280160"/>
          </a:xfrm>
          <a:prstGeom prst="rect">
            <a:avLst/>
          </a:prstGeom>
          <a:noFill/>
          <a:ln/>
        </p:spPr>
        <p:txBody>
          <a:bodyPr wrap="square" rtlCol="0" anchor="ctr"/>
          <a:lstStyle/>
          <a:p>
            <a:pPr marL="0" indent="0" algn="ctr">
              <a:buNone/>
            </a:pPr>
            <a:r>
              <a:rPr lang="en-US" sz="2200" b="1" dirty="0">
                <a:solidFill>
                  <a:srgbClr val="1B5E20"/>
                </a:solidFill>
              </a:rPr>
              <a:t>ভোট</a:t>
            </a:r>
            <a:endParaRPr lang="en-US" sz="2200" dirty="0"/>
          </a:p>
        </p:txBody>
      </p:sp>
      <p:sp>
        <p:nvSpPr>
          <p:cNvPr id="19" name="Text 17"/>
          <p:cNvSpPr/>
          <p:nvPr/>
        </p:nvSpPr>
        <p:spPr>
          <a:xfrm>
            <a:off x="5394960" y="2971800"/>
            <a:ext cx="3383280" cy="1737360"/>
          </a:xfrm>
          <a:prstGeom prst="rect">
            <a:avLst/>
          </a:prstGeom>
          <a:noFill/>
          <a:ln/>
        </p:spPr>
        <p:txBody>
          <a:bodyPr wrap="square" rtlCol="0" anchor="ctr"/>
          <a:lstStyle/>
          <a:p>
            <a:pPr marL="0" indent="0">
              <a:buNone/>
            </a:pPr>
            <a:r>
              <a:rPr lang="en-US" sz="1250" dirty="0">
                <a:solidFill>
                  <a:srgbClr val="333333"/>
                </a:solidFill>
              </a:rPr>
              <a:t>বিদ্যালয়ে গণতান্ত্রিক চর্চার তিনটি ক্ষেত্র:</a:t>
            </a:r>
            <a:endParaRPr lang="en-US" sz="1250" dirty="0"/>
          </a:p>
          <a:p>
            <a:pPr marL="0" indent="0">
              <a:buNone/>
            </a:pPr>
            <a:r>
              <a:rPr lang="en-US" sz="1250" dirty="0">
                <a:solidFill>
                  <a:srgbClr val="333333"/>
                </a:solidFill>
              </a:rPr>
              <a:t>১. শ্রেণিনেতা নির্বাচন</a:t>
            </a:r>
            <a:endParaRPr lang="en-US" sz="1250" dirty="0"/>
          </a:p>
          <a:p>
            <a:pPr marL="0" indent="0">
              <a:buNone/>
            </a:pPr>
            <a:r>
              <a:rPr lang="en-US" sz="1250" dirty="0">
                <a:solidFill>
                  <a:srgbClr val="333333"/>
                </a:solidFill>
              </a:rPr>
              <a:t>২. শিক্ষাসফরের স্থান নির্বাচন</a:t>
            </a:r>
            <a:endParaRPr lang="en-US" sz="1250" dirty="0"/>
          </a:p>
          <a:p>
            <a:pPr marL="0" indent="0">
              <a:buNone/>
            </a:pPr>
            <a:r>
              <a:rPr lang="en-US" sz="1250" dirty="0">
                <a:solidFill>
                  <a:srgbClr val="333333"/>
                </a:solidFill>
              </a:rPr>
              <a:t>৩. দৈনন্দিন শ্রেণিকক্ষ ব্যবস্থাপনা</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8F5E9"/>
        </a:solidFill>
        <a:effectLst/>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5E20"/>
          </a:solidFill>
          <a:ln w="12700">
            <a:solidFill>
              <a:srgbClr val="1B5E20"/>
            </a:solidFill>
            <a:prstDash val="solid"/>
          </a:ln>
        </p:spPr>
        <p:txBody>
          <a:bodyPr/>
          <a:lstStyle/>
          <a:p>
            <a:endParaRPr lang="en-US"/>
          </a:p>
        </p:txBody>
      </p:sp>
      <p:sp>
        <p:nvSpPr>
          <p:cNvPr id="3" name="Text 1"/>
          <p:cNvSpPr/>
          <p:nvPr/>
        </p:nvSpPr>
        <p:spPr>
          <a:xfrm>
            <a:off x="274320" y="0"/>
            <a:ext cx="8595360" cy="914400"/>
          </a:xfrm>
          <a:prstGeom prst="rect">
            <a:avLst/>
          </a:prstGeom>
          <a:noFill/>
          <a:ln/>
        </p:spPr>
        <p:txBody>
          <a:bodyPr wrap="square" rtlCol="0" anchor="ctr"/>
          <a:lstStyle/>
          <a:p>
            <a:pPr marL="0" indent="0">
              <a:buNone/>
            </a:pPr>
            <a:r>
              <a:rPr lang="en-US" sz="2600" b="1" dirty="0">
                <a:solidFill>
                  <a:srgbClr val="FFFFFF"/>
                </a:solidFill>
              </a:rPr>
              <a:t>অনুশীলনী প্রশ্ন</a:t>
            </a:r>
            <a:endParaRPr lang="en-US" sz="2600" dirty="0"/>
          </a:p>
        </p:txBody>
      </p:sp>
      <p:sp>
        <p:nvSpPr>
          <p:cNvPr id="4" name="Shape 2"/>
          <p:cNvSpPr/>
          <p:nvPr/>
        </p:nvSpPr>
        <p:spPr>
          <a:xfrm>
            <a:off x="274320" y="1005840"/>
            <a:ext cx="8595360" cy="1234440"/>
          </a:xfrm>
          <a:prstGeom prst="rect">
            <a:avLst/>
          </a:prstGeom>
          <a:solidFill>
            <a:srgbClr val="FFFFFF"/>
          </a:solidFill>
          <a:ln w="12700">
            <a:solidFill>
              <a:srgbClr val="1B5E20"/>
            </a:solidFill>
            <a:prstDash val="solid"/>
          </a:ln>
        </p:spPr>
        <p:txBody>
          <a:bodyPr/>
          <a:lstStyle/>
          <a:p>
            <a:endParaRPr lang="en-US"/>
          </a:p>
        </p:txBody>
      </p:sp>
      <p:sp>
        <p:nvSpPr>
          <p:cNvPr id="5" name="Text 3"/>
          <p:cNvSpPr/>
          <p:nvPr/>
        </p:nvSpPr>
        <p:spPr>
          <a:xfrm>
            <a:off x="411480" y="1024128"/>
            <a:ext cx="8229600" cy="347472"/>
          </a:xfrm>
          <a:prstGeom prst="rect">
            <a:avLst/>
          </a:prstGeom>
          <a:noFill/>
          <a:ln/>
        </p:spPr>
        <p:txBody>
          <a:bodyPr wrap="square" rtlCol="0" anchor="ctr"/>
          <a:lstStyle/>
          <a:p>
            <a:pPr marL="0" indent="0">
              <a:buNone/>
            </a:pPr>
            <a:r>
              <a:rPr lang="en-US" sz="1350" b="1" dirty="0">
                <a:solidFill>
                  <a:srgbClr val="1B5E20"/>
                </a:solidFill>
              </a:rPr>
              <a:t>ক. সঠিক উত্তরের পাশে টিক (✓) চিহ্ন দাও:</a:t>
            </a:r>
            <a:endParaRPr lang="en-US" sz="1350" dirty="0"/>
          </a:p>
        </p:txBody>
      </p:sp>
      <p:sp>
        <p:nvSpPr>
          <p:cNvPr id="6" name="Text 4"/>
          <p:cNvSpPr/>
          <p:nvPr/>
        </p:nvSpPr>
        <p:spPr>
          <a:xfrm>
            <a:off x="411480" y="1389888"/>
            <a:ext cx="8229600" cy="502920"/>
          </a:xfrm>
          <a:prstGeom prst="rect">
            <a:avLst/>
          </a:prstGeom>
          <a:noFill/>
          <a:ln/>
        </p:spPr>
        <p:txBody>
          <a:bodyPr wrap="square" rtlCol="0" anchor="ctr"/>
          <a:lstStyle/>
          <a:p>
            <a:pPr marL="0" indent="0">
              <a:buNone/>
            </a:pPr>
            <a:r>
              <a:rPr lang="en-US" sz="1200" dirty="0">
                <a:solidFill>
                  <a:srgbClr val="333333"/>
                </a:solidFill>
              </a:rPr>
              <a:t>১. গণতান্ত্রিক আচরণের পূর্বশর্ত কোনটি?</a:t>
            </a:r>
            <a:endParaRPr lang="en-US" sz="1200" dirty="0"/>
          </a:p>
          <a:p>
            <a:pPr marL="0" indent="0">
              <a:buNone/>
            </a:pPr>
            <a:r>
              <a:rPr lang="en-US" sz="1200" dirty="0">
                <a:solidFill>
                  <a:srgbClr val="333333"/>
                </a:solidFill>
              </a:rPr>
              <a:t>   ক) নিজের মতামতকে প্রাধান্য দেওয়া     খ) অন্যের মতামতকে গুরুত্ব দেওয়া ✓</a:t>
            </a:r>
            <a:endParaRPr lang="en-US" sz="1200" dirty="0"/>
          </a:p>
        </p:txBody>
      </p:sp>
      <p:sp>
        <p:nvSpPr>
          <p:cNvPr id="7" name="Shape 5"/>
          <p:cNvSpPr/>
          <p:nvPr/>
        </p:nvSpPr>
        <p:spPr>
          <a:xfrm>
            <a:off x="274320" y="2331720"/>
            <a:ext cx="8595360" cy="914400"/>
          </a:xfrm>
          <a:prstGeom prst="rect">
            <a:avLst/>
          </a:prstGeom>
          <a:solidFill>
            <a:srgbClr val="FFFFFF"/>
          </a:solidFill>
          <a:ln w="12700">
            <a:solidFill>
              <a:srgbClr val="1B5E20"/>
            </a:solidFill>
            <a:prstDash val="solid"/>
          </a:ln>
        </p:spPr>
        <p:txBody>
          <a:bodyPr/>
          <a:lstStyle/>
          <a:p>
            <a:endParaRPr lang="en-US"/>
          </a:p>
        </p:txBody>
      </p:sp>
      <p:sp>
        <p:nvSpPr>
          <p:cNvPr id="8" name="Text 6"/>
          <p:cNvSpPr/>
          <p:nvPr/>
        </p:nvSpPr>
        <p:spPr>
          <a:xfrm>
            <a:off x="411480" y="2350008"/>
            <a:ext cx="8229600" cy="347472"/>
          </a:xfrm>
          <a:prstGeom prst="rect">
            <a:avLst/>
          </a:prstGeom>
          <a:noFill/>
          <a:ln/>
        </p:spPr>
        <p:txBody>
          <a:bodyPr wrap="square" rtlCol="0" anchor="ctr"/>
          <a:lstStyle/>
          <a:p>
            <a:pPr marL="0" indent="0">
              <a:buNone/>
            </a:pPr>
            <a:r>
              <a:rPr lang="en-US" sz="1350" b="1" dirty="0">
                <a:solidFill>
                  <a:srgbClr val="1B5E20"/>
                </a:solidFill>
              </a:rPr>
              <a:t>খ. সঠিক শব্দ বসিয়ে শূন্যস্থান পূরণ করো:</a:t>
            </a:r>
            <a:endParaRPr lang="en-US" sz="1350" dirty="0"/>
          </a:p>
        </p:txBody>
      </p:sp>
      <p:sp>
        <p:nvSpPr>
          <p:cNvPr id="9" name="Text 7"/>
          <p:cNvSpPr/>
          <p:nvPr/>
        </p:nvSpPr>
        <p:spPr>
          <a:xfrm>
            <a:off x="411480" y="2697480"/>
            <a:ext cx="8229600" cy="502920"/>
          </a:xfrm>
          <a:prstGeom prst="rect">
            <a:avLst/>
          </a:prstGeom>
          <a:noFill/>
          <a:ln/>
        </p:spPr>
        <p:txBody>
          <a:bodyPr wrap="square" rtlCol="0" anchor="ctr"/>
          <a:lstStyle/>
          <a:p>
            <a:pPr marL="0" indent="0">
              <a:buNone/>
            </a:pPr>
            <a:r>
              <a:rPr lang="en-US" sz="1200" dirty="0">
                <a:solidFill>
                  <a:srgbClr val="333333"/>
                </a:solidFill>
              </a:rPr>
              <a:t>১. প্রত্যেকের বিশ্বাসকে সম্মান করতে প্রয়োজন ___পরমতসহিষ্ণুতা___।</a:t>
            </a:r>
            <a:endParaRPr lang="en-US" sz="1200" dirty="0"/>
          </a:p>
          <a:p>
            <a:pPr marL="0" indent="0">
              <a:buNone/>
            </a:pPr>
            <a:r>
              <a:rPr lang="en-US" sz="1200" dirty="0">
                <a:solidFill>
                  <a:srgbClr val="333333"/>
                </a:solidFill>
              </a:rPr>
              <a:t>২. সকলেরই অন্যের মতামতকে ___সম্মান___ করা উচিত।</a:t>
            </a:r>
            <a:endParaRPr lang="en-US" sz="1200" dirty="0"/>
          </a:p>
        </p:txBody>
      </p:sp>
      <p:sp>
        <p:nvSpPr>
          <p:cNvPr id="10" name="Shape 8"/>
          <p:cNvSpPr/>
          <p:nvPr/>
        </p:nvSpPr>
        <p:spPr>
          <a:xfrm>
            <a:off x="274320" y="3337560"/>
            <a:ext cx="8595360" cy="822960"/>
          </a:xfrm>
          <a:prstGeom prst="rect">
            <a:avLst/>
          </a:prstGeom>
          <a:solidFill>
            <a:srgbClr val="FFFFFF"/>
          </a:solidFill>
          <a:ln w="12700">
            <a:solidFill>
              <a:srgbClr val="1B5E20"/>
            </a:solidFill>
            <a:prstDash val="solid"/>
          </a:ln>
        </p:spPr>
        <p:txBody>
          <a:bodyPr/>
          <a:lstStyle/>
          <a:p>
            <a:endParaRPr lang="en-US"/>
          </a:p>
        </p:txBody>
      </p:sp>
      <p:sp>
        <p:nvSpPr>
          <p:cNvPr id="11" name="Text 9"/>
          <p:cNvSpPr/>
          <p:nvPr/>
        </p:nvSpPr>
        <p:spPr>
          <a:xfrm>
            <a:off x="411480" y="3355848"/>
            <a:ext cx="8229600" cy="347472"/>
          </a:xfrm>
          <a:prstGeom prst="rect">
            <a:avLst/>
          </a:prstGeom>
          <a:noFill/>
          <a:ln/>
        </p:spPr>
        <p:txBody>
          <a:bodyPr wrap="square" rtlCol="0" anchor="ctr"/>
          <a:lstStyle/>
          <a:p>
            <a:pPr marL="0" indent="0">
              <a:buNone/>
            </a:pPr>
            <a:r>
              <a:rPr lang="en-US" sz="1350" b="1" dirty="0">
                <a:solidFill>
                  <a:srgbClr val="1B5E20"/>
                </a:solidFill>
              </a:rPr>
              <a:t>গ. সংক্ষিপ্ত প্রশ্ন:</a:t>
            </a:r>
            <a:endParaRPr lang="en-US" sz="1350" dirty="0"/>
          </a:p>
        </p:txBody>
      </p:sp>
      <p:sp>
        <p:nvSpPr>
          <p:cNvPr id="12" name="Text 10"/>
          <p:cNvSpPr/>
          <p:nvPr/>
        </p:nvSpPr>
        <p:spPr>
          <a:xfrm>
            <a:off x="411480" y="3703320"/>
            <a:ext cx="8229600" cy="411480"/>
          </a:xfrm>
          <a:prstGeom prst="rect">
            <a:avLst/>
          </a:prstGeom>
          <a:noFill/>
          <a:ln/>
        </p:spPr>
        <p:txBody>
          <a:bodyPr wrap="square" rtlCol="0" anchor="ctr"/>
          <a:lstStyle/>
          <a:p>
            <a:pPr marL="0" indent="0">
              <a:buNone/>
            </a:pPr>
            <a:r>
              <a:rPr lang="en-US" sz="1200" dirty="0">
                <a:solidFill>
                  <a:srgbClr val="333333"/>
                </a:solidFill>
              </a:rPr>
              <a:t>১. পরমতসহিষ্ণুতা কী?   ২. বিদ্যালয়ে গণতান্ত্রিক চর্চার তিনটি ক্ষেত্র লেখ।</a:t>
            </a:r>
            <a:endParaRPr lang="en-US" sz="1200" dirty="0"/>
          </a:p>
        </p:txBody>
      </p:sp>
      <p:sp>
        <p:nvSpPr>
          <p:cNvPr id="13" name="Shape 11"/>
          <p:cNvSpPr/>
          <p:nvPr/>
        </p:nvSpPr>
        <p:spPr>
          <a:xfrm>
            <a:off x="274320" y="4251960"/>
            <a:ext cx="8595360" cy="685800"/>
          </a:xfrm>
          <a:prstGeom prst="rect">
            <a:avLst/>
          </a:prstGeom>
          <a:solidFill>
            <a:srgbClr val="FFFFFF"/>
          </a:solidFill>
          <a:ln w="12700">
            <a:solidFill>
              <a:srgbClr val="1B5E20"/>
            </a:solidFill>
            <a:prstDash val="solid"/>
          </a:ln>
        </p:spPr>
        <p:txBody>
          <a:bodyPr/>
          <a:lstStyle/>
          <a:p>
            <a:endParaRPr lang="en-US"/>
          </a:p>
        </p:txBody>
      </p:sp>
      <p:sp>
        <p:nvSpPr>
          <p:cNvPr id="14" name="Text 12"/>
          <p:cNvSpPr/>
          <p:nvPr/>
        </p:nvSpPr>
        <p:spPr>
          <a:xfrm>
            <a:off x="411480" y="4270248"/>
            <a:ext cx="8229600" cy="347472"/>
          </a:xfrm>
          <a:prstGeom prst="rect">
            <a:avLst/>
          </a:prstGeom>
          <a:noFill/>
          <a:ln/>
        </p:spPr>
        <p:txBody>
          <a:bodyPr wrap="square" rtlCol="0" anchor="ctr"/>
          <a:lstStyle/>
          <a:p>
            <a:pPr marL="0" indent="0">
              <a:buNone/>
            </a:pPr>
            <a:r>
              <a:rPr lang="en-US" sz="1350" b="1" dirty="0">
                <a:solidFill>
                  <a:srgbClr val="1B5E20"/>
                </a:solidFill>
              </a:rPr>
              <a:t>ঘ. বর্ণনামূলক প্রশ্ন:</a:t>
            </a:r>
            <a:endParaRPr lang="en-US" sz="1350" dirty="0"/>
          </a:p>
        </p:txBody>
      </p:sp>
      <p:sp>
        <p:nvSpPr>
          <p:cNvPr id="15" name="Text 13"/>
          <p:cNvSpPr/>
          <p:nvPr/>
        </p:nvSpPr>
        <p:spPr>
          <a:xfrm>
            <a:off x="411480" y="4617720"/>
            <a:ext cx="8229600" cy="274320"/>
          </a:xfrm>
          <a:prstGeom prst="rect">
            <a:avLst/>
          </a:prstGeom>
          <a:noFill/>
          <a:ln/>
        </p:spPr>
        <p:txBody>
          <a:bodyPr wrap="square" rtlCol="0" anchor="ctr"/>
          <a:lstStyle/>
          <a:p>
            <a:pPr marL="0" indent="0">
              <a:buNone/>
            </a:pPr>
            <a:r>
              <a:rPr lang="en-US" sz="1200" dirty="0">
                <a:solidFill>
                  <a:srgbClr val="333333"/>
                </a:solidFill>
              </a:rPr>
              <a:t>শ্রেণিনেতা নির্বাচনের ক্ষেত্রে তুমি কীভাবে গণতান্ত্রিক চর্চা করবে?</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8E1"/>
        </a:solidFill>
        <a:effectLst/>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E65100"/>
          </a:solidFill>
          <a:ln w="12700">
            <a:solidFill>
              <a:srgbClr val="E65100"/>
            </a:solidFill>
            <a:prstDash val="solid"/>
          </a:ln>
        </p:spPr>
        <p:txBody>
          <a:bodyPr/>
          <a:lstStyle/>
          <a:p>
            <a:endParaRPr lang="en-US"/>
          </a:p>
        </p:txBody>
      </p:sp>
      <p:sp>
        <p:nvSpPr>
          <p:cNvPr id="3" name="Text 1"/>
          <p:cNvSpPr/>
          <p:nvPr/>
        </p:nvSpPr>
        <p:spPr>
          <a:xfrm>
            <a:off x="274320" y="0"/>
            <a:ext cx="8595360" cy="914400"/>
          </a:xfrm>
          <a:prstGeom prst="rect">
            <a:avLst/>
          </a:prstGeom>
          <a:noFill/>
          <a:ln/>
        </p:spPr>
        <p:txBody>
          <a:bodyPr wrap="square" rtlCol="0" anchor="ctr"/>
          <a:lstStyle/>
          <a:p>
            <a:pPr marL="0" indent="0">
              <a:buNone/>
            </a:pPr>
            <a:r>
              <a:rPr lang="en-US" sz="2600" b="1" dirty="0">
                <a:solidFill>
                  <a:srgbClr val="FFFFFF"/>
                </a:solidFill>
              </a:rPr>
              <a:t>সত্য/মিথ্যা যাচাই করি</a:t>
            </a:r>
            <a:endParaRPr lang="en-US" sz="2600" dirty="0"/>
          </a:p>
        </p:txBody>
      </p:sp>
      <p:sp>
        <p:nvSpPr>
          <p:cNvPr id="4" name="Text 2"/>
          <p:cNvSpPr/>
          <p:nvPr/>
        </p:nvSpPr>
        <p:spPr>
          <a:xfrm>
            <a:off x="274320" y="960120"/>
            <a:ext cx="8595360" cy="411480"/>
          </a:xfrm>
          <a:prstGeom prst="rect">
            <a:avLst/>
          </a:prstGeom>
          <a:noFill/>
          <a:ln/>
        </p:spPr>
        <p:txBody>
          <a:bodyPr wrap="square" rtlCol="0" anchor="ctr"/>
          <a:lstStyle/>
          <a:p>
            <a:pPr marL="0" indent="0">
              <a:buNone/>
            </a:pPr>
            <a:r>
              <a:rPr lang="en-US" sz="1300" b="1" dirty="0">
                <a:solidFill>
                  <a:srgbClr val="E65100"/>
                </a:solidFill>
              </a:rPr>
              <a:t>নিচের বাক্যগুলো পড়ো — একমত হলে টিক (✓) চিহ্ন দাও, না হলে ক্রস (✗) দাও:</a:t>
            </a:r>
            <a:endParaRPr lang="en-US" sz="1300" dirty="0"/>
          </a:p>
        </p:txBody>
      </p:sp>
      <p:sp>
        <p:nvSpPr>
          <p:cNvPr id="5" name="Shape 3"/>
          <p:cNvSpPr/>
          <p:nvPr/>
        </p:nvSpPr>
        <p:spPr>
          <a:xfrm>
            <a:off x="274320" y="1463040"/>
            <a:ext cx="7772400" cy="585216"/>
          </a:xfrm>
          <a:prstGeom prst="rect">
            <a:avLst/>
          </a:prstGeom>
          <a:solidFill>
            <a:srgbClr val="E8F5E9"/>
          </a:solidFill>
          <a:ln w="12700">
            <a:solidFill>
              <a:srgbClr val="2E7D32"/>
            </a:solidFill>
            <a:prstDash val="solid"/>
          </a:ln>
        </p:spPr>
        <p:txBody>
          <a:bodyPr/>
          <a:lstStyle/>
          <a:p>
            <a:endParaRPr lang="en-US"/>
          </a:p>
        </p:txBody>
      </p:sp>
      <p:sp>
        <p:nvSpPr>
          <p:cNvPr id="6" name="Text 4"/>
          <p:cNvSpPr/>
          <p:nvPr/>
        </p:nvSpPr>
        <p:spPr>
          <a:xfrm>
            <a:off x="411480" y="1463040"/>
            <a:ext cx="7040880" cy="585216"/>
          </a:xfrm>
          <a:prstGeom prst="rect">
            <a:avLst/>
          </a:prstGeom>
          <a:noFill/>
          <a:ln/>
        </p:spPr>
        <p:txBody>
          <a:bodyPr wrap="square" rtlCol="0" anchor="ctr"/>
          <a:lstStyle/>
          <a:p>
            <a:pPr marL="0" indent="0">
              <a:buNone/>
            </a:pPr>
            <a:r>
              <a:rPr lang="en-US" sz="1300" dirty="0">
                <a:solidFill>
                  <a:srgbClr val="333333"/>
                </a:solidFill>
              </a:rPr>
              <a:t>1. সবার মতকে গুরুত্ব দেওয়া উচিত</a:t>
            </a:r>
            <a:endParaRPr lang="en-US" sz="1300" dirty="0"/>
          </a:p>
        </p:txBody>
      </p:sp>
      <p:sp>
        <p:nvSpPr>
          <p:cNvPr id="7" name="Shape 5"/>
          <p:cNvSpPr/>
          <p:nvPr/>
        </p:nvSpPr>
        <p:spPr>
          <a:xfrm>
            <a:off x="8092440" y="1508760"/>
            <a:ext cx="502920" cy="502920"/>
          </a:xfrm>
          <a:prstGeom prst="ellipse">
            <a:avLst/>
          </a:prstGeom>
          <a:solidFill>
            <a:srgbClr val="2E7D32"/>
          </a:solidFill>
          <a:ln w="12700">
            <a:solidFill>
              <a:srgbClr val="2E7D32"/>
            </a:solidFill>
            <a:prstDash val="solid"/>
          </a:ln>
        </p:spPr>
        <p:txBody>
          <a:bodyPr/>
          <a:lstStyle/>
          <a:p>
            <a:endParaRPr lang="en-US"/>
          </a:p>
        </p:txBody>
      </p:sp>
      <p:sp>
        <p:nvSpPr>
          <p:cNvPr id="8" name="Text 6"/>
          <p:cNvSpPr/>
          <p:nvPr/>
        </p:nvSpPr>
        <p:spPr>
          <a:xfrm>
            <a:off x="8092440" y="1508760"/>
            <a:ext cx="502920" cy="502920"/>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9" name="Shape 7"/>
          <p:cNvSpPr/>
          <p:nvPr/>
        </p:nvSpPr>
        <p:spPr>
          <a:xfrm>
            <a:off x="274320" y="2139696"/>
            <a:ext cx="7772400" cy="585216"/>
          </a:xfrm>
          <a:prstGeom prst="rect">
            <a:avLst/>
          </a:prstGeom>
          <a:solidFill>
            <a:srgbClr val="FFEBEE"/>
          </a:solidFill>
          <a:ln w="12700">
            <a:solidFill>
              <a:srgbClr val="C62828"/>
            </a:solidFill>
            <a:prstDash val="solid"/>
          </a:ln>
        </p:spPr>
        <p:txBody>
          <a:bodyPr/>
          <a:lstStyle/>
          <a:p>
            <a:endParaRPr lang="en-US"/>
          </a:p>
        </p:txBody>
      </p:sp>
      <p:sp>
        <p:nvSpPr>
          <p:cNvPr id="10" name="Text 8"/>
          <p:cNvSpPr/>
          <p:nvPr/>
        </p:nvSpPr>
        <p:spPr>
          <a:xfrm>
            <a:off x="411480" y="2139696"/>
            <a:ext cx="7040880" cy="585216"/>
          </a:xfrm>
          <a:prstGeom prst="rect">
            <a:avLst/>
          </a:prstGeom>
          <a:noFill/>
          <a:ln/>
        </p:spPr>
        <p:txBody>
          <a:bodyPr wrap="square" rtlCol="0" anchor="ctr"/>
          <a:lstStyle/>
          <a:p>
            <a:pPr marL="0" indent="0">
              <a:buNone/>
            </a:pPr>
            <a:r>
              <a:rPr lang="en-US" sz="1300" dirty="0">
                <a:solidFill>
                  <a:srgbClr val="333333"/>
                </a:solidFill>
              </a:rPr>
              <a:t>2. যার মত পছন্দ হয় তারটাই শোনা উচিত</a:t>
            </a:r>
            <a:endParaRPr lang="en-US" sz="1300" dirty="0"/>
          </a:p>
        </p:txBody>
      </p:sp>
      <p:sp>
        <p:nvSpPr>
          <p:cNvPr id="11" name="Shape 9"/>
          <p:cNvSpPr/>
          <p:nvPr/>
        </p:nvSpPr>
        <p:spPr>
          <a:xfrm>
            <a:off x="8092440" y="2185416"/>
            <a:ext cx="502920" cy="502920"/>
          </a:xfrm>
          <a:prstGeom prst="ellipse">
            <a:avLst/>
          </a:prstGeom>
          <a:solidFill>
            <a:srgbClr val="C62828"/>
          </a:solidFill>
          <a:ln w="12700">
            <a:solidFill>
              <a:srgbClr val="C62828"/>
            </a:solidFill>
            <a:prstDash val="solid"/>
          </a:ln>
        </p:spPr>
        <p:txBody>
          <a:bodyPr/>
          <a:lstStyle/>
          <a:p>
            <a:endParaRPr lang="en-US"/>
          </a:p>
        </p:txBody>
      </p:sp>
      <p:sp>
        <p:nvSpPr>
          <p:cNvPr id="12" name="Text 10"/>
          <p:cNvSpPr/>
          <p:nvPr/>
        </p:nvSpPr>
        <p:spPr>
          <a:xfrm>
            <a:off x="8092440" y="2185416"/>
            <a:ext cx="502920" cy="502920"/>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13" name="Shape 11"/>
          <p:cNvSpPr/>
          <p:nvPr/>
        </p:nvSpPr>
        <p:spPr>
          <a:xfrm>
            <a:off x="274320" y="2816352"/>
            <a:ext cx="7772400" cy="585216"/>
          </a:xfrm>
          <a:prstGeom prst="rect">
            <a:avLst/>
          </a:prstGeom>
          <a:solidFill>
            <a:srgbClr val="E8F5E9"/>
          </a:solidFill>
          <a:ln w="12700">
            <a:solidFill>
              <a:srgbClr val="2E7D32"/>
            </a:solidFill>
            <a:prstDash val="solid"/>
          </a:ln>
        </p:spPr>
        <p:txBody>
          <a:bodyPr/>
          <a:lstStyle/>
          <a:p>
            <a:endParaRPr lang="en-US"/>
          </a:p>
        </p:txBody>
      </p:sp>
      <p:sp>
        <p:nvSpPr>
          <p:cNvPr id="14" name="Text 12"/>
          <p:cNvSpPr/>
          <p:nvPr/>
        </p:nvSpPr>
        <p:spPr>
          <a:xfrm>
            <a:off x="411480" y="2816352"/>
            <a:ext cx="7040880" cy="585216"/>
          </a:xfrm>
          <a:prstGeom prst="rect">
            <a:avLst/>
          </a:prstGeom>
          <a:noFill/>
          <a:ln/>
        </p:spPr>
        <p:txBody>
          <a:bodyPr wrap="square" rtlCol="0" anchor="ctr"/>
          <a:lstStyle/>
          <a:p>
            <a:pPr marL="0" indent="0">
              <a:buNone/>
            </a:pPr>
            <a:r>
              <a:rPr lang="en-US" sz="1300" dirty="0">
                <a:solidFill>
                  <a:srgbClr val="333333"/>
                </a:solidFill>
              </a:rPr>
              <a:t>3. অন্যের মতামতকে সম্মান করা একটি মানবীয় গুণ</a:t>
            </a:r>
            <a:endParaRPr lang="en-US" sz="1300" dirty="0"/>
          </a:p>
        </p:txBody>
      </p:sp>
      <p:sp>
        <p:nvSpPr>
          <p:cNvPr id="15" name="Shape 13"/>
          <p:cNvSpPr/>
          <p:nvPr/>
        </p:nvSpPr>
        <p:spPr>
          <a:xfrm>
            <a:off x="8092440" y="2862072"/>
            <a:ext cx="502920" cy="502920"/>
          </a:xfrm>
          <a:prstGeom prst="ellipse">
            <a:avLst/>
          </a:prstGeom>
          <a:solidFill>
            <a:srgbClr val="2E7D32"/>
          </a:solidFill>
          <a:ln w="12700">
            <a:solidFill>
              <a:srgbClr val="2E7D32"/>
            </a:solidFill>
            <a:prstDash val="solid"/>
          </a:ln>
        </p:spPr>
        <p:txBody>
          <a:bodyPr/>
          <a:lstStyle/>
          <a:p>
            <a:endParaRPr lang="en-US"/>
          </a:p>
        </p:txBody>
      </p:sp>
      <p:sp>
        <p:nvSpPr>
          <p:cNvPr id="16" name="Text 14"/>
          <p:cNvSpPr/>
          <p:nvPr/>
        </p:nvSpPr>
        <p:spPr>
          <a:xfrm>
            <a:off x="8092440" y="2862072"/>
            <a:ext cx="502920" cy="502920"/>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17" name="Shape 15"/>
          <p:cNvSpPr/>
          <p:nvPr/>
        </p:nvSpPr>
        <p:spPr>
          <a:xfrm>
            <a:off x="274320" y="3493008"/>
            <a:ext cx="7772400" cy="585216"/>
          </a:xfrm>
          <a:prstGeom prst="rect">
            <a:avLst/>
          </a:prstGeom>
          <a:solidFill>
            <a:srgbClr val="E8F5E9"/>
          </a:solidFill>
          <a:ln w="12700">
            <a:solidFill>
              <a:srgbClr val="2E7D32"/>
            </a:solidFill>
            <a:prstDash val="solid"/>
          </a:ln>
        </p:spPr>
        <p:txBody>
          <a:bodyPr/>
          <a:lstStyle/>
          <a:p>
            <a:endParaRPr lang="en-US"/>
          </a:p>
        </p:txBody>
      </p:sp>
      <p:sp>
        <p:nvSpPr>
          <p:cNvPr id="18" name="Text 16"/>
          <p:cNvSpPr/>
          <p:nvPr/>
        </p:nvSpPr>
        <p:spPr>
          <a:xfrm>
            <a:off x="411480" y="3493008"/>
            <a:ext cx="7040880" cy="585216"/>
          </a:xfrm>
          <a:prstGeom prst="rect">
            <a:avLst/>
          </a:prstGeom>
          <a:noFill/>
          <a:ln/>
        </p:spPr>
        <p:txBody>
          <a:bodyPr wrap="square" rtlCol="0" anchor="ctr"/>
          <a:lstStyle/>
          <a:p>
            <a:pPr marL="0" indent="0">
              <a:buNone/>
            </a:pPr>
            <a:r>
              <a:rPr lang="en-US" sz="1300" dirty="0">
                <a:solidFill>
                  <a:srgbClr val="333333"/>
                </a:solidFill>
              </a:rPr>
              <a:t>4. সকলের মতামত নিয়ে সিদ্ধান্ত নেওয়া ভালো</a:t>
            </a:r>
            <a:endParaRPr lang="en-US" sz="1300" dirty="0"/>
          </a:p>
        </p:txBody>
      </p:sp>
      <p:sp>
        <p:nvSpPr>
          <p:cNvPr id="19" name="Shape 17"/>
          <p:cNvSpPr/>
          <p:nvPr/>
        </p:nvSpPr>
        <p:spPr>
          <a:xfrm>
            <a:off x="8092440" y="3538728"/>
            <a:ext cx="502920" cy="502920"/>
          </a:xfrm>
          <a:prstGeom prst="ellipse">
            <a:avLst/>
          </a:prstGeom>
          <a:solidFill>
            <a:srgbClr val="2E7D32"/>
          </a:solidFill>
          <a:ln w="12700">
            <a:solidFill>
              <a:srgbClr val="2E7D32"/>
            </a:solidFill>
            <a:prstDash val="solid"/>
          </a:ln>
        </p:spPr>
        <p:txBody>
          <a:bodyPr/>
          <a:lstStyle/>
          <a:p>
            <a:endParaRPr lang="en-US"/>
          </a:p>
        </p:txBody>
      </p:sp>
      <p:sp>
        <p:nvSpPr>
          <p:cNvPr id="20" name="Text 18"/>
          <p:cNvSpPr/>
          <p:nvPr/>
        </p:nvSpPr>
        <p:spPr>
          <a:xfrm>
            <a:off x="8092440" y="3538728"/>
            <a:ext cx="502920" cy="502920"/>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21" name="Shape 19"/>
          <p:cNvSpPr/>
          <p:nvPr/>
        </p:nvSpPr>
        <p:spPr>
          <a:xfrm>
            <a:off x="274320" y="4169664"/>
            <a:ext cx="7772400" cy="585216"/>
          </a:xfrm>
          <a:prstGeom prst="rect">
            <a:avLst/>
          </a:prstGeom>
          <a:solidFill>
            <a:srgbClr val="FFEBEE"/>
          </a:solidFill>
          <a:ln w="12700">
            <a:solidFill>
              <a:srgbClr val="C62828"/>
            </a:solidFill>
            <a:prstDash val="solid"/>
          </a:ln>
        </p:spPr>
        <p:txBody>
          <a:bodyPr/>
          <a:lstStyle/>
          <a:p>
            <a:endParaRPr lang="en-US"/>
          </a:p>
        </p:txBody>
      </p:sp>
      <p:sp>
        <p:nvSpPr>
          <p:cNvPr id="22" name="Text 20"/>
          <p:cNvSpPr/>
          <p:nvPr/>
        </p:nvSpPr>
        <p:spPr>
          <a:xfrm>
            <a:off x="411480" y="4169664"/>
            <a:ext cx="7040880" cy="585216"/>
          </a:xfrm>
          <a:prstGeom prst="rect">
            <a:avLst/>
          </a:prstGeom>
          <a:noFill/>
          <a:ln/>
        </p:spPr>
        <p:txBody>
          <a:bodyPr wrap="square" rtlCol="0" anchor="ctr"/>
          <a:lstStyle/>
          <a:p>
            <a:pPr marL="0" indent="0">
              <a:buNone/>
            </a:pPr>
            <a:r>
              <a:rPr lang="en-US" sz="1300" dirty="0">
                <a:solidFill>
                  <a:srgbClr val="333333"/>
                </a:solidFill>
              </a:rPr>
              <a:t>5. নিজের মতকেই সবসময় প্রাধান্য দেওয়া উচিত</a:t>
            </a:r>
            <a:endParaRPr lang="en-US" sz="1300" dirty="0"/>
          </a:p>
        </p:txBody>
      </p:sp>
      <p:sp>
        <p:nvSpPr>
          <p:cNvPr id="23" name="Shape 21"/>
          <p:cNvSpPr/>
          <p:nvPr/>
        </p:nvSpPr>
        <p:spPr>
          <a:xfrm>
            <a:off x="8092440" y="4215384"/>
            <a:ext cx="502920" cy="502920"/>
          </a:xfrm>
          <a:prstGeom prst="ellipse">
            <a:avLst/>
          </a:prstGeom>
          <a:solidFill>
            <a:srgbClr val="C62828"/>
          </a:solidFill>
          <a:ln w="12700">
            <a:solidFill>
              <a:srgbClr val="C62828"/>
            </a:solidFill>
            <a:prstDash val="solid"/>
          </a:ln>
        </p:spPr>
        <p:txBody>
          <a:bodyPr/>
          <a:lstStyle/>
          <a:p>
            <a:endParaRPr lang="en-US"/>
          </a:p>
        </p:txBody>
      </p:sp>
      <p:sp>
        <p:nvSpPr>
          <p:cNvPr id="24" name="Text 22"/>
          <p:cNvSpPr/>
          <p:nvPr/>
        </p:nvSpPr>
        <p:spPr>
          <a:xfrm>
            <a:off x="8092440" y="4215384"/>
            <a:ext cx="502920" cy="502920"/>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B5E20"/>
        </a:solidFill>
        <a:effectLst/>
      </p:bgPr>
    </p:bg>
    <p:spTree>
      <p:nvGrpSpPr>
        <p:cNvPr id="1" name=""/>
        <p:cNvGrpSpPr/>
        <p:nvPr/>
      </p:nvGrpSpPr>
      <p:grpSpPr>
        <a:xfrm>
          <a:off x="0" y="0"/>
          <a:ext cx="0" cy="0"/>
          <a:chOff x="0" y="0"/>
          <a:chExt cx="0" cy="0"/>
        </a:xfrm>
      </p:grpSpPr>
      <p:sp>
        <p:nvSpPr>
          <p:cNvPr id="2" name="Shape 0"/>
          <p:cNvSpPr/>
          <p:nvPr/>
        </p:nvSpPr>
        <p:spPr>
          <a:xfrm>
            <a:off x="-1371600" y="-1371600"/>
            <a:ext cx="4572000" cy="4572000"/>
          </a:xfrm>
          <a:prstGeom prst="ellipse">
            <a:avLst/>
          </a:prstGeom>
          <a:solidFill>
            <a:srgbClr val="2E7D32">
              <a:alpha val="40000"/>
            </a:srgbClr>
          </a:solidFill>
          <a:ln w="12700">
            <a:solidFill>
              <a:srgbClr val="2E7D32"/>
            </a:solidFill>
            <a:prstDash val="solid"/>
          </a:ln>
        </p:spPr>
        <p:txBody>
          <a:bodyPr/>
          <a:lstStyle/>
          <a:p>
            <a:endParaRPr lang="en-US"/>
          </a:p>
        </p:txBody>
      </p:sp>
      <p:sp>
        <p:nvSpPr>
          <p:cNvPr id="3" name="Shape 1"/>
          <p:cNvSpPr/>
          <p:nvPr/>
        </p:nvSpPr>
        <p:spPr>
          <a:xfrm>
            <a:off x="6858000" y="2743200"/>
            <a:ext cx="3657600" cy="3657600"/>
          </a:xfrm>
          <a:prstGeom prst="ellipse">
            <a:avLst/>
          </a:prstGeom>
          <a:solidFill>
            <a:srgbClr val="1B5E20">
              <a:alpha val="40000"/>
            </a:srgbClr>
          </a:solidFill>
          <a:ln w="12700">
            <a:solidFill>
              <a:srgbClr val="1B5E20"/>
            </a:solidFill>
            <a:prstDash val="solid"/>
          </a:ln>
        </p:spPr>
        <p:txBody>
          <a:bodyPr/>
          <a:lstStyle/>
          <a:p>
            <a:endParaRPr lang="en-US"/>
          </a:p>
        </p:txBody>
      </p:sp>
      <p:sp>
        <p:nvSpPr>
          <p:cNvPr id="4" name="Text 2"/>
          <p:cNvSpPr/>
          <p:nvPr/>
        </p:nvSpPr>
        <p:spPr>
          <a:xfrm>
            <a:off x="274320" y="137160"/>
            <a:ext cx="8595360" cy="594360"/>
          </a:xfrm>
          <a:prstGeom prst="rect">
            <a:avLst/>
          </a:prstGeom>
          <a:noFill/>
          <a:ln/>
        </p:spPr>
        <p:txBody>
          <a:bodyPr wrap="square" rtlCol="0" anchor="ctr"/>
          <a:lstStyle/>
          <a:p>
            <a:pPr marL="0" indent="0" algn="ctr">
              <a:buNone/>
            </a:pPr>
            <a:r>
              <a:rPr lang="en-US" sz="2400" b="1" dirty="0">
                <a:solidFill>
                  <a:srgbClr val="F9A825"/>
                </a:solidFill>
              </a:rPr>
              <a:t>পাঠের সারসংক্ষেপ</a:t>
            </a:r>
            <a:endParaRPr lang="en-US" sz="2400" dirty="0"/>
          </a:p>
        </p:txBody>
      </p:sp>
      <p:sp>
        <p:nvSpPr>
          <p:cNvPr id="5" name="Shape 3"/>
          <p:cNvSpPr/>
          <p:nvPr/>
        </p:nvSpPr>
        <p:spPr>
          <a:xfrm>
            <a:off x="274320" y="822960"/>
            <a:ext cx="8595360" cy="621792"/>
          </a:xfrm>
          <a:prstGeom prst="rect">
            <a:avLst/>
          </a:prstGeom>
          <a:solidFill>
            <a:srgbClr val="FFFFFF">
              <a:alpha val="15000"/>
            </a:srgbClr>
          </a:solidFill>
          <a:ln w="12700">
            <a:solidFill>
              <a:srgbClr val="F9A825"/>
            </a:solidFill>
            <a:prstDash val="solid"/>
          </a:ln>
        </p:spPr>
        <p:txBody>
          <a:bodyPr/>
          <a:lstStyle/>
          <a:p>
            <a:endParaRPr lang="en-US"/>
          </a:p>
        </p:txBody>
      </p:sp>
      <p:sp>
        <p:nvSpPr>
          <p:cNvPr id="6" name="Text 4"/>
          <p:cNvSpPr/>
          <p:nvPr/>
        </p:nvSpPr>
        <p:spPr>
          <a:xfrm>
            <a:off x="411480" y="822960"/>
            <a:ext cx="8321040" cy="621792"/>
          </a:xfrm>
          <a:prstGeom prst="rect">
            <a:avLst/>
          </a:prstGeom>
          <a:noFill/>
          <a:ln/>
        </p:spPr>
        <p:txBody>
          <a:bodyPr wrap="square" rtlCol="0" anchor="ctr"/>
          <a:lstStyle/>
          <a:p>
            <a:pPr marL="0" indent="0">
              <a:buNone/>
            </a:pPr>
            <a:r>
              <a:rPr lang="en-US" sz="1300" b="1" dirty="0">
                <a:solidFill>
                  <a:srgbClr val="F9A825"/>
                </a:solidFill>
              </a:rPr>
              <a:t>1. </a:t>
            </a:r>
            <a:r>
              <a:rPr lang="en-US" sz="1300" dirty="0">
                <a:solidFill>
                  <a:srgbClr val="FFFFFF"/>
                </a:solidFill>
              </a:rPr>
              <a:t>পরমতসহিষ্ণুতা হলো অন্যের মতকে সম্মান করার মানবীয় গুণ।</a:t>
            </a:r>
            <a:endParaRPr lang="en-US" sz="1300" dirty="0"/>
          </a:p>
        </p:txBody>
      </p:sp>
      <p:sp>
        <p:nvSpPr>
          <p:cNvPr id="7" name="Shape 5"/>
          <p:cNvSpPr/>
          <p:nvPr/>
        </p:nvSpPr>
        <p:spPr>
          <a:xfrm>
            <a:off x="274320" y="1536192"/>
            <a:ext cx="8595360" cy="621792"/>
          </a:xfrm>
          <a:prstGeom prst="rect">
            <a:avLst/>
          </a:prstGeom>
          <a:solidFill>
            <a:srgbClr val="FFFFFF">
              <a:alpha val="15000"/>
            </a:srgbClr>
          </a:solidFill>
          <a:ln w="12700">
            <a:solidFill>
              <a:srgbClr val="F9A825"/>
            </a:solidFill>
            <a:prstDash val="solid"/>
          </a:ln>
        </p:spPr>
        <p:txBody>
          <a:bodyPr/>
          <a:lstStyle/>
          <a:p>
            <a:endParaRPr lang="en-US"/>
          </a:p>
        </p:txBody>
      </p:sp>
      <p:sp>
        <p:nvSpPr>
          <p:cNvPr id="8" name="Text 6"/>
          <p:cNvSpPr/>
          <p:nvPr/>
        </p:nvSpPr>
        <p:spPr>
          <a:xfrm>
            <a:off x="411480" y="1536192"/>
            <a:ext cx="8321040" cy="621792"/>
          </a:xfrm>
          <a:prstGeom prst="rect">
            <a:avLst/>
          </a:prstGeom>
          <a:noFill/>
          <a:ln/>
        </p:spPr>
        <p:txBody>
          <a:bodyPr wrap="square" rtlCol="0" anchor="ctr"/>
          <a:lstStyle/>
          <a:p>
            <a:pPr marL="0" indent="0">
              <a:buNone/>
            </a:pPr>
            <a:r>
              <a:rPr lang="en-US" sz="1300" b="1" dirty="0">
                <a:solidFill>
                  <a:srgbClr val="F9A825"/>
                </a:solidFill>
              </a:rPr>
              <a:t>2. </a:t>
            </a:r>
            <a:r>
              <a:rPr lang="en-US" sz="1300" dirty="0">
                <a:solidFill>
                  <a:srgbClr val="FFFFFF"/>
                </a:solidFill>
              </a:rPr>
              <a:t>সকলের মতামত ধৈর্য সহকারে শোনা আমাদের সহনশীলতা শেখায়।</a:t>
            </a:r>
            <a:endParaRPr lang="en-US" sz="1300" dirty="0"/>
          </a:p>
        </p:txBody>
      </p:sp>
      <p:sp>
        <p:nvSpPr>
          <p:cNvPr id="9" name="Shape 7"/>
          <p:cNvSpPr/>
          <p:nvPr/>
        </p:nvSpPr>
        <p:spPr>
          <a:xfrm>
            <a:off x="274320" y="2249424"/>
            <a:ext cx="8595360" cy="621792"/>
          </a:xfrm>
          <a:prstGeom prst="rect">
            <a:avLst/>
          </a:prstGeom>
          <a:solidFill>
            <a:srgbClr val="FFFFFF">
              <a:alpha val="15000"/>
            </a:srgbClr>
          </a:solidFill>
          <a:ln w="12700">
            <a:solidFill>
              <a:srgbClr val="F9A825"/>
            </a:solidFill>
            <a:prstDash val="solid"/>
          </a:ln>
        </p:spPr>
        <p:txBody>
          <a:bodyPr/>
          <a:lstStyle/>
          <a:p>
            <a:endParaRPr lang="en-US"/>
          </a:p>
        </p:txBody>
      </p:sp>
      <p:sp>
        <p:nvSpPr>
          <p:cNvPr id="10" name="Text 8"/>
          <p:cNvSpPr/>
          <p:nvPr/>
        </p:nvSpPr>
        <p:spPr>
          <a:xfrm>
            <a:off x="411480" y="2249424"/>
            <a:ext cx="8321040" cy="621792"/>
          </a:xfrm>
          <a:prstGeom prst="rect">
            <a:avLst/>
          </a:prstGeom>
          <a:noFill/>
          <a:ln/>
        </p:spPr>
        <p:txBody>
          <a:bodyPr wrap="square" rtlCol="0" anchor="ctr"/>
          <a:lstStyle/>
          <a:p>
            <a:pPr marL="0" indent="0">
              <a:buNone/>
            </a:pPr>
            <a:r>
              <a:rPr lang="en-US" sz="1300" b="1" dirty="0">
                <a:solidFill>
                  <a:srgbClr val="F9A825"/>
                </a:solidFill>
              </a:rPr>
              <a:t>3. </a:t>
            </a:r>
            <a:r>
              <a:rPr lang="en-US" sz="1300" dirty="0">
                <a:solidFill>
                  <a:srgbClr val="FFFFFF"/>
                </a:solidFill>
              </a:rPr>
              <a:t>গণতান্ত্রিক আচরণ হলো সংখ্যাগরিষ্ঠের মতামতের ভিত্তিতে সিদ্ধান্ত নেওয়া।</a:t>
            </a:r>
            <a:endParaRPr lang="en-US" sz="1300" dirty="0"/>
          </a:p>
        </p:txBody>
      </p:sp>
      <p:sp>
        <p:nvSpPr>
          <p:cNvPr id="11" name="Shape 9"/>
          <p:cNvSpPr/>
          <p:nvPr/>
        </p:nvSpPr>
        <p:spPr>
          <a:xfrm>
            <a:off x="274320" y="2962656"/>
            <a:ext cx="8595360" cy="621792"/>
          </a:xfrm>
          <a:prstGeom prst="rect">
            <a:avLst/>
          </a:prstGeom>
          <a:solidFill>
            <a:srgbClr val="FFFFFF">
              <a:alpha val="15000"/>
            </a:srgbClr>
          </a:solidFill>
          <a:ln w="12700">
            <a:solidFill>
              <a:srgbClr val="F9A825"/>
            </a:solidFill>
            <a:prstDash val="solid"/>
          </a:ln>
        </p:spPr>
        <p:txBody>
          <a:bodyPr/>
          <a:lstStyle/>
          <a:p>
            <a:endParaRPr lang="en-US"/>
          </a:p>
        </p:txBody>
      </p:sp>
      <p:sp>
        <p:nvSpPr>
          <p:cNvPr id="12" name="Text 10"/>
          <p:cNvSpPr/>
          <p:nvPr/>
        </p:nvSpPr>
        <p:spPr>
          <a:xfrm>
            <a:off x="411480" y="2962656"/>
            <a:ext cx="8321040" cy="621792"/>
          </a:xfrm>
          <a:prstGeom prst="rect">
            <a:avLst/>
          </a:prstGeom>
          <a:noFill/>
          <a:ln/>
        </p:spPr>
        <p:txBody>
          <a:bodyPr wrap="square" rtlCol="0" anchor="ctr"/>
          <a:lstStyle/>
          <a:p>
            <a:pPr marL="0" indent="0">
              <a:buNone/>
            </a:pPr>
            <a:r>
              <a:rPr lang="en-US" sz="1300" b="1" dirty="0">
                <a:solidFill>
                  <a:srgbClr val="F9A825"/>
                </a:solidFill>
              </a:rPr>
              <a:t>4. </a:t>
            </a:r>
            <a:r>
              <a:rPr lang="en-US" sz="1300" dirty="0">
                <a:solidFill>
                  <a:srgbClr val="FFFFFF"/>
                </a:solidFill>
              </a:rPr>
              <a:t>বিদ্যালয়ে শ্রেণিনেতা নির্বাচন, শিক্ষাসফর নির্ধারণ গণতান্ত্রিক চর্চার উদাহরণ।</a:t>
            </a:r>
            <a:endParaRPr lang="en-US" sz="1300" dirty="0"/>
          </a:p>
        </p:txBody>
      </p:sp>
      <p:sp>
        <p:nvSpPr>
          <p:cNvPr id="13" name="Shape 11"/>
          <p:cNvSpPr/>
          <p:nvPr/>
        </p:nvSpPr>
        <p:spPr>
          <a:xfrm>
            <a:off x="274320" y="3675888"/>
            <a:ext cx="8595360" cy="621792"/>
          </a:xfrm>
          <a:prstGeom prst="rect">
            <a:avLst/>
          </a:prstGeom>
          <a:solidFill>
            <a:srgbClr val="FFFFFF">
              <a:alpha val="15000"/>
            </a:srgbClr>
          </a:solidFill>
          <a:ln w="12700">
            <a:solidFill>
              <a:srgbClr val="F9A825"/>
            </a:solidFill>
            <a:prstDash val="solid"/>
          </a:ln>
        </p:spPr>
        <p:txBody>
          <a:bodyPr/>
          <a:lstStyle/>
          <a:p>
            <a:endParaRPr lang="en-US"/>
          </a:p>
        </p:txBody>
      </p:sp>
      <p:sp>
        <p:nvSpPr>
          <p:cNvPr id="14" name="Text 12"/>
          <p:cNvSpPr/>
          <p:nvPr/>
        </p:nvSpPr>
        <p:spPr>
          <a:xfrm>
            <a:off x="411480" y="3675888"/>
            <a:ext cx="8321040" cy="621792"/>
          </a:xfrm>
          <a:prstGeom prst="rect">
            <a:avLst/>
          </a:prstGeom>
          <a:noFill/>
          <a:ln/>
        </p:spPr>
        <p:txBody>
          <a:bodyPr wrap="square" rtlCol="0" anchor="ctr"/>
          <a:lstStyle/>
          <a:p>
            <a:pPr marL="0" indent="0">
              <a:buNone/>
            </a:pPr>
            <a:r>
              <a:rPr lang="en-US" sz="1300" b="1" dirty="0">
                <a:solidFill>
                  <a:srgbClr val="F9A825"/>
                </a:solidFill>
              </a:rPr>
              <a:t>5. </a:t>
            </a:r>
            <a:r>
              <a:rPr lang="en-US" sz="1300" dirty="0">
                <a:solidFill>
                  <a:srgbClr val="FFFFFF"/>
                </a:solidFill>
              </a:rPr>
              <a:t>পরমতসহিষ্ণুতা পরিবার, সমাজ ও রাষ্ট্রে শান্তি-শৃঙ্খলা বজায় রাখে।</a:t>
            </a:r>
            <a:endParaRPr lang="en-US" sz="1300" dirty="0"/>
          </a:p>
        </p:txBody>
      </p:sp>
      <p:sp>
        <p:nvSpPr>
          <p:cNvPr id="15" name="Shape 13"/>
          <p:cNvSpPr/>
          <p:nvPr/>
        </p:nvSpPr>
        <p:spPr>
          <a:xfrm>
            <a:off x="0" y="4617720"/>
            <a:ext cx="9144000" cy="525780"/>
          </a:xfrm>
          <a:prstGeom prst="rect">
            <a:avLst/>
          </a:prstGeom>
          <a:solidFill>
            <a:srgbClr val="F9A825"/>
          </a:solidFill>
          <a:ln w="12700">
            <a:solidFill>
              <a:srgbClr val="F9A825"/>
            </a:solidFill>
            <a:prstDash val="solid"/>
          </a:ln>
        </p:spPr>
        <p:txBody>
          <a:bodyPr/>
          <a:lstStyle/>
          <a:p>
            <a:endParaRPr lang="en-US"/>
          </a:p>
        </p:txBody>
      </p:sp>
      <p:sp>
        <p:nvSpPr>
          <p:cNvPr id="16" name="Text 14"/>
          <p:cNvSpPr/>
          <p:nvPr/>
        </p:nvSpPr>
        <p:spPr>
          <a:xfrm>
            <a:off x="0" y="4617720"/>
            <a:ext cx="9144000" cy="525780"/>
          </a:xfrm>
          <a:prstGeom prst="rect">
            <a:avLst/>
          </a:prstGeom>
          <a:noFill/>
          <a:ln/>
        </p:spPr>
        <p:txBody>
          <a:bodyPr wrap="square" lIns="0" tIns="0" rIns="0" bIns="0" rtlCol="0" anchor="ctr"/>
          <a:lstStyle/>
          <a:p>
            <a:pPr marL="0" indent="0" algn="ctr">
              <a:buNone/>
            </a:pPr>
            <a:r>
              <a:rPr lang="en-US" sz="1800" b="1" dirty="0">
                <a:solidFill>
                  <a:srgbClr val="1A1A2E"/>
                </a:solidFill>
              </a:rPr>
              <a:t>সকলকে আন্তরিক ধন্যবাদ ও শুভেচ্ছা  🙏</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657</Words>
  <Application>Microsoft Office PowerPoint</Application>
  <PresentationFormat>On-screen Show (16:9)</PresentationFormat>
  <Paragraphs>90</Paragraphs>
  <Slides>9</Slides>
  <Notes>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9</vt:i4>
      </vt:variant>
    </vt:vector>
  </HeadingPairs>
  <TitlesOfParts>
    <vt:vector size="11"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নৈতিক ও সামাজিক আচরণ</dc:title>
  <dc:subject>PptxGenJS Presentation</dc:subject>
  <dc:creator>PptxGenJS</dc:creator>
  <cp:lastModifiedBy>Pedp4 WPBX4125BLF102409972</cp:lastModifiedBy>
  <cp:revision>2</cp:revision>
  <dcterms:created xsi:type="dcterms:W3CDTF">2026-04-15T18:31:49Z</dcterms:created>
  <dcterms:modified xsi:type="dcterms:W3CDTF">2026-06-28T07:49:49Z</dcterms:modified>
</cp:coreProperties>
</file>