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14" r:id="rId4"/>
  </p:sldMasterIdLst>
  <p:notesMasterIdLst>
    <p:notesMasterId r:id="rId12"/>
  </p:notesMasterIdLst>
  <p:handoutMasterIdLst>
    <p:handoutMasterId r:id="rId13"/>
  </p:handoutMasterIdLst>
  <p:sldIdLst>
    <p:sldId id="263" r:id="rId5"/>
    <p:sldId id="256" r:id="rId6"/>
    <p:sldId id="257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167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d Motaher Hossain" userId="d4362cb7acae1f17" providerId="LiveId" clId="{5E3A44EC-0A64-413C-B176-B54E4146D51E}"/>
    <pc:docChg chg="addSld modSld sldOrd">
      <pc:chgData name="Md Motaher Hossain" userId="d4362cb7acae1f17" providerId="LiveId" clId="{5E3A44EC-0A64-413C-B176-B54E4146D51E}" dt="2025-01-10T13:58:31.476" v="111"/>
      <pc:docMkLst>
        <pc:docMk/>
      </pc:docMkLst>
      <pc:sldChg chg="addSp modSp add ord modTransition">
        <pc:chgData name="Md Motaher Hossain" userId="d4362cb7acae1f17" providerId="LiveId" clId="{5E3A44EC-0A64-413C-B176-B54E4146D51E}" dt="2025-01-10T13:58:31.476" v="111"/>
        <pc:sldMkLst>
          <pc:docMk/>
          <pc:sldMk cId="2898408176" sldId="261"/>
        </pc:sldMkLst>
        <pc:spChg chg="add mod">
          <ac:chgData name="Md Motaher Hossain" userId="d4362cb7acae1f17" providerId="LiveId" clId="{5E3A44EC-0A64-413C-B176-B54E4146D51E}" dt="2025-01-10T13:51:35.861" v="17" actId="207"/>
          <ac:spMkLst>
            <pc:docMk/>
            <pc:sldMk cId="2898408176" sldId="261"/>
            <ac:spMk id="2" creationId="{14EEC8D8-816E-4507-B125-E49F6BEE2C07}"/>
          </ac:spMkLst>
        </pc:spChg>
        <pc:spChg chg="add mod">
          <ac:chgData name="Md Motaher Hossain" userId="d4362cb7acae1f17" providerId="LiveId" clId="{5E3A44EC-0A64-413C-B176-B54E4146D51E}" dt="2025-01-10T13:56:33.674" v="88" actId="12"/>
          <ac:spMkLst>
            <pc:docMk/>
            <pc:sldMk cId="2898408176" sldId="261"/>
            <ac:spMk id="3" creationId="{6756A1E6-8126-4608-B2CF-C1F16403EA66}"/>
          </ac:spMkLst>
        </pc:spChg>
        <pc:spChg chg="add mod">
          <ac:chgData name="Md Motaher Hossain" userId="d4362cb7acae1f17" providerId="LiveId" clId="{5E3A44EC-0A64-413C-B176-B54E4146D51E}" dt="2025-01-10T13:58:06.288" v="108" actId="1076"/>
          <ac:spMkLst>
            <pc:docMk/>
            <pc:sldMk cId="2898408176" sldId="261"/>
            <ac:spMk id="4" creationId="{CAC7D35D-009F-4CA0-B67D-E1DF804B8C3B}"/>
          </ac:spMkLst>
        </pc:spChg>
      </pc:sldChg>
      <pc:sldChg chg="addSp add ord modTransition">
        <pc:chgData name="Md Motaher Hossain" userId="d4362cb7acae1f17" providerId="LiveId" clId="{5E3A44EC-0A64-413C-B176-B54E4146D51E}" dt="2025-01-04T18:57:03.495" v="8"/>
        <pc:sldMkLst>
          <pc:docMk/>
          <pc:sldMk cId="1440195896" sldId="262"/>
        </pc:sldMkLst>
        <pc:spChg chg="add">
          <ac:chgData name="Md Motaher Hossain" userId="d4362cb7acae1f17" providerId="LiveId" clId="{5E3A44EC-0A64-413C-B176-B54E4146D51E}" dt="2025-01-04T18:56:43.389" v="5"/>
          <ac:spMkLst>
            <pc:docMk/>
            <pc:sldMk cId="1440195896" sldId="262"/>
            <ac:spMk id="2" creationId="{7E418C9C-13A9-473D-951F-F732A74F2EC8}"/>
          </ac:spMkLst>
        </pc:spChg>
      </pc:sldChg>
      <pc:sldChg chg="addSp modSp add ord modTransition">
        <pc:chgData name="Md Motaher Hossain" userId="d4362cb7acae1f17" providerId="LiveId" clId="{5E3A44EC-0A64-413C-B176-B54E4146D51E}" dt="2025-01-10T13:58:25.385" v="110"/>
        <pc:sldMkLst>
          <pc:docMk/>
          <pc:sldMk cId="482034262" sldId="263"/>
        </pc:sldMkLst>
        <pc:spChg chg="add mod">
          <ac:chgData name="Md Motaher Hossain" userId="d4362cb7acae1f17" providerId="LiveId" clId="{5E3A44EC-0A64-413C-B176-B54E4146D51E}" dt="2025-01-04T18:10:09.113" v="4" actId="1076"/>
          <ac:spMkLst>
            <pc:docMk/>
            <pc:sldMk cId="482034262" sldId="263"/>
            <ac:spMk id="2" creationId="{E19DF92A-8D85-4F93-8CF0-0F456FB49EA0}"/>
          </ac:spMkLst>
        </pc:spChg>
        <pc:picChg chg="add mod">
          <ac:chgData name="Md Motaher Hossain" userId="d4362cb7acae1f17" providerId="LiveId" clId="{5E3A44EC-0A64-413C-B176-B54E4146D51E}" dt="2025-01-10T13:50:36.600" v="14" actId="14100"/>
          <ac:picMkLst>
            <pc:docMk/>
            <pc:sldMk cId="482034262" sldId="263"/>
            <ac:picMk id="1026" creationId="{F49BA9C0-CCCB-46A2-9A2D-F91E3949DD1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9B3372-74CF-4E21-A4D4-286B22AA5A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3762BE-D43C-49F5-99A5-BF49C695927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5766F-5EC0-4797-B4D1-777FCB005B11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89E452-9BCA-4AF5-9A9C-233BF410EA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BF9F63-CE4F-44E2-A07D-7E654DE9F5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AC76B-F5B1-4D6E-BACD-2A80744AC9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145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4B5EC-152C-4627-80C0-63B10D5574EF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EE60E-651F-40CC-AD73-C00F10CE42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41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975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31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554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266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762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158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225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036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562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970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408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80664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0183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6/29/2026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938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6/29/2026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543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0658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662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8823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9DF92A-8D85-4F93-8CF0-0F456FB49EA0}"/>
              </a:ext>
            </a:extLst>
          </p:cNvPr>
          <p:cNvSpPr/>
          <p:nvPr/>
        </p:nvSpPr>
        <p:spPr>
          <a:xfrm>
            <a:off x="1625061" y="409515"/>
            <a:ext cx="78159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6000" dirty="0" err="1">
                <a:solidFill>
                  <a:srgbClr val="FFFF00"/>
                </a:solidFill>
                <a:latin typeface="Trebuchet MS" panose="020B0603020202020204"/>
              </a:rPr>
              <a:t>আজকের</a:t>
            </a:r>
            <a:r>
              <a:rPr lang="en-GB" sz="6000" dirty="0">
                <a:solidFill>
                  <a:srgbClr val="FFFF00"/>
                </a:solidFill>
                <a:latin typeface="Trebuchet MS" panose="020B0603020202020204"/>
              </a:rPr>
              <a:t> </a:t>
            </a:r>
            <a:r>
              <a:rPr lang="en-GB" sz="6000" dirty="0" err="1">
                <a:solidFill>
                  <a:srgbClr val="FFFF00"/>
                </a:solidFill>
                <a:latin typeface="Trebuchet MS" panose="020B0603020202020204"/>
              </a:rPr>
              <a:t>ক্লাসে</a:t>
            </a:r>
            <a:endParaRPr lang="en-GB" sz="6000" dirty="0">
              <a:solidFill>
                <a:srgbClr val="FFFF00"/>
              </a:solidFill>
              <a:latin typeface="Trebuchet MS" panose="020B0603020202020204"/>
            </a:endParaRPr>
          </a:p>
          <a:p>
            <a:pPr lvl="0"/>
            <a:r>
              <a:rPr lang="en-GB" sz="6000" dirty="0">
                <a:solidFill>
                  <a:srgbClr val="FFFF00"/>
                </a:solidFill>
                <a:latin typeface="Trebuchet MS" panose="020B0603020202020204"/>
              </a:rPr>
              <a:t>       </a:t>
            </a:r>
            <a:r>
              <a:rPr lang="en-GB" sz="6000" dirty="0" err="1">
                <a:solidFill>
                  <a:srgbClr val="FFFF00"/>
                </a:solidFill>
                <a:latin typeface="Trebuchet MS" panose="020B0603020202020204"/>
              </a:rPr>
              <a:t>তোমাদের</a:t>
            </a:r>
            <a:r>
              <a:rPr lang="en-GB" sz="6000" dirty="0">
                <a:solidFill>
                  <a:srgbClr val="FFFF00"/>
                </a:solidFill>
                <a:latin typeface="Trebuchet MS" panose="020B0603020202020204"/>
              </a:rPr>
              <a:t> </a:t>
            </a:r>
            <a:r>
              <a:rPr lang="en-GB" sz="6000" dirty="0" err="1">
                <a:solidFill>
                  <a:srgbClr val="FFFF00"/>
                </a:solidFill>
                <a:latin typeface="Trebuchet MS" panose="020B0603020202020204"/>
              </a:rPr>
              <a:t>স্বাগতম</a:t>
            </a:r>
            <a:r>
              <a:rPr lang="en-GB" sz="6000" dirty="0">
                <a:solidFill>
                  <a:srgbClr val="FFFF00"/>
                </a:solidFill>
                <a:latin typeface="Trebuchet MS" panose="020B0603020202020204"/>
              </a:rPr>
              <a:t>  </a:t>
            </a:r>
            <a:r>
              <a:rPr lang="en-GB" dirty="0">
                <a:solidFill>
                  <a:prstClr val="white"/>
                </a:solidFill>
                <a:latin typeface="Trebuchet MS" panose="020B0603020202020204"/>
              </a:rPr>
              <a:t> </a:t>
            </a:r>
          </a:p>
        </p:txBody>
      </p:sp>
      <p:pic>
        <p:nvPicPr>
          <p:cNvPr id="1026" name="Picture 2" descr="55 Beautiful Pictures of Flowers for ...">
            <a:extLst>
              <a:ext uri="{FF2B5EF4-FFF2-40B4-BE49-F238E27FC236}">
                <a16:creationId xmlns:a16="http://schemas.microsoft.com/office/drawing/2014/main" id="{F49BA9C0-CCCB-46A2-9A2D-F91E3949D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3" y="2595563"/>
            <a:ext cx="12020062" cy="4039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03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8D3E5-C7A3-47DF-A374-46BF83A699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6264" y="1334577"/>
            <a:ext cx="4715124" cy="1956021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5400" dirty="0" smtClean="0">
                <a:latin typeface="Rockwell" panose="02060603020205020403" pitchFamily="18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Rockwell" panose="02060603020205020403" pitchFamily="18" charset="0"/>
              </a:rPr>
              <a:t>শিক্ষক</a:t>
            </a:r>
            <a:r>
              <a:rPr lang="en-US" sz="5400" dirty="0" smtClean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Rockwell" panose="02060603020205020403" pitchFamily="18" charset="0"/>
              </a:rPr>
              <a:t>পরিচিতি</a:t>
            </a:r>
            <a:r>
              <a:rPr lang="en-US" sz="5400" dirty="0" smtClean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5400" dirty="0">
                <a:solidFill>
                  <a:srgbClr val="FF0000"/>
                </a:solidFill>
                <a:latin typeface="Rockwell" panose="02060603020205020403" pitchFamily="18" charset="0"/>
              </a:rPr>
              <a:t/>
            </a:r>
            <a:br>
              <a:rPr lang="en-US" sz="5400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en-US" sz="5400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78725B-6E40-4D82-B375-7831D81C29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3200" y="3593990"/>
            <a:ext cx="5884049" cy="1900361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en-US" sz="192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মো</a:t>
            </a:r>
            <a:r>
              <a:rPr lang="en-US" sz="19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sz="192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হাসান</a:t>
            </a:r>
            <a:r>
              <a:rPr lang="en-US" sz="19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92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ইমাম</a:t>
            </a:r>
            <a:r>
              <a:rPr lang="en-US" sz="19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</a:t>
            </a:r>
            <a:r>
              <a:rPr lang="en-US" sz="192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প্রভাষক</a:t>
            </a:r>
            <a:r>
              <a:rPr lang="en-US" sz="19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9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192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রসায়ন</a:t>
            </a:r>
            <a:r>
              <a:rPr lang="en-US" sz="19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                                                </a:t>
            </a:r>
            <a:r>
              <a:rPr lang="en-US" sz="192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রাজাবাড়ী</a:t>
            </a:r>
            <a:r>
              <a:rPr lang="en-US" sz="19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92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কলেজ</a:t>
            </a:r>
            <a:r>
              <a:rPr lang="en-US" sz="19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                   </a:t>
            </a:r>
            <a:r>
              <a:rPr lang="en-US" sz="192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মির্জাপুর</a:t>
            </a:r>
            <a:r>
              <a:rPr lang="en-US" sz="19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92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টাঙ্গাইল</a:t>
            </a:r>
            <a:r>
              <a:rPr lang="en-US" sz="19200" dirty="0">
                <a:solidFill>
                  <a:schemeClr val="accent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।</a:t>
            </a:r>
          </a:p>
          <a:p>
            <a:pPr algn="ctr"/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258" y="1334577"/>
            <a:ext cx="4286250" cy="5429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19359268"/>
      </p:ext>
    </p:extLst>
  </p:cSld>
  <p:clrMapOvr>
    <a:masterClrMapping/>
  </p:clrMapOvr>
  <p:transition spd="slow" advTm="7638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4DB6CE4-2B13-4715-B5B2-615A55922CA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149228" y="2199527"/>
                <a:ext cx="10023298" cy="4427918"/>
              </a:xfrm>
            </p:spPr>
            <p:txBody>
              <a:bodyPr>
                <a:noAutofit/>
              </a:bodyPr>
              <a:lstStyle/>
              <a:p>
                <a:pPr fontAlgn="base"/>
                <a:r>
                  <a:rPr lang="en-US" sz="2600" b="1" dirty="0">
                    <a:latin typeface="Vrinda (Headings)"/>
                  </a:rPr>
                  <a:t>Al-</a:t>
                </a:r>
                <a:r>
                  <a:rPr lang="bn-BD" sz="2600" b="1" dirty="0">
                    <a:latin typeface="Vrinda (Headings)"/>
                  </a:rPr>
                  <a:t>যৌগসমূহের কিছু বৈশিষ্ট্যপূর্ণ ধর্ম</a:t>
                </a:r>
                <a:r>
                  <a:rPr lang="en-GB" sz="2600" dirty="0">
                    <a:latin typeface="Vrinda (Headings)"/>
                  </a:rPr>
                  <a:t/>
                </a:r>
                <a:br>
                  <a:rPr lang="en-GB" sz="2600" dirty="0">
                    <a:latin typeface="Vrinda (Headings)"/>
                  </a:rPr>
                </a:br>
                <a:r>
                  <a:rPr lang="en-GB" sz="2600" dirty="0">
                    <a:latin typeface="Vrinda (Headings)"/>
                  </a:rPr>
                  <a:t/>
                </a:r>
                <a:br>
                  <a:rPr lang="en-GB" sz="2600" dirty="0">
                    <a:latin typeface="Vrinda (Headings)"/>
                  </a:rPr>
                </a:br>
                <a:r>
                  <a:rPr lang="bn-BD" sz="2600" b="1" dirty="0">
                    <a:latin typeface="Vrinda (Headings)"/>
                  </a:rPr>
                  <a:t>১. অ্যালুমিনিয়াম লবণের জলীয় দ্রবণ অম্লধর্মী:</a:t>
                </a:r>
                <a:r>
                  <a:rPr lang="bn-BD" sz="2600" dirty="0">
                    <a:latin typeface="Vrinda (Headings)"/>
                  </a:rPr>
                  <a:t> অ্যালুমিনিয়াম সালফেট একটি লবণ যা তীব্র এসিড </a:t>
                </a:r>
                <a:r>
                  <a:rPr lang="en-US" sz="2600" dirty="0">
                    <a:latin typeface="Vrinda (Headings)"/>
                  </a:rPr>
                  <a:t>H₂SO₄ </a:t>
                </a:r>
                <a:r>
                  <a:rPr lang="bn-BD" sz="2600" dirty="0">
                    <a:latin typeface="Vrinda (Headings)"/>
                  </a:rPr>
                  <a:t>এবং মৃদু ক্ষারক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600" dirty="0">
                            <a:latin typeface="Vrinda (Headings)"/>
                          </a:rPr>
                          <m:t>Al</m:t>
                        </m:r>
                        <m:r>
                          <m:rPr>
                            <m:nor/>
                          </m:rPr>
                          <a:rPr lang="en-US" sz="2600" dirty="0">
                            <a:latin typeface="Vrinda (Headings)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600" dirty="0">
                            <a:latin typeface="Vrinda (Headings)"/>
                          </a:rPr>
                          <m:t>OH</m:t>
                        </m:r>
                        <m:r>
                          <m:rPr>
                            <m:nor/>
                          </m:rPr>
                          <a:rPr lang="en-US" sz="2600" dirty="0">
                            <a:latin typeface="Vrinda (Headings)"/>
                          </a:rPr>
                          <m:t>)</m:t>
                        </m:r>
                      </m:e>
                      <m:sub>
                        <m:r>
                          <a:rPr lang="en-GB" sz="26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GB" sz="2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bn-BD" sz="2600" dirty="0">
                    <a:latin typeface="Vrinda (Headings)"/>
                  </a:rPr>
                  <a:t>এর সংযোগে গঠিত। আমরা জানি, অসম শক্তির এসিড ও ক্ষারের লবণ দ্রবণে আর্দ্র বিশ্লেষিত হয়ে ঐ অসম শক্তির এসিড ও ক্ষার উৎপন্ন হয়। এ প্রেক্ষিতে অ্যালুমিয়াম সালফেট জলীয় দ্রবণে আর্দ্র বিশ্লেষিত হয়। এ আর্দ্র বিশ্লেষণ দু'ধাপে ঘটে। প্রথমে জলীয় দ্রবণে অ্যালুমিনিয়াম সালফেট বিয়োজিত হয়ে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2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600" b="0" i="1" smtClean="0">
                            <a:latin typeface="Cambria Math" panose="02040503050406030204" pitchFamily="18" charset="0"/>
                          </a:rPr>
                          <m:t>𝐴𝑙</m:t>
                        </m:r>
                      </m:e>
                      <m:sup>
                        <m:r>
                          <a:rPr lang="en-GB" sz="2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bn-BD" sz="2600" dirty="0">
                    <a:latin typeface="Vrinda (Headings)"/>
                  </a:rPr>
                  <a:t>এবং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2600" b="0" i="1" smtClean="0">
                            <a:latin typeface="Cambria Math" panose="02040503050406030204" pitchFamily="18" charset="0"/>
                          </a:rPr>
                          <m:t>𝑆𝑂</m:t>
                        </m:r>
                      </m:e>
                      <m:sub>
                        <m:r>
                          <a:rPr lang="en-GB" sz="2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  <m:sup>
                        <m:r>
                          <a:rPr lang="en-GB" sz="2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bSup>
                  </m:oMath>
                </a14:m>
                <a:r>
                  <a:rPr lang="en-US" sz="2600" dirty="0">
                    <a:latin typeface="Vrinda (Headings)"/>
                  </a:rPr>
                  <a:t> </a:t>
                </a:r>
                <a:r>
                  <a:rPr lang="bn-BD" sz="2600" dirty="0">
                    <a:latin typeface="Vrinda (Headings)"/>
                  </a:rPr>
                  <a:t>উৎপন্ন করে। এ দিকে পানি বিয়োজিত হয়ে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2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6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GB" sz="260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2600" dirty="0">
                    <a:latin typeface="Vrinda (Headings)"/>
                  </a:rPr>
                  <a:t> </a:t>
                </a:r>
                <a:r>
                  <a:rPr lang="bn-BD" sz="2600" dirty="0">
                    <a:latin typeface="Vrinda (Headings)"/>
                  </a:rPr>
                  <a:t>ও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2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600" dirty="0">
                            <a:latin typeface="Vrinda (Headings)"/>
                          </a:rPr>
                          <m:t>OH</m:t>
                        </m:r>
                      </m:e>
                      <m:sup>
                        <m:r>
                          <a:rPr lang="en-GB" sz="2600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2600" dirty="0">
                    <a:latin typeface="Vrinda (Headings)"/>
                  </a:rPr>
                  <a:t> </a:t>
                </a:r>
                <a:r>
                  <a:rPr lang="bn-BD" sz="2600" dirty="0">
                    <a:latin typeface="Vrinda (Headings)"/>
                  </a:rPr>
                  <a:t>আয়নে পরিণত হয়। এ চারটি আয়নের পারস্পরিক সংযোগে </a:t>
                </a:r>
                <a:r>
                  <a:rPr lang="en-US" sz="2600" dirty="0">
                    <a:latin typeface="Vrinda (Headings)"/>
                  </a:rPr>
                  <a:t>H₂SO₄ </a:t>
                </a:r>
                <a:r>
                  <a:rPr lang="bn-BD" sz="2600" dirty="0">
                    <a:latin typeface="Vrinda (Headings)"/>
                  </a:rPr>
                  <a:t>এবং</a:t>
                </a:r>
                <a:r>
                  <a:rPr lang="en-GB" sz="2600" dirty="0">
                    <a:latin typeface="Vrinda (Headings)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600" dirty="0">
                            <a:latin typeface="Vrinda (Headings)"/>
                          </a:rPr>
                          <m:t>Al</m:t>
                        </m:r>
                        <m:r>
                          <m:rPr>
                            <m:nor/>
                          </m:rPr>
                          <a:rPr lang="en-US" sz="2600" dirty="0">
                            <a:latin typeface="Vrinda (Headings)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600" dirty="0">
                            <a:latin typeface="Vrinda (Headings)"/>
                          </a:rPr>
                          <m:t>OH</m:t>
                        </m:r>
                        <m:r>
                          <m:rPr>
                            <m:nor/>
                          </m:rPr>
                          <a:rPr lang="en-US" sz="2600" dirty="0">
                            <a:latin typeface="Vrinda (Headings)"/>
                          </a:rPr>
                          <m:t>)</m:t>
                        </m:r>
                      </m:e>
                      <m:sub>
                        <m:r>
                          <a:rPr lang="en-GB" sz="2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bn-BD" sz="2600" dirty="0">
                    <a:latin typeface="Vrinda (Headings)"/>
                  </a:rPr>
                  <a:t> উৎপন্ন করে।</a:t>
                </a:r>
                <a:r>
                  <a:rPr lang="en-GB" sz="2600" dirty="0">
                    <a:latin typeface="Vrinda (Headings)"/>
                  </a:rPr>
                  <a:t/>
                </a:r>
                <a:br>
                  <a:rPr lang="en-GB" sz="2600" dirty="0">
                    <a:latin typeface="Vrinda (Headings)"/>
                  </a:rPr>
                </a:br>
                <a:r>
                  <a:rPr lang="en-GB" sz="2600" dirty="0">
                    <a:latin typeface="Vrinda (Headings)"/>
                  </a:rPr>
                  <a:t/>
                </a:r>
                <a:br>
                  <a:rPr lang="en-GB" sz="2600" dirty="0">
                    <a:latin typeface="Vrinda (Headings)"/>
                  </a:rPr>
                </a:br>
                <a:endParaRPr lang="en-US" sz="2600" dirty="0">
                  <a:latin typeface="Rockwell" panose="02060603020205020403" pitchFamily="18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4DB6CE4-2B13-4715-B5B2-615A55922C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149228" y="2199527"/>
                <a:ext cx="10023298" cy="4427918"/>
              </a:xfrm>
              <a:blipFill>
                <a:blip r:embed="rId3"/>
                <a:stretch>
                  <a:fillRect l="-1095" t="-1240" r="-1095" b="-41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1250461" y="758092"/>
            <a:ext cx="7776307" cy="1446550"/>
          </a:xfrm>
          <a:prstGeom prst="rect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FF0000"/>
                </a:solidFill>
              </a:rPr>
              <a:t>আলোচ্য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</a:rPr>
              <a:t>বিষয়</a:t>
            </a:r>
            <a:r>
              <a:rPr lang="en-US" sz="4400" dirty="0" smtClean="0">
                <a:solidFill>
                  <a:srgbClr val="FF0000"/>
                </a:solidFill>
              </a:rPr>
              <a:t> : Al </a:t>
            </a:r>
            <a:r>
              <a:rPr lang="en-US" sz="4400" dirty="0" err="1" smtClean="0">
                <a:solidFill>
                  <a:srgbClr val="FF0000"/>
                </a:solidFill>
              </a:rPr>
              <a:t>যৌগসমূহের</a:t>
            </a:r>
            <a:r>
              <a:rPr lang="en-US" sz="4400" dirty="0" smtClean="0">
                <a:solidFill>
                  <a:srgbClr val="FF0000"/>
                </a:solidFill>
              </a:rPr>
              <a:t>         </a:t>
            </a:r>
            <a:r>
              <a:rPr lang="en-US" sz="4400" dirty="0" err="1" smtClean="0">
                <a:solidFill>
                  <a:srgbClr val="FF0000"/>
                </a:solidFill>
              </a:rPr>
              <a:t>কিছু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</a:rPr>
              <a:t>বৈশিষ্ট্যপূর্ণ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</a:rPr>
              <a:t>ধর্ম</a:t>
            </a:r>
            <a:r>
              <a:rPr lang="en-US" sz="4400" dirty="0" smtClean="0">
                <a:solidFill>
                  <a:srgbClr val="FF0000"/>
                </a:solidFill>
              </a:rPr>
              <a:t> +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368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7463">
        <p14:ripple/>
      </p:transition>
    </mc:Choice>
    <mc:Fallback xmlns="">
      <p:transition spd="slow" advTm="74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itle 1">
                <a:extLst>
                  <a:ext uri="{FF2B5EF4-FFF2-40B4-BE49-F238E27FC236}">
                    <a16:creationId xmlns:a16="http://schemas.microsoft.com/office/drawing/2014/main" id="{E9D55761-397F-42D0-8437-FF906ACD9E3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41413" y="1290880"/>
                <a:ext cx="10023298" cy="4572036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Autofit/>
              </a:bodyPr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4200" b="0" i="0" kern="12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 panose="02040503050406030204" pitchFamily="18" charset="0"/>
                          </a:rPr>
                          <m:t>𝐴𝑙</m:t>
                        </m:r>
                      </m:e>
                      <m:sub>
                        <m:r>
                          <a:rPr lang="en-GB" sz="2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600" dirty="0">
                    <a:latin typeface="Vrinda (Headings)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6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600" dirty="0">
                                <a:latin typeface="Vrinda (Headings)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sz="2600" dirty="0">
                                <a:latin typeface="Vrinda (Headings)"/>
                              </a:rPr>
                              <m:t>SO</m:t>
                            </m:r>
                          </m:e>
                          <m:sub>
                            <m:r>
                              <a:rPr lang="en-GB" sz="2600" i="1" dirty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z="2600" dirty="0">
                            <a:latin typeface="Vrinda (Headings)"/>
                          </a:rPr>
                          <m:t>)</m:t>
                        </m:r>
                      </m:e>
                      <m:sub>
                        <m:r>
                          <a:rPr lang="en-GB" sz="2600" i="1" dirty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600" dirty="0">
                    <a:latin typeface="Vrinda (Headings)"/>
                  </a:rPr>
                  <a:t> (</a:t>
                </a:r>
                <a:r>
                  <a:rPr lang="bn-BD" sz="2600" dirty="0">
                    <a:latin typeface="Vrinda (Headings)"/>
                  </a:rPr>
                  <a:t>জলীয়)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2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bn-BD" sz="2600" dirty="0">
                            <a:latin typeface="Vrinda (Headings)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600" dirty="0">
                            <a:latin typeface="Vrinda (Headings)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US" sz="2600" dirty="0">
                            <a:latin typeface="Vrinda (Headings)"/>
                          </a:rPr>
                          <m:t>1</m:t>
                        </m:r>
                      </m:e>
                      <m:sup>
                        <m:r>
                          <a:rPr lang="en-GB" sz="2600" i="1">
                            <a:latin typeface="Cambria Math" panose="02040503050406030204" pitchFamily="18" charset="0"/>
                          </a:rPr>
                          <m:t>3+</m:t>
                        </m:r>
                      </m:sup>
                    </m:sSup>
                  </m:oMath>
                </a14:m>
                <a:r>
                  <a:rPr lang="en-US" sz="2600" dirty="0">
                    <a:latin typeface="Vrinda (Headings)"/>
                  </a:rPr>
                  <a:t> +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6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US" sz="2600" dirty="0">
                            <a:latin typeface="Vrinda (Headings)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en-US" sz="2600" dirty="0">
                            <a:latin typeface="Vrinda (Headings)"/>
                          </a:rPr>
                          <m:t>SO</m:t>
                        </m:r>
                      </m:e>
                      <m:sub>
                        <m:r>
                          <a:rPr lang="en-GB" sz="2600" i="1" dirty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  <m:sup>
                        <m:r>
                          <a:rPr lang="en-GB" sz="2600" i="1" dirty="0">
                            <a:latin typeface="Cambria Math" panose="02040503050406030204" pitchFamily="18" charset="0"/>
                          </a:rPr>
                          <m:t>2−</m:t>
                        </m:r>
                      </m:sup>
                    </m:sSubSup>
                  </m:oMath>
                </a14:m>
                <a:r>
                  <a:rPr lang="en-US" sz="2600" dirty="0">
                    <a:latin typeface="Vrinda (Headings)"/>
                  </a:rPr>
                  <a:t/>
                </a:r>
                <a:br>
                  <a:rPr lang="en-US" sz="2600" dirty="0">
                    <a:latin typeface="Vrinda (Headings)"/>
                  </a:rPr>
                </a:br>
                <a:r>
                  <a:rPr lang="en-US" sz="2600" dirty="0">
                    <a:latin typeface="Vrinda (Headings)"/>
                  </a:rPr>
                  <a:t>6H₂O 				  		= 6H+ 6O</a:t>
                </a:r>
                <a:r>
                  <a:rPr lang="az-Cyrl-AZ" sz="2600" dirty="0">
                    <a:latin typeface="Vrinda (Headings)"/>
                  </a:rPr>
                  <a:t>Н-</a:t>
                </a:r>
                <a:r>
                  <a:rPr lang="en-GB" sz="2600" dirty="0">
                    <a:latin typeface="Vrinda (Headings)"/>
                  </a:rPr>
                  <a:t/>
                </a:r>
                <a:br>
                  <a:rPr lang="en-GB" sz="2600" dirty="0">
                    <a:latin typeface="Vrinda (Headings)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 panose="02040503050406030204" pitchFamily="18" charset="0"/>
                          </a:rPr>
                          <m:t>𝐴𝑙</m:t>
                        </m:r>
                      </m:e>
                      <m:sub>
                        <m:r>
                          <a:rPr lang="en-GB" sz="2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600" dirty="0">
                    <a:latin typeface="Vrinda (Headings)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6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600" dirty="0">
                                <a:latin typeface="Vrinda (Headings)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sz="2600" dirty="0">
                                <a:latin typeface="Vrinda (Headings)"/>
                              </a:rPr>
                              <m:t>SO</m:t>
                            </m:r>
                          </m:e>
                          <m:sub>
                            <m:r>
                              <a:rPr lang="en-GB" sz="2600" i="1" dirty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z="2600" dirty="0">
                            <a:latin typeface="Vrinda (Headings)"/>
                          </a:rPr>
                          <m:t>)</m:t>
                        </m:r>
                      </m:e>
                      <m:sub>
                        <m:r>
                          <a:rPr lang="en-GB" sz="2600" i="1" dirty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GB" sz="26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600" dirty="0">
                    <a:latin typeface="Vrinda (Headings)"/>
                  </a:rPr>
                  <a:t>+ 6H₂O → 2AI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600" dirty="0">
                            <a:latin typeface="Vrinda (Headings)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600" dirty="0">
                            <a:latin typeface="Vrinda (Headings)"/>
                          </a:rPr>
                          <m:t>OH</m:t>
                        </m:r>
                        <m:r>
                          <m:rPr>
                            <m:nor/>
                          </m:rPr>
                          <a:rPr lang="en-US" sz="2600" dirty="0">
                            <a:latin typeface="Vrinda (Headings)"/>
                          </a:rPr>
                          <m:t>)</m:t>
                        </m:r>
                      </m:e>
                      <m:sub>
                        <m:r>
                          <a:rPr lang="en-GB" sz="26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600" dirty="0">
                    <a:latin typeface="Vrinda (Headings)"/>
                  </a:rPr>
                  <a:t> + 3H₂SO₄</a:t>
                </a:r>
                <a:br>
                  <a:rPr lang="en-US" sz="2600" dirty="0">
                    <a:latin typeface="Vrinda (Headings)"/>
                  </a:rPr>
                </a:br>
                <a:r>
                  <a:rPr lang="en-US" sz="2600" dirty="0">
                    <a:latin typeface="Vrinda (Headings)"/>
                  </a:rPr>
                  <a:t/>
                </a:r>
                <a:br>
                  <a:rPr lang="en-US" sz="2600" dirty="0">
                    <a:latin typeface="Vrinda (Headings)"/>
                  </a:rPr>
                </a:br>
                <a:r>
                  <a:rPr lang="bn-BD" sz="2600" dirty="0">
                    <a:latin typeface="Vrinda (Headings)"/>
                  </a:rPr>
                  <a:t>এর মধ্যে উৎপন্ন </a:t>
                </a:r>
                <a:r>
                  <a:rPr lang="en-US" sz="2600" dirty="0">
                    <a:latin typeface="Vrinda (Headings)"/>
                  </a:rPr>
                  <a:t>H₂SO₄ </a:t>
                </a:r>
                <a:r>
                  <a:rPr lang="bn-BD" sz="2600" dirty="0">
                    <a:latin typeface="Vrinda (Headings)"/>
                  </a:rPr>
                  <a:t>একটি তীব্র এসিড বলে জলীয় দ্রবণে সম্পূর্ণ বিয়োজিত হয়ে প্রচুর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2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6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GB" sz="260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2600" dirty="0">
                    <a:latin typeface="Vrinda (Headings)"/>
                  </a:rPr>
                  <a:t> </a:t>
                </a:r>
                <a:r>
                  <a:rPr lang="bn-BD" sz="2600" dirty="0">
                    <a:latin typeface="Vrinda (Headings)"/>
                  </a:rPr>
                  <a:t>আয়ন উৎপন্ন করে। অথচ </a:t>
                </a:r>
                <a:r>
                  <a:rPr lang="en-US" sz="2600" dirty="0">
                    <a:latin typeface="Vrinda (Headings)"/>
                  </a:rPr>
                  <a:t>AI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600" dirty="0">
                            <a:latin typeface="Vrinda (Headings)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600" dirty="0">
                            <a:latin typeface="Vrinda (Headings)"/>
                          </a:rPr>
                          <m:t>OH</m:t>
                        </m:r>
                        <m:r>
                          <m:rPr>
                            <m:nor/>
                          </m:rPr>
                          <a:rPr lang="en-US" sz="2600" dirty="0">
                            <a:latin typeface="Vrinda (Headings)"/>
                          </a:rPr>
                          <m:t>)</m:t>
                        </m:r>
                      </m:e>
                      <m:sub>
                        <m:r>
                          <a:rPr lang="en-GB" sz="26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600" dirty="0">
                    <a:latin typeface="Vrinda (Headings)"/>
                  </a:rPr>
                  <a:t> </a:t>
                </a:r>
                <a:r>
                  <a:rPr lang="bn-BD" sz="2600" dirty="0">
                    <a:latin typeface="Vrinda (Headings)"/>
                  </a:rPr>
                  <a:t>একটি মৃদু ক্ষারক বলে জলীয় দ্রবণে আংশিক বিয়োজিত হয়। ফলে খুব সামান্য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2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600" dirty="0">
                            <a:latin typeface="Vrinda (Headings)"/>
                          </a:rPr>
                          <m:t>OH</m:t>
                        </m:r>
                      </m:e>
                      <m:sup>
                        <m:r>
                          <a:rPr lang="en-GB" sz="2600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GB" sz="2600" dirty="0">
                    <a:latin typeface="Vrinda (Headings)"/>
                  </a:rPr>
                  <a:t> </a:t>
                </a:r>
                <a:r>
                  <a:rPr lang="bn-BD" sz="2600" dirty="0">
                    <a:latin typeface="Vrinda (Headings)"/>
                  </a:rPr>
                  <a:t>আয়ন পাওয়া যায়। এ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2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600" dirty="0">
                            <a:latin typeface="Vrinda (Headings)"/>
                          </a:rPr>
                          <m:t>OH</m:t>
                        </m:r>
                      </m:e>
                      <m:sup>
                        <m:r>
                          <a:rPr lang="en-GB" sz="2600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2600" dirty="0">
                    <a:latin typeface="Vrinda (Headings)"/>
                  </a:rPr>
                  <a:t> </a:t>
                </a:r>
                <a:r>
                  <a:rPr lang="bn-BD" sz="2600" dirty="0">
                    <a:latin typeface="Vrinda (Headings)"/>
                  </a:rPr>
                  <a:t>আয়নসমূহ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2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6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GB" sz="260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GB" sz="2600" dirty="0">
                    <a:latin typeface="Vrinda (Headings)"/>
                  </a:rPr>
                  <a:t> </a:t>
                </a:r>
                <a:r>
                  <a:rPr lang="bn-BD" sz="2600" dirty="0">
                    <a:latin typeface="Vrinda (Headings)"/>
                  </a:rPr>
                  <a:t>আয়ন দ্বারা প্রশমিত হওয়ার পরও দ্রবণে বিপুল পরিমাণ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2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6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GB" sz="260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GB" sz="2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bn-BD" sz="2600" dirty="0">
                    <a:latin typeface="Vrinda (Headings)"/>
                  </a:rPr>
                  <a:t>আয়ন অবশিষ্ট থাকে। তাই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600" i="1">
                            <a:latin typeface="Cambria Math" panose="02040503050406030204" pitchFamily="18" charset="0"/>
                          </a:rPr>
                          <m:t>𝐴𝑙</m:t>
                        </m:r>
                      </m:e>
                      <m:sub>
                        <m:r>
                          <a:rPr lang="en-GB" sz="2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6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600" dirty="0">
                                <a:latin typeface="Vrinda (Headings)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sz="2600" dirty="0">
                                <a:latin typeface="Vrinda (Headings)"/>
                              </a:rPr>
                              <m:t>SO</m:t>
                            </m:r>
                          </m:e>
                          <m:sub>
                            <m:r>
                              <a:rPr lang="en-GB" sz="2600" i="1" dirty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z="2600" dirty="0">
                            <a:latin typeface="Vrinda (Headings)"/>
                          </a:rPr>
                          <m:t>)</m:t>
                        </m:r>
                      </m:e>
                      <m:sub>
                        <m:r>
                          <a:rPr lang="en-GB" sz="2600" i="1" dirty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GB" sz="26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600" dirty="0">
                    <a:latin typeface="Vrinda (Headings)"/>
                  </a:rPr>
                  <a:t> </a:t>
                </a:r>
                <a:r>
                  <a:rPr lang="bn-BD" sz="2600" dirty="0">
                    <a:latin typeface="Vrinda (Headings)"/>
                  </a:rPr>
                  <a:t>এর জলীয় দ্রবণ অম্লীয় হয়।</a:t>
                </a:r>
                <a:endParaRPr lang="en-US" sz="2600" dirty="0">
                  <a:latin typeface="Rockwell" panose="02060603020205020403" pitchFamily="18" charset="0"/>
                </a:endParaRPr>
              </a:p>
            </p:txBody>
          </p:sp>
        </mc:Choice>
        <mc:Fallback xmlns="">
          <p:sp>
            <p:nvSpPr>
              <p:cNvPr id="8" name="Title 1">
                <a:extLst>
                  <a:ext uri="{FF2B5EF4-FFF2-40B4-BE49-F238E27FC236}">
                    <a16:creationId xmlns:a16="http://schemas.microsoft.com/office/drawing/2014/main" id="{E9D55761-397F-42D0-8437-FF906ACD9E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1413" y="1290880"/>
                <a:ext cx="10023298" cy="4572036"/>
              </a:xfrm>
              <a:prstGeom prst="rect">
                <a:avLst/>
              </a:prstGeom>
              <a:blipFill>
                <a:blip r:embed="rId3"/>
                <a:stretch>
                  <a:fillRect l="-1095" t="-933" r="-21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69ED0B0-E7E1-4163-B8F4-DD9CE6FAB8ED}"/>
              </a:ext>
            </a:extLst>
          </p:cNvPr>
          <p:cNvCxnSpPr>
            <a:cxnSpLocks/>
          </p:cNvCxnSpPr>
          <p:nvPr/>
        </p:nvCxnSpPr>
        <p:spPr>
          <a:xfrm>
            <a:off x="1219200" y="2115668"/>
            <a:ext cx="71896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19341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8869">
        <p:checker/>
      </p:transition>
    </mc:Choice>
    <mc:Fallback xmlns="">
      <p:transition spd="slow" advTm="8869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08DD52FC-E683-43EE-8FDA-3F76838BEF1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41413" y="1219168"/>
                <a:ext cx="10023298" cy="2756681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Autofit/>
              </a:bodyPr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4200" b="0" i="0" kern="12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r>
                  <a:rPr lang="en-US" sz="2400" b="1" dirty="0"/>
                  <a:t>2.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b="1" dirty="0">
                            <a:latin typeface="Rockwell" panose="02060603020205020403" pitchFamily="18" charset="0"/>
                          </a:rPr>
                          <m:t>AlCl</m:t>
                        </m:r>
                      </m:e>
                      <m:sub>
                        <m:r>
                          <a:rPr lang="en-GB" sz="2400" b="1" i="1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</m:oMath>
                </a14:m>
                <a:r>
                  <a:rPr lang="en-US" sz="2400" b="1" dirty="0">
                    <a:latin typeface="Rockwell" panose="02060603020205020403" pitchFamily="18" charset="0"/>
                  </a:rPr>
                  <a:t> </a:t>
                </a:r>
                <a:r>
                  <a:rPr lang="bn-BD" sz="2400" b="1" dirty="0">
                    <a:latin typeface="Rockwell" panose="02060603020205020403" pitchFamily="18" charset="0"/>
                  </a:rPr>
                  <a:t>ডাইমার গঠন করে:</a:t>
                </a:r>
                <a:r>
                  <a:rPr lang="en-US" sz="2400" b="1" dirty="0">
                    <a:latin typeface="Rockwell" panose="02060603020205020403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dirty="0">
                            <a:latin typeface="Rockwell" panose="02060603020205020403" pitchFamily="18" charset="0"/>
                          </a:rPr>
                          <m:t>AlCl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dirty="0">
                    <a:latin typeface="Rockwell" panose="02060603020205020403" pitchFamily="18" charset="0"/>
                  </a:rPr>
                  <a:t> </a:t>
                </a:r>
                <a:r>
                  <a:rPr lang="bn-BD" sz="2400" dirty="0">
                    <a:latin typeface="Rockwell" panose="02060603020205020403" pitchFamily="18" charset="0"/>
                  </a:rPr>
                  <a:t>একটি লুইস এসিড। কারণ এটি একটি ইলেকট্রন ঘাটতি অণু। উচ্চ তড়িৎ ঋণাত্মক '</a:t>
                </a:r>
                <a:r>
                  <a:rPr lang="en-US" sz="2400" dirty="0">
                    <a:latin typeface="Rockwell" panose="02060603020205020403" pitchFamily="18" charset="0"/>
                  </a:rPr>
                  <a:t>CI' </a:t>
                </a:r>
                <a:r>
                  <a:rPr lang="bn-BD" sz="2400" dirty="0">
                    <a:latin typeface="Rockwell" panose="02060603020205020403" pitchFamily="18" charset="0"/>
                  </a:rPr>
                  <a:t>পরমাণুর আকর্ষণে '</a:t>
                </a:r>
                <a:r>
                  <a:rPr lang="en-US" sz="2400" dirty="0">
                    <a:latin typeface="Rockwell" panose="02060603020205020403" pitchFamily="18" charset="0"/>
                  </a:rPr>
                  <a:t>Al' </a:t>
                </a:r>
                <a:r>
                  <a:rPr lang="bn-BD" sz="2400" dirty="0">
                    <a:latin typeface="Rockwell" panose="02060603020205020403" pitchFamily="18" charset="0"/>
                  </a:rPr>
                  <a:t>পরমাণুর চারদিকের ইলেকট্রন মেঘ '</a:t>
                </a:r>
                <a:r>
                  <a:rPr lang="en-US" sz="2400" dirty="0">
                    <a:latin typeface="Rockwell" panose="02060603020205020403" pitchFamily="18" charset="0"/>
                  </a:rPr>
                  <a:t>CI' </a:t>
                </a:r>
                <a:r>
                  <a:rPr lang="bn-BD" sz="2400" dirty="0">
                    <a:latin typeface="Rockwell" panose="02060603020205020403" pitchFamily="18" charset="0"/>
                  </a:rPr>
                  <a:t>এর দিকে স্থানান্তরিত হয়ে এ ঘাটতির সৃষ্টি করে। ফলে পাশাপাশি অণুর '</a:t>
                </a:r>
                <a:r>
                  <a:rPr lang="en-US" sz="2400" dirty="0">
                    <a:latin typeface="Rockwell" panose="02060603020205020403" pitchFamily="18" charset="0"/>
                  </a:rPr>
                  <a:t>CI' </a:t>
                </a:r>
                <a:r>
                  <a:rPr lang="bn-BD" sz="2400" dirty="0">
                    <a:latin typeface="Rockwell" panose="02060603020205020403" pitchFamily="18" charset="0"/>
                  </a:rPr>
                  <a:t>পরমাণুর অব্যবহৃত মুক্ত ইলেকট্রন জোড় দ্বারা ইলেকট্রন ঘাটতি </a:t>
                </a:r>
                <a:r>
                  <a:rPr lang="en-US" sz="2400" dirty="0">
                    <a:latin typeface="Rockwell" panose="02060603020205020403" pitchFamily="18" charset="0"/>
                  </a:rPr>
                  <a:t>Al </a:t>
                </a:r>
                <a:r>
                  <a:rPr lang="bn-BD" sz="2400" dirty="0">
                    <a:latin typeface="Rockwell" panose="02060603020205020403" pitchFamily="18" charset="0"/>
                  </a:rPr>
                  <a:t>এর সঙ্গে সন্নিবেশ বন্ধন (</a:t>
                </a:r>
                <a:r>
                  <a:rPr lang="en-US" sz="2400" dirty="0">
                    <a:latin typeface="Rockwell" panose="02060603020205020403" pitchFamily="18" charset="0"/>
                  </a:rPr>
                  <a:t>Al← ::) </a:t>
                </a:r>
                <a:r>
                  <a:rPr lang="bn-BD" sz="2400" dirty="0">
                    <a:latin typeface="Rockwell" panose="02060603020205020403" pitchFamily="18" charset="0"/>
                  </a:rPr>
                  <a:t>গঠিত হয়। এভাবে দুটি সন্নিবেশ বন্ধন দ্বারা দুটি পাশাপাশি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dirty="0">
                            <a:latin typeface="Rockwell" panose="02060603020205020403" pitchFamily="18" charset="0"/>
                          </a:rPr>
                          <m:t>AlCl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bn-BD" sz="2400" dirty="0">
                    <a:latin typeface="Rockwell" panose="02060603020205020403" pitchFamily="18" charset="0"/>
                  </a:rPr>
                  <a:t>অণু যুক্ত হয়ে ডাইমার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𝐴𝑙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𝐶𝑙</m:t>
                        </m:r>
                      </m:e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sz="2400" dirty="0">
                    <a:latin typeface="Rockwell" panose="02060603020205020403" pitchFamily="18" charset="0"/>
                  </a:rPr>
                  <a:t> </a:t>
                </a:r>
                <a:r>
                  <a:rPr lang="bn-BD" sz="2400" dirty="0">
                    <a:latin typeface="Rockwell" panose="02060603020205020403" pitchFamily="18" charset="0"/>
                  </a:rPr>
                  <a:t>গঠন করে।</a:t>
                </a:r>
                <a:endParaRPr lang="en-US" sz="2400" dirty="0">
                  <a:latin typeface="Rockwell" panose="02060603020205020403" pitchFamily="18" charset="0"/>
                </a:endParaRPr>
              </a:p>
            </p:txBody>
          </p:sp>
        </mc:Choice>
        <mc:Fallback xmlns="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08DD52FC-E683-43EE-8FDA-3F76838BEF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1413" y="1219168"/>
                <a:ext cx="10023298" cy="2756681"/>
              </a:xfrm>
              <a:prstGeom prst="rect">
                <a:avLst/>
              </a:prstGeom>
              <a:blipFill>
                <a:blip r:embed="rId2"/>
                <a:stretch>
                  <a:fillRect l="-912" t="-2655" r="-20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3C6D845F-C3A0-41CA-A999-7D8AB07AA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5503" y="3820317"/>
            <a:ext cx="6244379" cy="223174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4199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4EEC8D8-816E-4507-B125-E49F6BEE2C07}"/>
              </a:ext>
            </a:extLst>
          </p:cNvPr>
          <p:cNvSpPr/>
          <p:nvPr/>
        </p:nvSpPr>
        <p:spPr>
          <a:xfrm>
            <a:off x="1269698" y="630535"/>
            <a:ext cx="333777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5400" dirty="0" err="1">
                <a:solidFill>
                  <a:srgbClr val="FFFF00"/>
                </a:solidFill>
                <a:latin typeface="Trebuchet MS" panose="020B0603020202020204"/>
              </a:rPr>
              <a:t>বাড়ির</a:t>
            </a:r>
            <a:r>
              <a:rPr lang="en-GB" sz="5400" dirty="0">
                <a:solidFill>
                  <a:srgbClr val="FFFF00"/>
                </a:solidFill>
                <a:latin typeface="Trebuchet MS" panose="020B0603020202020204"/>
              </a:rPr>
              <a:t> </a:t>
            </a:r>
            <a:r>
              <a:rPr lang="en-GB" sz="5400" dirty="0" err="1">
                <a:solidFill>
                  <a:srgbClr val="FFFF00"/>
                </a:solidFill>
                <a:latin typeface="Trebuchet MS" panose="020B0603020202020204"/>
              </a:rPr>
              <a:t>কাজ</a:t>
            </a:r>
            <a:r>
              <a:rPr lang="en-GB" sz="5400" dirty="0">
                <a:solidFill>
                  <a:srgbClr val="FFFF00"/>
                </a:solidFill>
                <a:latin typeface="Trebuchet MS" panose="020B0603020202020204"/>
              </a:rPr>
              <a:t> </a:t>
            </a:r>
            <a:r>
              <a:rPr lang="bn-BD" sz="5400" dirty="0">
                <a:solidFill>
                  <a:srgbClr val="FFFF00"/>
                </a:solidFill>
                <a:latin typeface="Trebuchet MS" panose="020B0603020202020204"/>
              </a:rPr>
              <a:t>ঃ</a:t>
            </a:r>
            <a:endParaRPr lang="en-GB" sz="5400" dirty="0">
              <a:solidFill>
                <a:srgbClr val="FFFF00"/>
              </a:solidFill>
              <a:latin typeface="Trebuchet MS" panose="020B0603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56A1E6-8126-4608-B2CF-C1F16403EA66}"/>
              </a:ext>
            </a:extLst>
          </p:cNvPr>
          <p:cNvSpPr/>
          <p:nvPr/>
        </p:nvSpPr>
        <p:spPr>
          <a:xfrm>
            <a:off x="4220307" y="176376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dirty="0"/>
              <a:t> AICI3, </a:t>
            </a:r>
            <a:r>
              <a:rPr lang="bn-BD" dirty="0"/>
              <a:t>কক্ষ তাপমাত্রায় ডাইমার গঠন করে। </a:t>
            </a:r>
            <a:endParaRPr lang="en-GB" dirty="0"/>
          </a:p>
          <a:p>
            <a:endParaRPr lang="en-GB" dirty="0"/>
          </a:p>
          <a:p>
            <a:r>
              <a:rPr lang="en-GB" dirty="0"/>
              <a:t>[</a:t>
            </a:r>
            <a:r>
              <a:rPr lang="bn-BD" dirty="0"/>
              <a:t>ঢা.বো. ২০১৯২ চা.বো. ২০১৯</a:t>
            </a:r>
            <a:r>
              <a:rPr lang="en-GB" dirty="0"/>
              <a:t>]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C7D35D-009F-4CA0-B67D-E1DF804B8C3B}"/>
              </a:ext>
            </a:extLst>
          </p:cNvPr>
          <p:cNvSpPr/>
          <p:nvPr/>
        </p:nvSpPr>
        <p:spPr>
          <a:xfrm>
            <a:off x="4220307" y="3002057"/>
            <a:ext cx="47003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dirty="0"/>
              <a:t>Al2O3 </a:t>
            </a:r>
            <a:r>
              <a:rPr lang="bn-BD" dirty="0"/>
              <a:t>একটি উভধর্মী অক্সাইড- বুঝিয়ে দাও।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840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418C9C-13A9-473D-951F-F732A74F2EC8}"/>
              </a:ext>
            </a:extLst>
          </p:cNvPr>
          <p:cNvSpPr/>
          <p:nvPr/>
        </p:nvSpPr>
        <p:spPr>
          <a:xfrm>
            <a:off x="3048000" y="1720840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857250" lvl="0" indent="-857250">
              <a:buFont typeface="Wingdings" panose="05000000000000000000" pitchFamily="2" charset="2"/>
              <a:buChar char="v"/>
            </a:pPr>
            <a:r>
              <a:rPr lang="bn-BD" sz="7200" dirty="0">
                <a:solidFill>
                  <a:srgbClr val="FFFF00"/>
                </a:solidFill>
                <a:latin typeface="Trebuchet MS" panose="020B0603020202020204"/>
              </a:rPr>
              <a:t>ধন্যবাদ </a:t>
            </a:r>
            <a:br>
              <a:rPr lang="bn-BD" sz="7200" dirty="0">
                <a:solidFill>
                  <a:srgbClr val="FFFF00"/>
                </a:solidFill>
                <a:latin typeface="Trebuchet MS" panose="020B0603020202020204"/>
              </a:rPr>
            </a:br>
            <a:r>
              <a:rPr lang="bn-BD" sz="7200" dirty="0">
                <a:solidFill>
                  <a:srgbClr val="FFFF00"/>
                </a:solidFill>
                <a:latin typeface="Trebuchet MS" panose="020B0603020202020204"/>
              </a:rPr>
              <a:t>               সবাইকে।</a:t>
            </a:r>
            <a:endParaRPr lang="en-GB" sz="7200" dirty="0">
              <a:solidFill>
                <a:prstClr val="white"/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4401958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2.5|1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2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7C0B241-13E5-418D-8920-D23491E2D2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866CFD-F94E-4AE5-ACEA-86FEC0F48A10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579702B-25C7-40D7-9E29-7686B11A96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537</Words>
  <Application>Microsoft Office PowerPoint</Application>
  <PresentationFormat>Widescreen</PresentationFormat>
  <Paragraphs>14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9" baseType="lpstr">
      <vt:lpstr>Arial</vt:lpstr>
      <vt:lpstr>Calibri</vt:lpstr>
      <vt:lpstr>Cambria Math</vt:lpstr>
      <vt:lpstr>Century Gothic</vt:lpstr>
      <vt:lpstr>Rockwell</vt:lpstr>
      <vt:lpstr>Tahoma</vt:lpstr>
      <vt:lpstr>Trebuchet MS</vt:lpstr>
      <vt:lpstr>Vrinda</vt:lpstr>
      <vt:lpstr>Vrinda (Headings)</vt:lpstr>
      <vt:lpstr>Wingdings</vt:lpstr>
      <vt:lpstr>Wingdings 3</vt:lpstr>
      <vt:lpstr>Ion</vt:lpstr>
      <vt:lpstr>PowerPoint Presentation</vt:lpstr>
      <vt:lpstr> শিক্ষক পরিচিতি  </vt:lpstr>
      <vt:lpstr>Al-যৌগসমূহের কিছু বৈশিষ্ট্যপূর্ণ ধর্ম  ১. অ্যালুমিনিয়াম লবণের জলীয় দ্রবণ অম্লধর্মী: অ্যালুমিনিয়াম সালফেট একটি লবণ যা তীব্র এসিড H₂SO₄ এবং মৃদু ক্ষারক 〖"Al(OH)" 〗_3  এর সংযোগে গঠিত। আমরা জানি, অসম শক্তির এসিড ও ক্ষারের লবণ দ্রবণে আর্দ্র বিশ্লেষিত হয়ে ঐ অসম শক্তির এসিড ও ক্ষার উৎপন্ন হয়। এ প্রেক্ষিতে অ্যালুমিয়াম সালফেট জলীয় দ্রবণে আর্দ্র বিশ্লেষিত হয়। এ আর্দ্র বিশ্লেষণ দু'ধাপে ঘটে। প্রথমে জলীয় দ্রবণে অ্যালুমিনিয়াম সালফেট বিয়োজিত হয়ে 〖Al〗^(3+)এবং 〖SO〗_4^(2-) উৎপন্ন করে। এ দিকে পানি বিয়োজিত হয়ে H^+ ও 〖"OH" 〗^- আয়নে পরিণত হয়। এ চারটি আয়নের পারস্পরিক সংযোগে H₂SO₄ এবং 〖"Al(OH)" 〗_3 উৎপন্ন করে। 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আলোচ্য বিষয়ঃ রাদারফোর্ড এর আলফা রশ্মি বিকক্ষেপণ পরীক্ষা।</dc:title>
  <dc:creator>Md Motaher Hossain</dc:creator>
  <cp:lastModifiedBy>DELL</cp:lastModifiedBy>
  <cp:revision>20</cp:revision>
  <dcterms:created xsi:type="dcterms:W3CDTF">2024-12-06T09:32:06Z</dcterms:created>
  <dcterms:modified xsi:type="dcterms:W3CDTF">2026-06-29T15:01:04Z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