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6"/>
  </p:notesMasterIdLst>
  <p:sldIdLst>
    <p:sldId id="278" r:id="rId3"/>
    <p:sldId id="307" r:id="rId4"/>
    <p:sldId id="280" r:id="rId5"/>
    <p:sldId id="262" r:id="rId6"/>
    <p:sldId id="304" r:id="rId7"/>
    <p:sldId id="305" r:id="rId8"/>
    <p:sldId id="256" r:id="rId9"/>
    <p:sldId id="260" r:id="rId10"/>
    <p:sldId id="306" r:id="rId11"/>
    <p:sldId id="261" r:id="rId12"/>
    <p:sldId id="308" r:id="rId13"/>
    <p:sldId id="259" r:id="rId14"/>
    <p:sldId id="30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9EF05-C687-42E3-870E-D60972096DFF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64031-4DBB-4182-AACF-E0FCD5E3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84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864031-4DBB-4182-AACF-E0FCD5E3F1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91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93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4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867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83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82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41A11AB-A339-444A-919F-D1EC3F63EABA}"/>
              </a:ext>
            </a:extLst>
          </p:cNvPr>
          <p:cNvSpPr/>
          <p:nvPr userDrawn="1"/>
        </p:nvSpPr>
        <p:spPr>
          <a:xfrm>
            <a:off x="385298" y="355600"/>
            <a:ext cx="11374902" cy="6045199"/>
          </a:xfrm>
          <a:prstGeom prst="rect">
            <a:avLst/>
          </a:prstGeom>
          <a:noFill/>
          <a:ln w="762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8D4DC5C-169B-4ADE-9240-A376893F68AC}"/>
              </a:ext>
            </a:extLst>
          </p:cNvPr>
          <p:cNvSpPr txBox="1"/>
          <p:nvPr userDrawn="1"/>
        </p:nvSpPr>
        <p:spPr>
          <a:xfrm>
            <a:off x="9466441" y="6343589"/>
            <a:ext cx="2155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তাসলিমা</a:t>
            </a:r>
            <a:r>
              <a:rPr lang="en-US" sz="1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1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আলম</a:t>
            </a:r>
            <a:r>
              <a:rPr lang="en-US" sz="1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535F3F0-0885-43B7-BE1E-077CB5E944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1" y="95386"/>
            <a:ext cx="622254" cy="6306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045A0B1-9184-4082-A15C-D11A286C59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824" y="6001593"/>
            <a:ext cx="622254" cy="630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38628CD-CFA6-4350-A5E4-A126E47155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2" y="6046959"/>
            <a:ext cx="622254" cy="630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A8DE683-5D28-4752-9C5D-C63E93BB2F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873" y="95386"/>
            <a:ext cx="622254" cy="63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7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1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5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34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39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6D4930-0E52-4EC4-8511-17C85FE8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9B0FAB5-5E4C-4093-86C1-F45F8ECC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150E9F7-8100-4D78-BA67-BDE883FB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43D541-211F-4D71-B450-C9E753C44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62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312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84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675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47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90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87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41A11AB-A339-444A-919F-D1EC3F63EABA}"/>
              </a:ext>
            </a:extLst>
          </p:cNvPr>
          <p:cNvSpPr/>
          <p:nvPr userDrawn="1"/>
        </p:nvSpPr>
        <p:spPr>
          <a:xfrm>
            <a:off x="385298" y="355600"/>
            <a:ext cx="11374902" cy="6045199"/>
          </a:xfrm>
          <a:prstGeom prst="rect">
            <a:avLst/>
          </a:prstGeom>
          <a:noFill/>
          <a:ln w="76200">
            <a:solidFill>
              <a:schemeClr val="accent1"/>
            </a:solidFill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8D4DC5C-169B-4ADE-9240-A376893F68AC}"/>
              </a:ext>
            </a:extLst>
          </p:cNvPr>
          <p:cNvSpPr txBox="1"/>
          <p:nvPr userDrawn="1"/>
        </p:nvSpPr>
        <p:spPr>
          <a:xfrm>
            <a:off x="9466441" y="6343589"/>
            <a:ext cx="2155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তাসলিমা</a:t>
            </a:r>
            <a:r>
              <a:rPr lang="en-US" sz="1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 </a:t>
            </a:r>
            <a:r>
              <a:rPr lang="en-US" sz="1600" dirty="0" err="1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আলম</a:t>
            </a:r>
            <a:r>
              <a:rPr lang="en-US" sz="160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535F3F0-0885-43B7-BE1E-077CB5E944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1" y="95386"/>
            <a:ext cx="622254" cy="6306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A045A0B1-9184-4082-A15C-D11A286C59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824" y="6001593"/>
            <a:ext cx="622254" cy="6306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38628CD-CFA6-4350-A5E4-A126E47155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2" y="6046959"/>
            <a:ext cx="622254" cy="6306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AA8DE683-5D28-4752-9C5D-C63E93BB2F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873" y="95386"/>
            <a:ext cx="622254" cy="63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99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438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29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02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3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6D4930-0E52-4EC4-8511-17C85FE89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9B0FAB5-5E4C-4093-86C1-F45F8ECC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7FEEA-4E81-471B-BFE5-E9E2B8D4C625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150E9F7-8100-4D78-BA67-BDE883FB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C43D541-211F-4D71-B450-C9E753C44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D2FDE-0B13-487F-9FA6-1857BC87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7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6F70665-FEAC-4F64-A089-8894B00A2C02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F510CBF-E805-4DEA-BE6F-C1AFF507D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5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6F70665-FEAC-4F64-A089-8894B00A2C02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F510CBF-E805-4DEA-BE6F-C1AFF507D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4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57FA54A-768B-4D22-B0BA-58D0BAAF4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47" y="608660"/>
            <a:ext cx="10874919" cy="55532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1487CF3-A758-46C9-8369-98CF4CE3C9C4}"/>
              </a:ext>
            </a:extLst>
          </p:cNvPr>
          <p:cNvSpPr txBox="1"/>
          <p:nvPr/>
        </p:nvSpPr>
        <p:spPr>
          <a:xfrm>
            <a:off x="4051495" y="3010486"/>
            <a:ext cx="58662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ক্লাস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এ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স</a:t>
            </a:r>
            <a:r>
              <a:rPr kumimoji="0" lang="bn-BD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বা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ইকে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830CC">
                    <a:lumMod val="5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স্বাগত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31572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2621813" y="276032"/>
            <a:ext cx="6937632" cy="1531315"/>
            <a:chOff x="1219200" y="675304"/>
            <a:chExt cx="6954982" cy="1534496"/>
          </a:xfrm>
        </p:grpSpPr>
        <p:grpSp>
          <p:nvGrpSpPr>
            <p:cNvPr id="10" name="Group 1"/>
            <p:cNvGrpSpPr>
              <a:grpSpLocks/>
            </p:cNvGrpSpPr>
            <p:nvPr/>
          </p:nvGrpSpPr>
          <p:grpSpPr bwMode="auto">
            <a:xfrm>
              <a:off x="1295400" y="857250"/>
              <a:ext cx="6781800" cy="1352550"/>
              <a:chOff x="1066800" y="457200"/>
              <a:chExt cx="6781800" cy="1352550"/>
            </a:xfrm>
          </p:grpSpPr>
          <p:grpSp>
            <p:nvGrpSpPr>
              <p:cNvPr id="13" name="Group 2"/>
              <p:cNvGrpSpPr>
                <a:grpSpLocks/>
              </p:cNvGrpSpPr>
              <p:nvPr/>
            </p:nvGrpSpPr>
            <p:grpSpPr bwMode="auto">
              <a:xfrm>
                <a:off x="1066800" y="914400"/>
                <a:ext cx="6781800" cy="304800"/>
                <a:chOff x="1295400" y="1447800"/>
                <a:chExt cx="6781800" cy="304800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xmlns="" id="{D82A1094-99BE-43B9-B70B-CCAD24AAB2C7}"/>
                    </a:ext>
                  </a:extLst>
                </p:cNvPr>
                <p:cNvSpPr/>
                <p:nvPr/>
              </p:nvSpPr>
              <p:spPr>
                <a:xfrm>
                  <a:off x="1295402" y="1448160"/>
                  <a:ext cx="6781940" cy="76169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79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xmlns="" id="{64B035FC-5F80-4C56-865A-FE3D2C87E2E7}"/>
                    </a:ext>
                  </a:extLst>
                </p:cNvPr>
                <p:cNvSpPr/>
                <p:nvPr/>
              </p:nvSpPr>
              <p:spPr>
                <a:xfrm>
                  <a:off x="1295402" y="1676668"/>
                  <a:ext cx="6781940" cy="76169"/>
                </a:xfrm>
                <a:prstGeom prst="rect">
                  <a:avLst/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795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D82A1094-99BE-43B9-B70B-CCAD24AAB2C7}"/>
                  </a:ext>
                </a:extLst>
              </p:cNvPr>
              <p:cNvSpPr/>
              <p:nvPr/>
            </p:nvSpPr>
            <p:spPr>
              <a:xfrm>
                <a:off x="1066802" y="1371776"/>
                <a:ext cx="6781940" cy="76169"/>
              </a:xfrm>
              <a:prstGeom prst="rect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905019" y="514871"/>
                <a:ext cx="1371628" cy="12948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bn-IN" sz="5387" dirty="0">
                    <a:solidFill>
                      <a:prstClr val="white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bn-IN" sz="5387" dirty="0">
                    <a:solidFill>
                      <a:prstClr val="white"/>
                    </a:solidFill>
                  </a:rPr>
                  <a:t> </a:t>
                </a:r>
                <a:endParaRPr lang="en-US" sz="5387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124244" y="495828"/>
                <a:ext cx="1371628" cy="12948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bn-IN" sz="5387" dirty="0">
                    <a:solidFill>
                      <a:prstClr val="white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রি</a:t>
                </a:r>
                <a:endParaRPr lang="en-US" sz="5387" dirty="0">
                  <a:solidFill>
                    <a:prstClr val="white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343470" y="457744"/>
                <a:ext cx="1371628" cy="12948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bn-IN" sz="5387" dirty="0">
                    <a:solidFill>
                      <a:prstClr val="white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চি</a:t>
                </a:r>
                <a:endParaRPr lang="en-US" sz="5387" dirty="0">
                  <a:solidFill>
                    <a:prstClr val="white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562695" y="495828"/>
                <a:ext cx="1371628" cy="1294879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bn-IN" sz="5387" dirty="0">
                    <a:solidFill>
                      <a:prstClr val="white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তি</a:t>
                </a:r>
                <a:endParaRPr lang="en-US" sz="5387" dirty="0">
                  <a:solidFill>
                    <a:prstClr val="white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11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713404"/>
              <a:ext cx="1207795" cy="1354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966387" y="675304"/>
              <a:ext cx="1207795" cy="1354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C729CF1D-8CE5-4F9F-AAC2-2FDCFA82BF5D}"/>
              </a:ext>
            </a:extLst>
          </p:cNvPr>
          <p:cNvGrpSpPr/>
          <p:nvPr/>
        </p:nvGrpSpPr>
        <p:grpSpPr>
          <a:xfrm>
            <a:off x="86550" y="430003"/>
            <a:ext cx="6612999" cy="6384965"/>
            <a:chOff x="228600" y="457200"/>
            <a:chExt cx="6629400" cy="6400800"/>
          </a:xfrm>
        </p:grpSpPr>
        <p:sp>
          <p:nvSpPr>
            <p:cNvPr id="24" name="Minus Sign 13">
              <a:extLst>
                <a:ext uri="{FF2B5EF4-FFF2-40B4-BE49-F238E27FC236}">
                  <a16:creationId xmlns:a16="http://schemas.microsoft.com/office/drawing/2014/main" xmlns="" id="{A8A01EC0-184F-4E16-BC61-35D67C811174}"/>
                </a:ext>
              </a:extLst>
            </p:cNvPr>
            <p:cNvSpPr/>
            <p:nvPr/>
          </p:nvSpPr>
          <p:spPr>
            <a:xfrm rot="16200000">
              <a:off x="-1752601" y="4038600"/>
              <a:ext cx="5410200" cy="228600"/>
            </a:xfrm>
            <a:prstGeom prst="mathMinu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5">
                <a:solidFill>
                  <a:prstClr val="white"/>
                </a:solidFill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A3BD1B83-F5EB-4F7E-A319-B766D2E35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30339">
              <a:off x="631926" y="4548017"/>
              <a:ext cx="1971675" cy="2000250"/>
            </a:xfrm>
            <a:prstGeom prst="rect">
              <a:avLst/>
            </a:prstGeom>
          </p:spPr>
        </p:pic>
        <p:sp>
          <p:nvSpPr>
            <p:cNvPr id="26" name="Minus Sign 15">
              <a:extLst>
                <a:ext uri="{FF2B5EF4-FFF2-40B4-BE49-F238E27FC236}">
                  <a16:creationId xmlns:a16="http://schemas.microsoft.com/office/drawing/2014/main" xmlns="" id="{4ABD3B27-42CB-44DE-8DBA-593E2EFFED5C}"/>
                </a:ext>
              </a:extLst>
            </p:cNvPr>
            <p:cNvSpPr/>
            <p:nvPr/>
          </p:nvSpPr>
          <p:spPr>
            <a:xfrm>
              <a:off x="228600" y="6019800"/>
              <a:ext cx="5410200" cy="228600"/>
            </a:xfrm>
            <a:prstGeom prst="mathMinu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5">
                <a:solidFill>
                  <a:prstClr val="white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A0CC8EB6-30A6-419F-B901-86967CB4D826}"/>
                </a:ext>
              </a:extLst>
            </p:cNvPr>
            <p:cNvGrpSpPr/>
            <p:nvPr/>
          </p:nvGrpSpPr>
          <p:grpSpPr>
            <a:xfrm>
              <a:off x="419100" y="457200"/>
              <a:ext cx="6438900" cy="6172200"/>
              <a:chOff x="419100" y="457200"/>
              <a:chExt cx="6438900" cy="6172200"/>
            </a:xfrm>
          </p:grpSpPr>
          <p:sp>
            <p:nvSpPr>
              <p:cNvPr id="28" name="Minus Sign 17">
                <a:extLst>
                  <a:ext uri="{FF2B5EF4-FFF2-40B4-BE49-F238E27FC236}">
                    <a16:creationId xmlns:a16="http://schemas.microsoft.com/office/drawing/2014/main" xmlns="" id="{F89A8286-CEF6-425E-970B-43211CF8C057}"/>
                  </a:ext>
                </a:extLst>
              </p:cNvPr>
              <p:cNvSpPr/>
              <p:nvPr/>
            </p:nvSpPr>
            <p:spPr>
              <a:xfrm rot="16200000">
                <a:off x="-1523999" y="3048000"/>
                <a:ext cx="5410200" cy="228600"/>
              </a:xfrm>
              <a:prstGeom prst="mathMinus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Minus Sign 18">
                <a:extLst>
                  <a:ext uri="{FF2B5EF4-FFF2-40B4-BE49-F238E27FC236}">
                    <a16:creationId xmlns:a16="http://schemas.microsoft.com/office/drawing/2014/main" xmlns="" id="{4A207017-4023-42F8-8E8B-CBA64FAE3189}"/>
                  </a:ext>
                </a:extLst>
              </p:cNvPr>
              <p:cNvSpPr/>
              <p:nvPr/>
            </p:nvSpPr>
            <p:spPr>
              <a:xfrm>
                <a:off x="1447800" y="5791200"/>
                <a:ext cx="5410200" cy="228600"/>
              </a:xfrm>
              <a:prstGeom prst="mathMinus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Minus Sign 19">
                <a:extLst>
                  <a:ext uri="{FF2B5EF4-FFF2-40B4-BE49-F238E27FC236}">
                    <a16:creationId xmlns:a16="http://schemas.microsoft.com/office/drawing/2014/main" xmlns="" id="{819F02F8-2263-4107-A189-A60DE2C2344E}"/>
                  </a:ext>
                </a:extLst>
              </p:cNvPr>
              <p:cNvSpPr/>
              <p:nvPr/>
            </p:nvSpPr>
            <p:spPr>
              <a:xfrm rot="16200000">
                <a:off x="-1143001" y="4648199"/>
                <a:ext cx="3733800" cy="228601"/>
              </a:xfrm>
              <a:prstGeom prst="mathMinu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Minus Sign 20">
                <a:extLst>
                  <a:ext uri="{FF2B5EF4-FFF2-40B4-BE49-F238E27FC236}">
                    <a16:creationId xmlns:a16="http://schemas.microsoft.com/office/drawing/2014/main" xmlns="" id="{6258AC7A-EFCB-4BE9-8D86-E455ABB62A4A}"/>
                  </a:ext>
                </a:extLst>
              </p:cNvPr>
              <p:cNvSpPr/>
              <p:nvPr/>
            </p:nvSpPr>
            <p:spPr>
              <a:xfrm flipV="1">
                <a:off x="419100" y="6248400"/>
                <a:ext cx="4000500" cy="228600"/>
              </a:xfrm>
              <a:prstGeom prst="mathMinu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C729CF1D-8CE5-4F9F-AAC2-2FDCFA82BF5D}"/>
              </a:ext>
            </a:extLst>
          </p:cNvPr>
          <p:cNvGrpSpPr/>
          <p:nvPr/>
        </p:nvGrpSpPr>
        <p:grpSpPr>
          <a:xfrm rot="16200000">
            <a:off x="5592511" y="358189"/>
            <a:ext cx="6612999" cy="6384965"/>
            <a:chOff x="228600" y="457200"/>
            <a:chExt cx="6629400" cy="6400800"/>
          </a:xfrm>
        </p:grpSpPr>
        <p:sp>
          <p:nvSpPr>
            <p:cNvPr id="33" name="Minus Sign 13">
              <a:extLst>
                <a:ext uri="{FF2B5EF4-FFF2-40B4-BE49-F238E27FC236}">
                  <a16:creationId xmlns:a16="http://schemas.microsoft.com/office/drawing/2014/main" xmlns="" id="{A8A01EC0-184F-4E16-BC61-35D67C811174}"/>
                </a:ext>
              </a:extLst>
            </p:cNvPr>
            <p:cNvSpPr/>
            <p:nvPr/>
          </p:nvSpPr>
          <p:spPr>
            <a:xfrm rot="16200000">
              <a:off x="-1752601" y="4038600"/>
              <a:ext cx="5410200" cy="228600"/>
            </a:xfrm>
            <a:prstGeom prst="mathMinu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5">
                <a:solidFill>
                  <a:prstClr val="white"/>
                </a:solidFill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xmlns="" id="{A3BD1B83-F5EB-4F7E-A319-B766D2E35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30339">
              <a:off x="631926" y="4548017"/>
              <a:ext cx="1971675" cy="2000250"/>
            </a:xfrm>
            <a:prstGeom prst="rect">
              <a:avLst/>
            </a:prstGeom>
          </p:spPr>
        </p:pic>
        <p:sp>
          <p:nvSpPr>
            <p:cNvPr id="35" name="Minus Sign 15">
              <a:extLst>
                <a:ext uri="{FF2B5EF4-FFF2-40B4-BE49-F238E27FC236}">
                  <a16:creationId xmlns:a16="http://schemas.microsoft.com/office/drawing/2014/main" xmlns="" id="{4ABD3B27-42CB-44DE-8DBA-593E2EFFED5C}"/>
                </a:ext>
              </a:extLst>
            </p:cNvPr>
            <p:cNvSpPr/>
            <p:nvPr/>
          </p:nvSpPr>
          <p:spPr>
            <a:xfrm>
              <a:off x="228600" y="6019800"/>
              <a:ext cx="5410200" cy="228600"/>
            </a:xfrm>
            <a:prstGeom prst="mathMinu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5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A0CC8EB6-30A6-419F-B901-86967CB4D826}"/>
                </a:ext>
              </a:extLst>
            </p:cNvPr>
            <p:cNvGrpSpPr/>
            <p:nvPr/>
          </p:nvGrpSpPr>
          <p:grpSpPr>
            <a:xfrm>
              <a:off x="419100" y="457200"/>
              <a:ext cx="6438900" cy="6172200"/>
              <a:chOff x="419100" y="457200"/>
              <a:chExt cx="6438900" cy="6172200"/>
            </a:xfrm>
          </p:grpSpPr>
          <p:sp>
            <p:nvSpPr>
              <p:cNvPr id="37" name="Minus Sign 17">
                <a:extLst>
                  <a:ext uri="{FF2B5EF4-FFF2-40B4-BE49-F238E27FC236}">
                    <a16:creationId xmlns:a16="http://schemas.microsoft.com/office/drawing/2014/main" xmlns="" id="{F89A8286-CEF6-425E-970B-43211CF8C057}"/>
                  </a:ext>
                </a:extLst>
              </p:cNvPr>
              <p:cNvSpPr/>
              <p:nvPr/>
            </p:nvSpPr>
            <p:spPr>
              <a:xfrm rot="16200000">
                <a:off x="-1523999" y="3048000"/>
                <a:ext cx="5410200" cy="228600"/>
              </a:xfrm>
              <a:prstGeom prst="mathMinus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Minus Sign 18">
                <a:extLst>
                  <a:ext uri="{FF2B5EF4-FFF2-40B4-BE49-F238E27FC236}">
                    <a16:creationId xmlns:a16="http://schemas.microsoft.com/office/drawing/2014/main" xmlns="" id="{4A207017-4023-42F8-8E8B-CBA64FAE3189}"/>
                  </a:ext>
                </a:extLst>
              </p:cNvPr>
              <p:cNvSpPr/>
              <p:nvPr/>
            </p:nvSpPr>
            <p:spPr>
              <a:xfrm>
                <a:off x="1447800" y="5791200"/>
                <a:ext cx="5410200" cy="228600"/>
              </a:xfrm>
              <a:prstGeom prst="mathMinus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Minus Sign 19">
                <a:extLst>
                  <a:ext uri="{FF2B5EF4-FFF2-40B4-BE49-F238E27FC236}">
                    <a16:creationId xmlns:a16="http://schemas.microsoft.com/office/drawing/2014/main" xmlns="" id="{819F02F8-2263-4107-A189-A60DE2C2344E}"/>
                  </a:ext>
                </a:extLst>
              </p:cNvPr>
              <p:cNvSpPr/>
              <p:nvPr/>
            </p:nvSpPr>
            <p:spPr>
              <a:xfrm rot="16200000">
                <a:off x="-1143001" y="4648199"/>
                <a:ext cx="3733800" cy="228601"/>
              </a:xfrm>
              <a:prstGeom prst="mathMinu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Minus Sign 20">
                <a:extLst>
                  <a:ext uri="{FF2B5EF4-FFF2-40B4-BE49-F238E27FC236}">
                    <a16:creationId xmlns:a16="http://schemas.microsoft.com/office/drawing/2014/main" xmlns="" id="{6258AC7A-EFCB-4BE9-8D86-E455ABB62A4A}"/>
                  </a:ext>
                </a:extLst>
              </p:cNvPr>
              <p:cNvSpPr/>
              <p:nvPr/>
            </p:nvSpPr>
            <p:spPr>
              <a:xfrm flipV="1">
                <a:off x="419100" y="6248400"/>
                <a:ext cx="4000500" cy="228600"/>
              </a:xfrm>
              <a:prstGeom prst="mathMinu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795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B696F2CF-D273-4F1A-B32A-709C4CCEF550}"/>
              </a:ext>
            </a:extLst>
          </p:cNvPr>
          <p:cNvSpPr txBox="1"/>
          <p:nvPr/>
        </p:nvSpPr>
        <p:spPr>
          <a:xfrm>
            <a:off x="2902535" y="2280380"/>
            <a:ext cx="7721155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মোসাঃ তাসলিমা আলম</a:t>
            </a:r>
          </a:p>
          <a:p>
            <a:pPr algn="ctr"/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শিক্ষক,</a:t>
            </a:r>
          </a:p>
          <a:p>
            <a:pPr algn="ctr"/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মাসকাটাদিঘী সরকারি প্রাথমিক বিদ্যালয়</a:t>
            </a:r>
          </a:p>
          <a:p>
            <a:pPr algn="ctr"/>
            <a:r>
              <a:rPr lang="bn-IN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পবা, রাজশাহী।</a:t>
            </a:r>
            <a:endParaRPr lang="en-US" sz="3600" b="1" dirty="0" err="1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2FEBE052-459B-48A5-A364-026E6AF41AF9}"/>
              </a:ext>
            </a:extLst>
          </p:cNvPr>
          <p:cNvSpPr/>
          <p:nvPr/>
        </p:nvSpPr>
        <p:spPr>
          <a:xfrm>
            <a:off x="1378747" y="2083799"/>
            <a:ext cx="2569204" cy="2824375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79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="" xmlns:a16="http://schemas.microsoft.com/office/drawing/2014/main" id="{716043D2-0618-4771-AA87-20E4DB01E284}"/>
              </a:ext>
            </a:extLst>
          </p:cNvPr>
          <p:cNvSpPr/>
          <p:nvPr/>
        </p:nvSpPr>
        <p:spPr>
          <a:xfrm rot="939880">
            <a:off x="716763" y="829397"/>
            <a:ext cx="4204209" cy="4775867"/>
          </a:xfrm>
          <a:prstGeom prst="frame">
            <a:avLst>
              <a:gd name="adj1" fmla="val 285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Frame 2">
            <a:extLst>
              <a:ext uri="{FF2B5EF4-FFF2-40B4-BE49-F238E27FC236}">
                <a16:creationId xmlns="" xmlns:a16="http://schemas.microsoft.com/office/drawing/2014/main" id="{FFFF1207-E7DA-4787-9363-3ABE90E9BCEC}"/>
              </a:ext>
            </a:extLst>
          </p:cNvPr>
          <p:cNvSpPr/>
          <p:nvPr/>
        </p:nvSpPr>
        <p:spPr>
          <a:xfrm>
            <a:off x="910755" y="880533"/>
            <a:ext cx="4030132" cy="4673600"/>
          </a:xfrm>
          <a:prstGeom prst="frame">
            <a:avLst>
              <a:gd name="adj1" fmla="val 2851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44366" y="350507"/>
            <a:ext cx="3150221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5400" b="1" i="0" u="none" strike="noStrike" kern="120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পাঠ</a:t>
            </a:r>
            <a:r>
              <a:rPr kumimoji="0" lang="en-US" sz="5400" b="1" i="0" u="none" strike="noStrike" kern="120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পরিচিতি</a:t>
            </a:r>
            <a:r>
              <a:rPr kumimoji="0" lang="en-US" sz="5400" b="1" i="0" u="none" strike="noStrike" kern="120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DD4482A-B050-A49A-9235-454942A172AF}"/>
              </a:ext>
            </a:extLst>
          </p:cNvPr>
          <p:cNvSpPr txBox="1"/>
          <p:nvPr/>
        </p:nvSpPr>
        <p:spPr>
          <a:xfrm>
            <a:off x="5701562" y="1273837"/>
            <a:ext cx="554082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 </a:t>
            </a:r>
            <a:endParaRPr lang="bn-IN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গণিত</a:t>
            </a:r>
          </a:p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দশমিক ভগ্নাংশ</a:t>
            </a:r>
          </a:p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দশমিক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 যোগ এবং বিয়োগ</a:t>
            </a:r>
          </a:p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সময়ঃ৪৫মিনিট</a:t>
            </a:r>
          </a:p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/0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/2026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5" y="951972"/>
            <a:ext cx="3846983" cy="460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6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22171" y="522857"/>
            <a:ext cx="4931229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  শিখন ফল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8285" y="1753964"/>
            <a:ext cx="9539785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২২.১.১ দশমিক ভগ্নাংশের যোগ করতে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8285" y="2523405"/>
            <a:ext cx="9539785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২২.১.2 দশমিক ভগ্নাংশের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 করতে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8285" y="3292846"/>
            <a:ext cx="9539785" cy="14465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২২.১.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দশমিক ভগ্নাংশের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04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05001" y="457201"/>
            <a:ext cx="856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তাহসিনের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আব্বা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তাহসিনকে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আশি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সত্তর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পয়সা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দিলেন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5000" y="1066800"/>
            <a:ext cx="838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তাহসিনের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কথার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পরিবর্তে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অঙ্কে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বলায়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তাহসিন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বলল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</a:p>
          <a:p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7400" y="4267201"/>
            <a:ext cx="388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তাহসিন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বলেছে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81200" y="4876801"/>
            <a:ext cx="487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(.)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81200" y="5562601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(.)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দশমিক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চিহ্নকে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81200" y="3276601"/>
            <a:ext cx="47772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80.70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0" y="2743201"/>
            <a:ext cx="34996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আশি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সত্তর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পয়সা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52600" y="2362200"/>
            <a:ext cx="5334000" cy="1828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7543800" y="2438400"/>
            <a:ext cx="2895600" cy="1752600"/>
          </a:xfrm>
          <a:prstGeom prst="wedgeRoundRectCallout">
            <a:avLst>
              <a:gd name="adj1" fmla="val -66001"/>
              <a:gd name="adj2" fmla="val -1079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দুটির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6200000" flipV="1">
            <a:off x="3924300" y="4229100"/>
            <a:ext cx="12954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V="1">
            <a:off x="3657600" y="4495800"/>
            <a:ext cx="19812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4310043" y="3352682"/>
            <a:ext cx="642958" cy="646800"/>
          </a:xfrm>
          <a:custGeom>
            <a:avLst/>
            <a:gdLst>
              <a:gd name="connsiteX0" fmla="*/ 19151 w 701077"/>
              <a:gd name="connsiteY0" fmla="*/ 335915 h 646800"/>
              <a:gd name="connsiteX1" fmla="*/ 50148 w 701077"/>
              <a:gd name="connsiteY1" fmla="*/ 242925 h 646800"/>
              <a:gd name="connsiteX2" fmla="*/ 65646 w 701077"/>
              <a:gd name="connsiteY2" fmla="*/ 180932 h 646800"/>
              <a:gd name="connsiteX3" fmla="*/ 96643 w 701077"/>
              <a:gd name="connsiteY3" fmla="*/ 134437 h 646800"/>
              <a:gd name="connsiteX4" fmla="*/ 220629 w 701077"/>
              <a:gd name="connsiteY4" fmla="*/ 103440 h 646800"/>
              <a:gd name="connsiteX5" fmla="*/ 267124 w 701077"/>
              <a:gd name="connsiteY5" fmla="*/ 87942 h 646800"/>
              <a:gd name="connsiteX6" fmla="*/ 499599 w 701077"/>
              <a:gd name="connsiteY6" fmla="*/ 41447 h 646800"/>
              <a:gd name="connsiteX7" fmla="*/ 546094 w 701077"/>
              <a:gd name="connsiteY7" fmla="*/ 56945 h 646800"/>
              <a:gd name="connsiteX8" fmla="*/ 577090 w 701077"/>
              <a:gd name="connsiteY8" fmla="*/ 103440 h 646800"/>
              <a:gd name="connsiteX9" fmla="*/ 623585 w 701077"/>
              <a:gd name="connsiteY9" fmla="*/ 134437 h 646800"/>
              <a:gd name="connsiteX10" fmla="*/ 701077 w 701077"/>
              <a:gd name="connsiteY10" fmla="*/ 273921 h 646800"/>
              <a:gd name="connsiteX11" fmla="*/ 685578 w 701077"/>
              <a:gd name="connsiteY11" fmla="*/ 382410 h 646800"/>
              <a:gd name="connsiteX12" fmla="*/ 670080 w 701077"/>
              <a:gd name="connsiteY12" fmla="*/ 428904 h 646800"/>
              <a:gd name="connsiteX13" fmla="*/ 577090 w 701077"/>
              <a:gd name="connsiteY13" fmla="*/ 459901 h 646800"/>
              <a:gd name="connsiteX14" fmla="*/ 437605 w 701077"/>
              <a:gd name="connsiteY14" fmla="*/ 568389 h 646800"/>
              <a:gd name="connsiteX15" fmla="*/ 391111 w 701077"/>
              <a:gd name="connsiteY15" fmla="*/ 599386 h 646800"/>
              <a:gd name="connsiteX16" fmla="*/ 236127 w 701077"/>
              <a:gd name="connsiteY16" fmla="*/ 645881 h 646800"/>
              <a:gd name="connsiteX17" fmla="*/ 81144 w 701077"/>
              <a:gd name="connsiteY17" fmla="*/ 630382 h 646800"/>
              <a:gd name="connsiteX18" fmla="*/ 50148 w 701077"/>
              <a:gd name="connsiteY18" fmla="*/ 583887 h 646800"/>
              <a:gd name="connsiteX19" fmla="*/ 19151 w 701077"/>
              <a:gd name="connsiteY19" fmla="*/ 490898 h 646800"/>
              <a:gd name="connsiteX20" fmla="*/ 19151 w 701077"/>
              <a:gd name="connsiteY20" fmla="*/ 335915 h 64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01077" h="646800">
                <a:moveTo>
                  <a:pt x="19151" y="335915"/>
                </a:moveTo>
                <a:cubicBezTo>
                  <a:pt x="24317" y="294586"/>
                  <a:pt x="42224" y="274623"/>
                  <a:pt x="50148" y="242925"/>
                </a:cubicBezTo>
                <a:cubicBezTo>
                  <a:pt x="55314" y="222261"/>
                  <a:pt x="57255" y="200510"/>
                  <a:pt x="65646" y="180932"/>
                </a:cubicBezTo>
                <a:cubicBezTo>
                  <a:pt x="72983" y="163811"/>
                  <a:pt x="79983" y="142767"/>
                  <a:pt x="96643" y="134437"/>
                </a:cubicBezTo>
                <a:cubicBezTo>
                  <a:pt x="134746" y="115385"/>
                  <a:pt x="180214" y="116911"/>
                  <a:pt x="220629" y="103440"/>
                </a:cubicBezTo>
                <a:lnTo>
                  <a:pt x="267124" y="87942"/>
                </a:lnTo>
                <a:cubicBezTo>
                  <a:pt x="399038" y="0"/>
                  <a:pt x="323089" y="21835"/>
                  <a:pt x="499599" y="41447"/>
                </a:cubicBezTo>
                <a:cubicBezTo>
                  <a:pt x="515097" y="46613"/>
                  <a:pt x="533337" y="46740"/>
                  <a:pt x="546094" y="56945"/>
                </a:cubicBezTo>
                <a:cubicBezTo>
                  <a:pt x="560639" y="68581"/>
                  <a:pt x="563919" y="90269"/>
                  <a:pt x="577090" y="103440"/>
                </a:cubicBezTo>
                <a:cubicBezTo>
                  <a:pt x="590261" y="116611"/>
                  <a:pt x="608087" y="124105"/>
                  <a:pt x="623585" y="134437"/>
                </a:cubicBezTo>
                <a:cubicBezTo>
                  <a:pt x="694640" y="241019"/>
                  <a:pt x="673797" y="192085"/>
                  <a:pt x="701077" y="273921"/>
                </a:cubicBezTo>
                <a:cubicBezTo>
                  <a:pt x="695911" y="310084"/>
                  <a:pt x="692742" y="346589"/>
                  <a:pt x="685578" y="382410"/>
                </a:cubicBezTo>
                <a:cubicBezTo>
                  <a:pt x="682374" y="398429"/>
                  <a:pt x="683373" y="419409"/>
                  <a:pt x="670080" y="428904"/>
                </a:cubicBezTo>
                <a:cubicBezTo>
                  <a:pt x="643493" y="447895"/>
                  <a:pt x="577090" y="459901"/>
                  <a:pt x="577090" y="459901"/>
                </a:cubicBezTo>
                <a:cubicBezTo>
                  <a:pt x="504251" y="532740"/>
                  <a:pt x="548835" y="494235"/>
                  <a:pt x="437605" y="568389"/>
                </a:cubicBezTo>
                <a:cubicBezTo>
                  <a:pt x="422107" y="578721"/>
                  <a:pt x="408782" y="593496"/>
                  <a:pt x="391111" y="599386"/>
                </a:cubicBezTo>
                <a:cubicBezTo>
                  <a:pt x="277913" y="637118"/>
                  <a:pt x="329819" y="622457"/>
                  <a:pt x="236127" y="645881"/>
                </a:cubicBezTo>
                <a:cubicBezTo>
                  <a:pt x="184466" y="640715"/>
                  <a:pt x="130398" y="646800"/>
                  <a:pt x="81144" y="630382"/>
                </a:cubicBezTo>
                <a:cubicBezTo>
                  <a:pt x="63473" y="624492"/>
                  <a:pt x="57713" y="600908"/>
                  <a:pt x="50148" y="583887"/>
                </a:cubicBezTo>
                <a:cubicBezTo>
                  <a:pt x="36878" y="554030"/>
                  <a:pt x="19151" y="490898"/>
                  <a:pt x="19151" y="490898"/>
                </a:cubicBezTo>
                <a:cubicBezTo>
                  <a:pt x="0" y="356839"/>
                  <a:pt x="13985" y="377244"/>
                  <a:pt x="19151" y="335915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4876800" y="3810000"/>
            <a:ext cx="27432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620000" y="4343401"/>
            <a:ext cx="3048000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এটা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ভগ্নাংশ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2974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5" grpId="1" animBg="1"/>
      <p:bldP spid="19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A738339-A64E-D72B-E526-0BECDBF44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32" y="616868"/>
            <a:ext cx="1856935" cy="10105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DD3387D-D226-D84B-1709-B202E62FB74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87" y="1828800"/>
            <a:ext cx="10587825" cy="44014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17D0FD9-DF3A-3289-D2DA-F8E9BA11C4E2}"/>
              </a:ext>
            </a:extLst>
          </p:cNvPr>
          <p:cNvSpPr txBox="1"/>
          <p:nvPr/>
        </p:nvSpPr>
        <p:spPr>
          <a:xfrm>
            <a:off x="3429000" y="41910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2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72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08FC6AB-7830-B522-BC7C-0E43C78A17DC}"/>
              </a:ext>
            </a:extLst>
          </p:cNvPr>
          <p:cNvSpPr txBox="1"/>
          <p:nvPr/>
        </p:nvSpPr>
        <p:spPr>
          <a:xfrm>
            <a:off x="2743200" y="616868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srgbClr val="E32D91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7200" b="1" dirty="0">
                <a:solidFill>
                  <a:srgbClr val="E32D91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E32D91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7200" b="1" dirty="0">
                <a:solidFill>
                  <a:srgbClr val="E32D91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E32D91">
                    <a:lumMod val="75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endParaRPr lang="en-US" sz="7200" b="1" dirty="0">
              <a:solidFill>
                <a:srgbClr val="E32D91">
                  <a:lumMod val="75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5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96247" y="517711"/>
            <a:ext cx="4954137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(১)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96247" y="1475748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(2) ০.7 +০.2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6577" y="1453621"/>
            <a:ext cx="2899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(১)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০৬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92494" y="1453621"/>
            <a:ext cx="280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(3)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+০.5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89493" y="1453621"/>
            <a:ext cx="269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(4) ০.9 +০.3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6577" y="3910218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৩১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96247" y="3910218"/>
            <a:ext cx="293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.7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92494" y="3910218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(7) 1 - ০.3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8638" y="3910218"/>
            <a:ext cx="2998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(8)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৫৮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৮৭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0426" y="2327976"/>
            <a:ext cx="1548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6406" y="2307638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০.৯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27197" y="2291407"/>
            <a:ext cx="1559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৩.৮০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16308" y="2327976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0426" y="4863246"/>
            <a:ext cx="1749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৬৯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6406" y="4863246"/>
            <a:ext cx="1698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7198" y="4879215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16307" y="4863246"/>
            <a:ext cx="1670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৭১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1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41982" y="409430"/>
            <a:ext cx="3459887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5588" y="3980049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(2) ০.7 +০.2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588" y="3188986"/>
            <a:ext cx="2899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(১) ০.৩ +০.৪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451" y="4732033"/>
            <a:ext cx="2801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(3) ০.5 +০.5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3746" y="5386225"/>
            <a:ext cx="26977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(4) ০.9 +০.3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7106" y="3188986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(১) ০.8 - ০.6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8797" y="3968145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(২) ০.7 - ০.2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22887" y="4732033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(৩) 1 - ০.3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8798" y="5386225"/>
            <a:ext cx="2532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(৪) 1.6 - ০.4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4099" y="3188986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4099" y="4014191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০.৯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4099" y="4732033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0010" y="5379014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55862" y="3164653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31772" y="3924873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০.৫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31773" y="4737427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43818" y="5368449"/>
            <a:ext cx="13319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1494" y="2554490"/>
            <a:ext cx="24770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78794" y="2486888"/>
            <a:ext cx="24770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7270" y="1752189"/>
            <a:ext cx="3608127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গোলাপ দল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29570" y="1747071"/>
            <a:ext cx="369748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জবা দল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47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36806A2-A05A-59D4-B6C3-AA5A7C5A3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85" y="163412"/>
            <a:ext cx="11375232" cy="62230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52566" y="3719577"/>
            <a:ext cx="24057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arenBoth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৫২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৬৫</a:t>
            </a:r>
          </a:p>
          <a:p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৩৮.১৭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577883" y="5289237"/>
            <a:ext cx="168047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14401" y="2202152"/>
            <a:ext cx="1028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তাসিন ২৫.৫২ কিমি পথ বাসে এবং ১২.৬৫ কিমি পথ নৌকায় ভ্রমন করে । সে মোট কত কি পথ ভ্রমন করল? 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812" y="1016242"/>
            <a:ext cx="7915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সমস্যাটি পড়ি ও সমাধান করার চেষ্টা করি।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43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F36806A2-A05A-59D4-B6C3-AA5A7C5A3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85" y="106262"/>
            <a:ext cx="11375232" cy="622309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52566" y="3719577"/>
            <a:ext cx="24057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arenBoth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৫৯</a:t>
            </a:r>
          </a:p>
          <a:p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১.২১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577883" y="5289237"/>
            <a:ext cx="168047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14401" y="2202152"/>
            <a:ext cx="1028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হাসানের ব্যাগের ওজন ৪.৮ কিগ্রাম  এবং রিপার ব্যাগের ওজন ৩.৫৯ কিগ্রাম। তাদের ব্যাগের ওজনের পার্থক্য কত? 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00162" y="1300280"/>
            <a:ext cx="9001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আরেকটি  সমস্যা পড়ি ও সমাধান করার চেষ্টা করি।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78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123" y="1314142"/>
            <a:ext cx="3731255" cy="481519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45" y="1314142"/>
            <a:ext cx="4025060" cy="48151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0238" y="442913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৭২ ও ৭৩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21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2382" y="3240446"/>
            <a:ext cx="48449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Hexagon 6"/>
          <p:cNvSpPr/>
          <p:nvPr/>
        </p:nvSpPr>
        <p:spPr>
          <a:xfrm>
            <a:off x="2665964" y="525989"/>
            <a:ext cx="4435522" cy="805218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67038" y="2033646"/>
            <a:ext cx="2405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arenBoth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২৮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.৭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91695" y="2007823"/>
            <a:ext cx="26200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(2) 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১৪১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   +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৩৭৯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7038" y="4300479"/>
            <a:ext cx="2591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(3)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.০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86739" y="4300479"/>
            <a:ext cx="3225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(৪) 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৬৫২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    -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৬৪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887638" y="3603306"/>
            <a:ext cx="168047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9261487" y="3576307"/>
            <a:ext cx="168047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9261487" y="5705358"/>
            <a:ext cx="168047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729696" y="5705358"/>
            <a:ext cx="1680470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6A28F0CF-DC64-4F7F-8A3A-59938360DF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695" y="293819"/>
            <a:ext cx="2454564" cy="154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2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7" y="462367"/>
            <a:ext cx="10631606" cy="57082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9492" y="300250"/>
            <a:ext cx="389337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9600" b="1" i="0" u="none" strike="noStrike" kern="1200" cap="all" spc="0" normalizeH="0" baseline="0" noProof="0" dirty="0">
                <a:ln/>
                <a:solidFill>
                  <a:srgbClr val="E32D91"/>
                </a:solidFill>
                <a:effectLst>
                  <a:outerShdw dist="12700" dir="5400000" algn="tl" rotWithShape="0">
                    <a:srgbClr val="E32D91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ধন্যবাদ</a:t>
            </a:r>
            <a:endParaRPr kumimoji="0" lang="en-US" sz="9600" b="1" i="0" u="none" strike="noStrike" kern="1200" cap="all" spc="0" normalizeH="0" baseline="0" noProof="0" dirty="0">
              <a:ln/>
              <a:solidFill>
                <a:srgbClr val="E32D91"/>
              </a:solidFill>
              <a:effectLst>
                <a:outerShdw dist="12700" dir="5400000" algn="tl" rotWithShape="0">
                  <a:srgbClr val="E32D91">
                    <a:satMod val="130000"/>
                    <a:alpha val="60000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 t="12762" r="26865" b="13148"/>
          <a:stretch/>
        </p:blipFill>
        <p:spPr>
          <a:xfrm>
            <a:off x="3899450" y="2347415"/>
            <a:ext cx="4333960" cy="259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8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Basis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1_Basis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dirty="0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470</Words>
  <Application>Microsoft Office PowerPoint</Application>
  <PresentationFormat>Widescreen</PresentationFormat>
  <Paragraphs>94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Corbel</vt:lpstr>
      <vt:lpstr>NikoshBAN</vt:lpstr>
      <vt:lpstr>Vrinda</vt:lpstr>
      <vt:lpstr>Basis</vt:lpstr>
      <vt:lpstr>1_Basis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DELL</cp:lastModifiedBy>
  <cp:revision>28</cp:revision>
  <dcterms:created xsi:type="dcterms:W3CDTF">2020-06-14T13:59:35Z</dcterms:created>
  <dcterms:modified xsi:type="dcterms:W3CDTF">2026-06-29T14:20:32Z</dcterms:modified>
</cp:coreProperties>
</file>