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180" r:id="rId1"/>
  </p:sldMasterIdLst>
  <p:notesMasterIdLst>
    <p:notesMasterId r:id="rId27"/>
  </p:notesMasterIdLst>
  <p:sldIdLst>
    <p:sldId id="353" r:id="rId2"/>
    <p:sldId id="354" r:id="rId3"/>
    <p:sldId id="363" r:id="rId4"/>
    <p:sldId id="355" r:id="rId5"/>
    <p:sldId id="356" r:id="rId6"/>
    <p:sldId id="357" r:id="rId7"/>
    <p:sldId id="376" r:id="rId8"/>
    <p:sldId id="372" r:id="rId9"/>
    <p:sldId id="358" r:id="rId10"/>
    <p:sldId id="377" r:id="rId11"/>
    <p:sldId id="373" r:id="rId12"/>
    <p:sldId id="359" r:id="rId13"/>
    <p:sldId id="360" r:id="rId14"/>
    <p:sldId id="361" r:id="rId15"/>
    <p:sldId id="364" r:id="rId16"/>
    <p:sldId id="378" r:id="rId17"/>
    <p:sldId id="367" r:id="rId18"/>
    <p:sldId id="365" r:id="rId19"/>
    <p:sldId id="366" r:id="rId20"/>
    <p:sldId id="368" r:id="rId21"/>
    <p:sldId id="369" r:id="rId22"/>
    <p:sldId id="370" r:id="rId23"/>
    <p:sldId id="375" r:id="rId24"/>
    <p:sldId id="362" r:id="rId25"/>
    <p:sldId id="374" r:id="rId26"/>
  </p:sldIdLst>
  <p:sldSz cx="18288000" cy="10287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Nikosh" panose="02000000000000000000" pitchFamily="2" charset="0"/>
      <p:regular r:id="rId32"/>
    </p:embeddedFont>
    <p:embeddedFont>
      <p:font typeface="NikoshBAN"/>
      <p:regular r:id="rId33"/>
    </p:embeddedFont>
    <p:embeddedFont>
      <p:font typeface="Rockwell" panose="02060603020205020403" pitchFamily="18" charset="0"/>
      <p:regular r:id="rId34"/>
      <p:bold r:id="rId35"/>
      <p:italic r:id="rId36"/>
      <p:boldItalic r:id="rId37"/>
    </p:embeddedFont>
    <p:embeddedFont>
      <p:font typeface="SutonnyOMJ" panose="01010600010101010101" pitchFamily="2" charset="0"/>
      <p:regular r:id="rId38"/>
    </p:embeddedFont>
    <p:embeddedFont>
      <p:font typeface="Wingdings 2" panose="05020102010507070707" pitchFamily="18" charset="2"/>
      <p:regular r:id="rId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96FA675-7CE0-48E6-B7BC-934AA795E8B4}">
          <p14:sldIdLst>
            <p14:sldId id="353"/>
            <p14:sldId id="354"/>
            <p14:sldId id="363"/>
            <p14:sldId id="355"/>
            <p14:sldId id="356"/>
            <p14:sldId id="357"/>
            <p14:sldId id="376"/>
            <p14:sldId id="372"/>
            <p14:sldId id="358"/>
            <p14:sldId id="377"/>
            <p14:sldId id="373"/>
            <p14:sldId id="359"/>
            <p14:sldId id="360"/>
            <p14:sldId id="361"/>
            <p14:sldId id="364"/>
            <p14:sldId id="378"/>
            <p14:sldId id="367"/>
            <p14:sldId id="365"/>
            <p14:sldId id="366"/>
            <p14:sldId id="368"/>
            <p14:sldId id="369"/>
            <p14:sldId id="370"/>
            <p14:sldId id="375"/>
            <p14:sldId id="362"/>
            <p14:sldId id="3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914" autoAdjust="0"/>
    <p:restoredTop sz="94010" autoAdjust="0"/>
  </p:normalViewPr>
  <p:slideViewPr>
    <p:cSldViewPr>
      <p:cViewPr varScale="1">
        <p:scale>
          <a:sx n="45" d="100"/>
          <a:sy n="45" d="100"/>
        </p:scale>
        <p:origin x="112" y="-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7AD61E-CBCB-472B-AE74-BDB4D7A82359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3135C-73A3-484E-AD8C-42AF96D78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35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329184" y="219456"/>
            <a:ext cx="17629632" cy="3758184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28468" y="571502"/>
            <a:ext cx="16459200" cy="3314700"/>
          </a:xfrm>
        </p:spPr>
        <p:txBody>
          <a:bodyPr lIns="81642" rIns="408211" anchor="b">
            <a:normAutofit/>
          </a:bodyPr>
          <a:lstStyle>
            <a:lvl1pPr marL="0" algn="r">
              <a:defRPr sz="86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267200" y="4229100"/>
            <a:ext cx="13120468" cy="2628900"/>
          </a:xfrm>
        </p:spPr>
        <p:txBody>
          <a:bodyPr lIns="81642" rIns="44086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816422" indent="0" algn="ctr">
              <a:buNone/>
            </a:lvl2pPr>
            <a:lvl3pPr marL="1632844" indent="0" algn="ctr">
              <a:buNone/>
            </a:lvl3pPr>
            <a:lvl4pPr marL="2449266" indent="0" algn="ctr">
              <a:buNone/>
            </a:lvl4pPr>
            <a:lvl5pPr marL="3265688" indent="0" algn="ctr">
              <a:buNone/>
            </a:lvl5pPr>
            <a:lvl6pPr marL="4082110" indent="0" algn="ctr">
              <a:buNone/>
            </a:lvl6pPr>
            <a:lvl7pPr marL="4898532" indent="0" algn="ctr">
              <a:buNone/>
            </a:lvl7pPr>
            <a:lvl8pPr marL="5714954" indent="0" algn="ctr">
              <a:buNone/>
            </a:lvl8pPr>
            <a:lvl9pPr marL="6531376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11125200" y="9763506"/>
            <a:ext cx="6004560" cy="411480"/>
          </a:xfrm>
        </p:spPr>
        <p:txBody>
          <a:bodyPr vert="horz" rtlCol="0"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17277904" y="9763506"/>
            <a:ext cx="928576" cy="41148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3200400" y="9763506"/>
            <a:ext cx="7814928" cy="41148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76784" y="2136882"/>
            <a:ext cx="16002000" cy="13716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00256" y="4901184"/>
            <a:ext cx="14813280" cy="13716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752" y="747345"/>
            <a:ext cx="15544800" cy="4096512"/>
          </a:xfrm>
        </p:spPr>
        <p:txBody>
          <a:bodyPr rIns="179613"/>
          <a:lstStyle>
            <a:lvl1pPr algn="r">
              <a:buNone/>
              <a:defRPr sz="71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931570"/>
            <a:ext cx="15544800" cy="2264568"/>
          </a:xfrm>
        </p:spPr>
        <p:txBody>
          <a:bodyPr rIns="228598" anchor="t"/>
          <a:lstStyle>
            <a:lvl1pPr marL="0" indent="0" algn="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11125200" y="9770505"/>
            <a:ext cx="6004560" cy="411480"/>
          </a:xfrm>
        </p:spPr>
        <p:txBody>
          <a:bodyPr vert="horz" rtlCol="0"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17277904" y="9770505"/>
            <a:ext cx="928576" cy="41148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3200400" y="9770505"/>
            <a:ext cx="7814928" cy="41148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68880"/>
            <a:ext cx="8077200" cy="6789420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68880"/>
            <a:ext cx="8077200" cy="6789420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282160" y="9771852"/>
            <a:ext cx="928576" cy="41148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76784" y="2136882"/>
            <a:ext cx="16002000" cy="13716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233488" y="3247824"/>
            <a:ext cx="7498080" cy="13716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9601200" y="3247824"/>
            <a:ext cx="7498080" cy="13716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b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7922"/>
            <a:ext cx="16459200" cy="17145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302670"/>
            <a:ext cx="8080376" cy="959643"/>
          </a:xfrm>
        </p:spPr>
        <p:txBody>
          <a:bodyPr anchor="b">
            <a:noAutofit/>
          </a:bodyPr>
          <a:lstStyle>
            <a:lvl1pPr marL="163284" indent="0" algn="l">
              <a:spcBef>
                <a:spcPts val="0"/>
              </a:spcBef>
              <a:buNone/>
              <a:defRPr sz="3900" b="0" cap="all" baseline="0"/>
            </a:lvl1pPr>
            <a:lvl2pPr>
              <a:buNone/>
              <a:defRPr sz="3600" b="1"/>
            </a:lvl2pPr>
            <a:lvl3pPr>
              <a:buNone/>
              <a:defRPr sz="3200" b="1"/>
            </a:lvl3pPr>
            <a:lvl4pPr>
              <a:buNone/>
              <a:defRPr sz="2900" b="1"/>
            </a:lvl4pPr>
            <a:lvl5pPr>
              <a:buNone/>
              <a:defRPr sz="29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9290051" y="2302670"/>
            <a:ext cx="8083550" cy="959643"/>
          </a:xfrm>
        </p:spPr>
        <p:txBody>
          <a:bodyPr anchor="b">
            <a:noAutofit/>
          </a:bodyPr>
          <a:lstStyle>
            <a:lvl1pPr marL="163284" indent="0" algn="l">
              <a:spcBef>
                <a:spcPts val="0"/>
              </a:spcBef>
              <a:buNone/>
              <a:defRPr sz="3900" b="0" cap="all" baseline="0"/>
            </a:lvl1pPr>
            <a:lvl2pPr>
              <a:buNone/>
              <a:defRPr sz="3600" b="1"/>
            </a:lvl2pPr>
            <a:lvl3pPr>
              <a:buNone/>
              <a:defRPr sz="3200" b="1"/>
            </a:lvl3pPr>
            <a:lvl4pPr>
              <a:buNone/>
              <a:defRPr sz="2900" b="1"/>
            </a:lvl4pPr>
            <a:lvl5pPr>
              <a:buNone/>
              <a:defRPr sz="29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914400" y="3543301"/>
            <a:ext cx="8080376" cy="5912645"/>
          </a:xfrm>
        </p:spPr>
        <p:txBody>
          <a:bodyPr lIns="163284"/>
          <a:lstStyle>
            <a:lvl1pPr>
              <a:defRPr sz="39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1" y="3543301"/>
            <a:ext cx="8083550" cy="5912645"/>
          </a:xfrm>
        </p:spPr>
        <p:txBody>
          <a:bodyPr/>
          <a:lstStyle>
            <a:lvl1pPr>
              <a:defRPr sz="39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7282160" y="9771852"/>
            <a:ext cx="928576" cy="41148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9827"/>
            <a:ext cx="16459200" cy="17145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176784" y="2136882"/>
            <a:ext cx="16002000" cy="13716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115104" y="1586484"/>
            <a:ext cx="7498080" cy="13716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6272" y="457200"/>
            <a:ext cx="7863840" cy="1143000"/>
          </a:xfrm>
        </p:spPr>
        <p:txBody>
          <a:bodyPr anchor="b"/>
          <a:lstStyle>
            <a:lvl1pPr marL="0" algn="r">
              <a:buNone/>
              <a:defRPr sz="36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926272" y="1661340"/>
            <a:ext cx="7863840" cy="16002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500"/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3314700"/>
            <a:ext cx="17332912" cy="5966460"/>
          </a:xfrm>
        </p:spPr>
        <p:txBody>
          <a:bodyPr/>
          <a:lstStyle>
            <a:lvl1pPr marL="522510">
              <a:defRPr sz="5700"/>
            </a:lvl1pPr>
            <a:lvl2pPr marL="1061349">
              <a:defRPr sz="5000"/>
            </a:lvl2pPr>
            <a:lvl3pPr marL="1469560">
              <a:defRPr sz="4300"/>
            </a:lvl3pPr>
            <a:lvl4pPr marL="1877771">
              <a:defRPr sz="3600"/>
            </a:lvl4pPr>
            <a:lvl5pPr marL="2253325">
              <a:defRPr sz="3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11125200" y="9770505"/>
            <a:ext cx="6004560" cy="411480"/>
          </a:xfrm>
        </p:spPr>
        <p:txBody>
          <a:bodyPr vert="horz" rtlCol="0"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17277904" y="9770505"/>
            <a:ext cx="928576" cy="41148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3200400" y="9770505"/>
            <a:ext cx="7814928" cy="41148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886" y="7086600"/>
            <a:ext cx="10972800" cy="996804"/>
          </a:xfrm>
        </p:spPr>
        <p:txBody>
          <a:bodyPr anchor="b"/>
          <a:lstStyle>
            <a:lvl1pPr marL="0" algn="r">
              <a:buNone/>
              <a:defRPr sz="36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886" y="8083405"/>
            <a:ext cx="10972800" cy="1368383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609600" y="374796"/>
            <a:ext cx="17068800" cy="65151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5700"/>
            </a:lvl1pPr>
            <a:extLst/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11125200" y="9763506"/>
            <a:ext cx="6004560" cy="411480"/>
          </a:xfrm>
        </p:spPr>
        <p:txBody>
          <a:bodyPr vert="horz" rtlCol="0"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17277904" y="9763506"/>
            <a:ext cx="928576" cy="41148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3200400" y="9763506"/>
            <a:ext cx="7814928" cy="411480"/>
          </a:xfrm>
        </p:spPr>
        <p:txBody>
          <a:bodyPr vert="horz"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411958"/>
            <a:ext cx="4114800" cy="8777288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11958"/>
            <a:ext cx="12039600" cy="8777288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329184" y="220628"/>
            <a:ext cx="17621692" cy="9848088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590800" y="9601200"/>
            <a:ext cx="8424528" cy="411480"/>
          </a:xfrm>
          <a:prstGeom prst="rect">
            <a:avLst/>
          </a:prstGeom>
        </p:spPr>
        <p:txBody>
          <a:bodyPr lIns="163284" tIns="81642" rIns="163284" bIns="81642"/>
          <a:lstStyle>
            <a:lvl1pPr algn="r" eaLnBrk="1" latinLnBrk="0" hangingPunct="1">
              <a:defRPr kumimoji="0" sz="2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11125200" y="9601200"/>
            <a:ext cx="6004560" cy="411480"/>
          </a:xfrm>
          <a:prstGeom prst="rect">
            <a:avLst/>
          </a:prstGeom>
        </p:spPr>
        <p:txBody>
          <a:bodyPr lIns="163284" tIns="81642" rIns="163284" bIns="81642"/>
          <a:lstStyle>
            <a:lvl1pPr algn="l" eaLnBrk="1" latinLnBrk="0" hangingPunct="1">
              <a:defRPr kumimoji="0" sz="2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7277904" y="9771852"/>
            <a:ext cx="928576" cy="411480"/>
          </a:xfrm>
          <a:prstGeom prst="rect">
            <a:avLst/>
          </a:prstGeom>
        </p:spPr>
        <p:txBody>
          <a:bodyPr lIns="163284" tIns="81642" rIns="163284" bIns="81642" anchor="ctr"/>
          <a:lstStyle>
            <a:lvl1pPr algn="r" eaLnBrk="1" latinLnBrk="0" hangingPunct="1">
              <a:defRPr kumimoji="0" sz="29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380304"/>
            <a:ext cx="16459200" cy="1714500"/>
          </a:xfrm>
          <a:prstGeom prst="rect">
            <a:avLst/>
          </a:prstGeom>
        </p:spPr>
        <p:txBody>
          <a:bodyPr lIns="163284" tIns="81642" rIns="163284" bIns="81642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2469356"/>
            <a:ext cx="16459200" cy="6789420"/>
          </a:xfrm>
          <a:prstGeom prst="rect">
            <a:avLst/>
          </a:prstGeom>
        </p:spPr>
        <p:txBody>
          <a:bodyPr lIns="163284" tIns="81642" rIns="163284" bIns="81642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81" r:id="rId1"/>
    <p:sldLayoutId id="2147484182" r:id="rId2"/>
    <p:sldLayoutId id="2147484183" r:id="rId3"/>
    <p:sldLayoutId id="2147484184" r:id="rId4"/>
    <p:sldLayoutId id="2147484185" r:id="rId5"/>
    <p:sldLayoutId id="2147484186" r:id="rId6"/>
    <p:sldLayoutId id="2147484187" r:id="rId7"/>
    <p:sldLayoutId id="2147484188" r:id="rId8"/>
    <p:sldLayoutId id="2147484189" r:id="rId9"/>
    <p:sldLayoutId id="2147484190" r:id="rId10"/>
    <p:sldLayoutId id="2147484191" r:id="rId11"/>
  </p:sldLayoutIdLst>
  <p:txStyles>
    <p:titleStyle>
      <a:lvl1pPr marL="97971" algn="r" rtl="0" eaLnBrk="1" latinLnBrk="0" hangingPunct="1">
        <a:spcBef>
          <a:spcPct val="0"/>
        </a:spcBef>
        <a:buNone/>
        <a:defRPr kumimoji="0" sz="82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521603" indent="-521603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142991" indent="-408211" algn="l" rtl="0" eaLnBrk="1" latinLnBrk="0" hangingPunct="1">
        <a:spcBef>
          <a:spcPts val="714"/>
        </a:spcBef>
        <a:buClr>
          <a:schemeClr val="accent2"/>
        </a:buClr>
        <a:buSzPct val="90000"/>
        <a:buFontTx/>
        <a:buChar char="•"/>
        <a:defRPr kumimoji="0" sz="4600" kern="1200">
          <a:solidFill>
            <a:schemeClr val="tx1"/>
          </a:solidFill>
          <a:latin typeface="+mn-lt"/>
          <a:ea typeface="+mn-ea"/>
          <a:cs typeface="+mn-cs"/>
        </a:defRPr>
      </a:lvl2pPr>
      <a:lvl3pPr marL="1469560" indent="-342897" algn="l" rtl="0" eaLnBrk="1" latinLnBrk="0" hangingPunct="1">
        <a:spcBef>
          <a:spcPts val="714"/>
        </a:spcBef>
        <a:buClr>
          <a:schemeClr val="accent3"/>
        </a:buClr>
        <a:buSzPct val="100000"/>
        <a:buFont typeface="Wingdings 2"/>
        <a:buChar char=""/>
        <a:defRPr kumimoji="0" sz="4100" kern="1200">
          <a:solidFill>
            <a:schemeClr val="tx1"/>
          </a:solidFill>
          <a:latin typeface="+mn-lt"/>
          <a:ea typeface="+mn-ea"/>
          <a:cs typeface="+mn-cs"/>
        </a:defRPr>
      </a:lvl3pPr>
      <a:lvl4pPr marL="1796128" indent="-326569" algn="l" rtl="0" eaLnBrk="1" latinLnBrk="0" hangingPunct="1">
        <a:spcBef>
          <a:spcPts val="714"/>
        </a:spcBef>
        <a:buClr>
          <a:schemeClr val="accent3"/>
        </a:buClr>
        <a:buSzPct val="100000"/>
        <a:buFont typeface="Wingdings 2"/>
        <a:buChar char=""/>
        <a:defRPr kumimoji="0"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2122697" indent="-326569" algn="l" rtl="0" eaLnBrk="1" latinLnBrk="0" hangingPunct="1">
        <a:spcBef>
          <a:spcPts val="714"/>
        </a:spcBef>
        <a:buClr>
          <a:schemeClr val="accent3"/>
        </a:buClr>
        <a:buSzPct val="100000"/>
        <a:buFont typeface="Wingdings 2"/>
        <a:buChar char="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5pPr>
      <a:lvl6pPr marL="2449266" indent="-310240" algn="l" rtl="0" eaLnBrk="1" latinLnBrk="0" hangingPunct="1">
        <a:spcBef>
          <a:spcPts val="714"/>
        </a:spcBef>
        <a:buClr>
          <a:schemeClr val="accent4"/>
        </a:buClr>
        <a:buFont typeface="Wingdings 2"/>
        <a:buChar char=""/>
        <a:defRPr kumimoji="0" sz="32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75835" indent="-310240" algn="l" rtl="0" eaLnBrk="1" latinLnBrk="0" hangingPunct="1">
        <a:spcBef>
          <a:spcPts val="714"/>
        </a:spcBef>
        <a:buClr>
          <a:schemeClr val="accent4"/>
        </a:buClr>
        <a:buFont typeface="Wingdings 2"/>
        <a:buChar char=""/>
        <a:defRPr kumimoji="0" sz="29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102404" indent="-310240" algn="l" rtl="0" eaLnBrk="1" latinLnBrk="0" hangingPunct="1">
        <a:spcBef>
          <a:spcPts val="714"/>
        </a:spcBef>
        <a:buClr>
          <a:schemeClr val="accent4"/>
        </a:buClr>
        <a:buFont typeface="Wingdings 2"/>
        <a:buChar char=""/>
        <a:defRPr kumimoji="0" sz="29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428973" indent="-310240" algn="l" rtl="0" eaLnBrk="1" latinLnBrk="0" hangingPunct="1">
        <a:spcBef>
          <a:spcPts val="714"/>
        </a:spcBef>
        <a:buClr>
          <a:schemeClr val="accent4"/>
        </a:buClr>
        <a:buFont typeface="Wingdings 2"/>
        <a:buChar char=""/>
        <a:defRPr kumimoji="0" sz="29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svg"/><Relationship Id="rId7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svg"/><Relationship Id="rId7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4.svg"/><Relationship Id="rId7" Type="http://schemas.openxmlformats.org/officeDocument/2006/relationships/image" Target="../media/image1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99097" cy="1028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48218E-23FF-DE0F-8A91-7E34D1029D18}"/>
              </a:ext>
            </a:extLst>
          </p:cNvPr>
          <p:cNvSpPr txBox="1"/>
          <p:nvPr/>
        </p:nvSpPr>
        <p:spPr>
          <a:xfrm>
            <a:off x="0" y="3706639"/>
            <a:ext cx="18288000" cy="28084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1918"/>
              </a:lnSpc>
            </a:pPr>
            <a:r>
              <a:rPr lang="en-US" sz="15998" b="1" spc="239" dirty="0" err="1">
                <a:solidFill>
                  <a:srgbClr val="0070C0"/>
                </a:solidFill>
                <a:latin typeface="NikoshBAN"/>
                <a:ea typeface="Kollektif Bold"/>
                <a:cs typeface="SutonnyOMJ" panose="01010600010101010101" pitchFamily="2" charset="0"/>
                <a:sym typeface="Kollektif Bold"/>
              </a:rPr>
              <a:t>স্বা</a:t>
            </a:r>
            <a:r>
              <a:rPr lang="bn-IN" sz="15998" b="1" spc="239" dirty="0">
                <a:solidFill>
                  <a:srgbClr val="000000"/>
                </a:solidFill>
                <a:latin typeface="NikoshBAN"/>
                <a:ea typeface="Kollektif Bold"/>
                <a:cs typeface="SutonnyOMJ" panose="01010600010101010101" pitchFamily="2" charset="0"/>
                <a:sym typeface="Kollektif Bold"/>
              </a:rPr>
              <a:t>   </a:t>
            </a:r>
            <a:r>
              <a:rPr lang="en-US" sz="15998" b="1" spc="239" dirty="0">
                <a:solidFill>
                  <a:srgbClr val="FF0000"/>
                </a:solidFill>
                <a:latin typeface="NikoshBAN"/>
                <a:ea typeface="Kollektif Bold"/>
                <a:cs typeface="SutonnyOMJ" panose="01010600010101010101" pitchFamily="2" charset="0"/>
                <a:sym typeface="Kollektif Bold"/>
              </a:rPr>
              <a:t>গ</a:t>
            </a:r>
            <a:r>
              <a:rPr lang="bn-IN" sz="15998" b="1" spc="239" dirty="0">
                <a:solidFill>
                  <a:srgbClr val="FF0000"/>
                </a:solidFill>
                <a:latin typeface="NikoshBAN"/>
                <a:ea typeface="Kollektif Bold"/>
                <a:cs typeface="SutonnyOMJ" panose="01010600010101010101" pitchFamily="2" charset="0"/>
                <a:sym typeface="Kollektif Bold"/>
              </a:rPr>
              <a:t>   </a:t>
            </a:r>
            <a:r>
              <a:rPr lang="en-US" sz="15998" b="1" spc="239" dirty="0">
                <a:solidFill>
                  <a:srgbClr val="FF0000"/>
                </a:solidFill>
                <a:latin typeface="NikoshBAN"/>
                <a:ea typeface="Kollektif Bold"/>
                <a:cs typeface="SutonnyOMJ" panose="01010600010101010101" pitchFamily="2" charset="0"/>
                <a:sym typeface="Kollektif Bold"/>
              </a:rPr>
              <a:t>ত</a:t>
            </a:r>
            <a:r>
              <a:rPr lang="bn-IN" sz="15998" b="1" spc="239" dirty="0">
                <a:solidFill>
                  <a:srgbClr val="000000"/>
                </a:solidFill>
                <a:latin typeface="NikoshBAN"/>
                <a:ea typeface="Kollektif Bold"/>
                <a:cs typeface="SutonnyOMJ" panose="01010600010101010101" pitchFamily="2" charset="0"/>
                <a:sym typeface="Kollektif Bold"/>
              </a:rPr>
              <a:t>   </a:t>
            </a:r>
            <a:r>
              <a:rPr lang="en-US" sz="15998" b="1" spc="239" dirty="0">
                <a:solidFill>
                  <a:srgbClr val="0070C0"/>
                </a:solidFill>
                <a:latin typeface="NikoshBAN"/>
                <a:ea typeface="Kollektif Bold"/>
                <a:cs typeface="SutonnyOMJ" panose="01010600010101010101" pitchFamily="2" charset="0"/>
                <a:sym typeface="Kollektif Bold"/>
              </a:rPr>
              <a:t>ম</a:t>
            </a:r>
          </a:p>
        </p:txBody>
      </p:sp>
      <p:sp>
        <p:nvSpPr>
          <p:cNvPr id="11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838200" y="557920"/>
            <a:ext cx="913200" cy="10803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Freeform 12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65600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6"/>
          <p:cNvSpPr txBox="1"/>
          <p:nvPr/>
        </p:nvSpPr>
        <p:spPr>
          <a:xfrm>
            <a:off x="2439619" y="876300"/>
            <a:ext cx="1226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 err="1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4800" b="1" i="1" dirty="0">
                <a:latin typeface="NikoshBAN" pitchFamily="2" charset="0"/>
                <a:cs typeface="NikoshBAN" pitchFamily="2" charset="0"/>
              </a:rPr>
              <a:t>………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42102" y="2150458"/>
            <a:ext cx="5630298" cy="7184042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9085229" y="2150458"/>
            <a:ext cx="5773771" cy="7184042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42102" y="2454414"/>
            <a:ext cx="4925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000" b="1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b="1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85231" y="2552700"/>
            <a:ext cx="57737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i="1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b="1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21499" y="5372100"/>
            <a:ext cx="536485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800" b="1" dirty="0" err="1">
                <a:latin typeface="Nikosh" pitchFamily="2" charset="0"/>
                <a:cs typeface="Nikosh" pitchFamily="2" charset="0"/>
              </a:rPr>
              <a:t>মোঃ</a:t>
            </a:r>
            <a:r>
              <a:rPr lang="en-US" sz="48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b="1" dirty="0" err="1">
                <a:latin typeface="Nikosh" pitchFamily="2" charset="0"/>
                <a:cs typeface="Nikosh" pitchFamily="2" charset="0"/>
              </a:rPr>
              <a:t>মোহাইমেনুল</a:t>
            </a:r>
            <a:r>
              <a:rPr lang="en-US" sz="48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b="1" dirty="0" err="1">
                <a:latin typeface="Nikosh" pitchFamily="2" charset="0"/>
                <a:cs typeface="Nikosh" pitchFamily="2" charset="0"/>
              </a:rPr>
              <a:t>ইসলাম</a:t>
            </a:r>
            <a:r>
              <a:rPr lang="en-US" sz="4800" b="1" dirty="0">
                <a:latin typeface="Nikosh" pitchFamily="2" charset="0"/>
                <a:cs typeface="Nikosh" pitchFamily="2" charset="0"/>
              </a:rPr>
              <a:t> </a:t>
            </a:r>
            <a:endParaRPr lang="bn-IN" sz="4800" b="1" dirty="0">
              <a:latin typeface="Nikosh" pitchFamily="2" charset="0"/>
              <a:cs typeface="Nikosh" pitchFamily="2" charset="0"/>
            </a:endParaRPr>
          </a:p>
          <a:p>
            <a:pPr algn="ctr">
              <a:defRPr/>
            </a:pPr>
            <a:r>
              <a:rPr lang="bn-IN" sz="3200" b="1" dirty="0">
                <a:latin typeface="Nikosh" pitchFamily="2" charset="0"/>
                <a:cs typeface="Nikosh" pitchFamily="2" charset="0"/>
              </a:rPr>
              <a:t>বিএসসি  (</a:t>
            </a:r>
            <a:r>
              <a:rPr lang="en-US" sz="3200" b="1" dirty="0" err="1">
                <a:latin typeface="Nikosh" pitchFamily="2" charset="0"/>
                <a:cs typeface="Nikosh" pitchFamily="2" charset="0"/>
              </a:rPr>
              <a:t>অনার্স</a:t>
            </a:r>
            <a:r>
              <a:rPr lang="bn-IN" sz="3200" b="1" dirty="0">
                <a:latin typeface="Nikosh" pitchFamily="2" charset="0"/>
                <a:cs typeface="Nikosh" pitchFamily="2" charset="0"/>
              </a:rPr>
              <a:t>), এমএসসি  (</a:t>
            </a:r>
            <a:r>
              <a:rPr lang="en-US" sz="3200" b="1" dirty="0" err="1">
                <a:latin typeface="Nikosh" pitchFamily="2" charset="0"/>
                <a:cs typeface="Nikosh" pitchFamily="2" charset="0"/>
              </a:rPr>
              <a:t>উদ্ভিদবিজ্ঞান</a:t>
            </a:r>
            <a:r>
              <a:rPr lang="bn-IN" sz="3200" b="1" dirty="0">
                <a:latin typeface="Nikosh" pitchFamily="2" charset="0"/>
                <a:cs typeface="Nikosh" pitchFamily="2" charset="0"/>
              </a:rPr>
              <a:t>)</a:t>
            </a:r>
          </a:p>
          <a:p>
            <a:pPr algn="ctr">
              <a:defRPr/>
            </a:pPr>
            <a:r>
              <a:rPr lang="bn-IN" sz="4000" b="1" dirty="0">
                <a:latin typeface="Nikosh" pitchFamily="2" charset="0"/>
                <a:cs typeface="Nikosh" pitchFamily="2" charset="0"/>
              </a:rPr>
              <a:t>সহকারী শিক্ষক</a:t>
            </a:r>
          </a:p>
          <a:p>
            <a:pPr algn="ctr">
              <a:defRPr/>
            </a:pPr>
            <a:r>
              <a:rPr lang="en-US" sz="4000" b="1" dirty="0" err="1">
                <a:latin typeface="Nikosh" pitchFamily="2" charset="0"/>
                <a:cs typeface="Nikosh" pitchFamily="2" charset="0"/>
              </a:rPr>
              <a:t>ধবলগুড়ি</a:t>
            </a:r>
            <a:r>
              <a:rPr lang="en-US" sz="40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>
                <a:latin typeface="Nikosh" pitchFamily="2" charset="0"/>
                <a:cs typeface="Nikosh" pitchFamily="2" charset="0"/>
              </a:rPr>
              <a:t>উচ্চ</a:t>
            </a:r>
            <a:r>
              <a:rPr lang="en-US" sz="4000" b="1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b="1" dirty="0" err="1">
                <a:latin typeface="Nikosh" pitchFamily="2" charset="0"/>
                <a:cs typeface="Nikosh" pitchFamily="2" charset="0"/>
              </a:rPr>
              <a:t>বিদ্যালয়</a:t>
            </a:r>
            <a:r>
              <a:rPr lang="en-US" sz="4000" b="1" dirty="0">
                <a:latin typeface="Nikosh" pitchFamily="2" charset="0"/>
                <a:cs typeface="Nikosh" pitchFamily="2" charset="0"/>
              </a:rPr>
              <a:t> </a:t>
            </a:r>
            <a:endParaRPr lang="bn-IN" sz="4000" b="1" dirty="0">
              <a:latin typeface="Nikosh" pitchFamily="2" charset="0"/>
              <a:cs typeface="Nikosh" pitchFamily="2" charset="0"/>
            </a:endParaRPr>
          </a:p>
          <a:p>
            <a:pPr algn="ctr">
              <a:defRPr/>
            </a:pPr>
            <a:r>
              <a:rPr lang="bn-IN" sz="4000" b="1" dirty="0">
                <a:latin typeface="Nikosh" pitchFamily="2" charset="0"/>
                <a:cs typeface="Nikosh" pitchFamily="2" charset="0"/>
              </a:rPr>
              <a:t>০১</a:t>
            </a:r>
            <a:r>
              <a:rPr lang="en-US" sz="4000" b="1" dirty="0">
                <a:latin typeface="Nikosh" pitchFamily="2" charset="0"/>
                <a:cs typeface="Nikosh" pitchFamily="2" charset="0"/>
              </a:rPr>
              <a:t>৭৬৩১২০৩৬৩ </a:t>
            </a:r>
          </a:p>
          <a:p>
            <a:endParaRPr lang="en-US" sz="2400" b="1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91277" y="6667500"/>
            <a:ext cx="49153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বিজ্ঞান</a:t>
            </a:r>
            <a:endParaRPr 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শ্রেনিঃ ৭ম</a:t>
            </a:r>
          </a:p>
          <a:p>
            <a:r>
              <a:rPr lang="bn-IN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 ১ম</a:t>
            </a:r>
          </a:p>
          <a:p>
            <a:r>
              <a:rPr lang="bn-IN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 ৩-৫  </a:t>
            </a:r>
            <a:endParaRPr lang="en-US" sz="3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3162300"/>
            <a:ext cx="2868326" cy="33949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1" b="16681"/>
          <a:stretch/>
        </p:blipFill>
        <p:spPr>
          <a:xfrm>
            <a:off x="3127698" y="2969673"/>
            <a:ext cx="2881219" cy="24595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58707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6058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64422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53491"/>
            <a:ext cx="6311951" cy="66638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8" t="4002" r="17504" b="3064"/>
          <a:stretch/>
        </p:blipFill>
        <p:spPr>
          <a:xfrm>
            <a:off x="7543800" y="1953491"/>
            <a:ext cx="3200400" cy="66638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0" t="8161" r="42938" b="6688"/>
          <a:stretch/>
        </p:blipFill>
        <p:spPr>
          <a:xfrm>
            <a:off x="11290249" y="1943100"/>
            <a:ext cx="6311951" cy="66741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2667000" y="89535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সাইটোপ্লাজম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24800" y="8953500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মাই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টো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ন্ড্রি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য়া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373100" y="8953500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সেন্ট্রিওল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i="1" dirty="0">
                <a:latin typeface="NikoshBAN" pitchFamily="2" charset="0"/>
                <a:cs typeface="NikoshBAN" pitchFamily="2" charset="0"/>
              </a:rPr>
              <a:t>ছবিগুলো মনোযোগ দিয়ে দেখি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………</a:t>
            </a:r>
          </a:p>
        </p:txBody>
      </p:sp>
    </p:spTree>
    <p:extLst>
      <p:ext uri="{BB962C8B-B14F-4D97-AF65-F5344CB8AC3E}">
        <p14:creationId xmlns:p14="http://schemas.microsoft.com/office/powerpoint/2010/main" val="413257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64422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9906000" y="4797504"/>
            <a:ext cx="6781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 err="1">
                <a:solidFill>
                  <a:srgbClr val="FFFF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সাইটোপ্লাজমীয়</a:t>
            </a:r>
            <a:r>
              <a:rPr lang="en-US" sz="6600" b="1" i="1" dirty="0">
                <a:solidFill>
                  <a:srgbClr val="FFFF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6600" b="1" i="1" dirty="0" err="1">
                <a:solidFill>
                  <a:srgbClr val="FFFF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অঙ্গানু</a:t>
            </a:r>
            <a:endParaRPr lang="en-US" sz="6600" b="1" i="1" dirty="0">
              <a:solidFill>
                <a:srgbClr val="FFFF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i="1" dirty="0">
                <a:latin typeface="NikoshBAN" pitchFamily="2" charset="0"/>
                <a:cs typeface="NikoshBAN" pitchFamily="2" charset="0"/>
              </a:rPr>
              <a:t>আজকের পাঠ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………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9" r="6068" b="2979"/>
          <a:stretch/>
        </p:blipFill>
        <p:spPr>
          <a:xfrm>
            <a:off x="2438400" y="2351267"/>
            <a:ext cx="7010400" cy="690703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6058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64422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123006" y="3619500"/>
            <a:ext cx="1241239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itchFamily="2" charset="2"/>
              <a:buChar char="Ø"/>
            </a:pPr>
            <a:r>
              <a:rPr lang="en-US" sz="5000" b="1" i="1" dirty="0" err="1">
                <a:latin typeface="NikoshBAN" pitchFamily="2" charset="0"/>
                <a:cs typeface="NikoshBAN" pitchFamily="2" charset="0"/>
              </a:rPr>
              <a:t>ক্লোরোপ্লাস্টের</a:t>
            </a:r>
            <a:r>
              <a:rPr lang="as-IN" sz="5000" b="1" i="1" dirty="0">
                <a:latin typeface="NikoshBAN" pitchFamily="2" charset="0"/>
                <a:cs typeface="NikoshBAN" pitchFamily="2" charset="0"/>
              </a:rPr>
              <a:t> গঠন ও কা</a:t>
            </a:r>
            <a:r>
              <a:rPr lang="en-US" sz="5000" b="1" i="1" dirty="0">
                <a:latin typeface="NikoshBAN" pitchFamily="2" charset="0"/>
                <a:cs typeface="NikoshBAN" pitchFamily="2" charset="0"/>
              </a:rPr>
              <a:t>জ </a:t>
            </a:r>
            <a:r>
              <a:rPr lang="en-US" sz="5000" b="1" i="1" dirty="0" err="1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as-IN" sz="5000" b="1" i="1" dirty="0">
                <a:latin typeface="NikoshBAN" pitchFamily="2" charset="0"/>
                <a:cs typeface="NikoshBAN" pitchFamily="2" charset="0"/>
              </a:rPr>
              <a:t> করতে পারবে।</a:t>
            </a:r>
            <a:endParaRPr lang="bn-IN" sz="5000" b="1" i="1" dirty="0">
              <a:latin typeface="NikoshBAN" pitchFamily="2" charset="0"/>
              <a:cs typeface="NikoshBAN" pitchFamily="2" charset="0"/>
            </a:endParaRPr>
          </a:p>
          <a:p>
            <a:pPr marL="685800" indent="-685800">
              <a:buFont typeface="Wingdings" pitchFamily="2" charset="2"/>
              <a:buChar char="Ø"/>
            </a:pPr>
            <a:endParaRPr lang="en-US" sz="5000" b="1" i="1" dirty="0">
              <a:latin typeface="NikoshBAN" pitchFamily="2" charset="0"/>
              <a:cs typeface="NikoshBAN" pitchFamily="2" charset="0"/>
            </a:endParaRPr>
          </a:p>
          <a:p>
            <a:pPr marL="685800" indent="-685800">
              <a:buFont typeface="Wingdings" pitchFamily="2" charset="2"/>
              <a:buChar char="Ø"/>
            </a:pPr>
            <a:r>
              <a:rPr lang="as-IN" sz="5000" b="1" i="1" dirty="0">
                <a:latin typeface="NikoshBAN" pitchFamily="2" charset="0"/>
                <a:cs typeface="NikoshBAN" pitchFamily="2" charset="0"/>
              </a:rPr>
              <a:t>মাইট্রোকন্ড্রি</a:t>
            </a:r>
            <a:r>
              <a:rPr lang="bn-IN" sz="5000" b="1" i="1" dirty="0">
                <a:latin typeface="NikoshBAN" pitchFamily="2" charset="0"/>
                <a:cs typeface="NikoshBAN" pitchFamily="2" charset="0"/>
              </a:rPr>
              <a:t>য়া</a:t>
            </a:r>
            <a:r>
              <a:rPr lang="as-IN" sz="5000" b="1" i="1" dirty="0">
                <a:latin typeface="NikoshBAN" pitchFamily="2" charset="0"/>
                <a:cs typeface="NikoshBAN" pitchFamily="2" charset="0"/>
              </a:rPr>
              <a:t>কে গঠন ও কাজ ব্যাখ্যা করতে পার</a:t>
            </a:r>
            <a:r>
              <a:rPr lang="en-US" sz="5000" b="1" i="1" dirty="0" err="1">
                <a:latin typeface="NikoshBAN" pitchFamily="2" charset="0"/>
                <a:cs typeface="NikoshBAN" pitchFamily="2" charset="0"/>
              </a:rPr>
              <a:t>বে</a:t>
            </a:r>
            <a:endParaRPr lang="bn-IN" sz="5000" b="1" i="1" dirty="0">
              <a:latin typeface="NikoshBAN" pitchFamily="2" charset="0"/>
              <a:cs typeface="NikoshBAN" pitchFamily="2" charset="0"/>
            </a:endParaRPr>
          </a:p>
          <a:p>
            <a:pPr marL="685800" indent="-685800">
              <a:buFont typeface="Wingdings" pitchFamily="2" charset="2"/>
              <a:buChar char="Ø"/>
            </a:pPr>
            <a:endParaRPr lang="en-US" sz="5000" b="1" i="1" dirty="0">
              <a:latin typeface="NikoshBAN" pitchFamily="2" charset="0"/>
              <a:cs typeface="NikoshBAN" pitchFamily="2" charset="0"/>
            </a:endParaRPr>
          </a:p>
          <a:p>
            <a:pPr marL="685800" indent="-685800">
              <a:buFont typeface="Wingdings" pitchFamily="2" charset="2"/>
              <a:buChar char="Ø"/>
            </a:pPr>
            <a:r>
              <a:rPr lang="as-IN" sz="5000" b="1" i="1" dirty="0">
                <a:latin typeface="NikoshBAN" pitchFamily="2" charset="0"/>
                <a:cs typeface="NikoshBAN" pitchFamily="2" charset="0"/>
              </a:rPr>
              <a:t>নিউক্লিয়াসের গঠন ও কাজ ব্যাখ্যা করতে পার</a:t>
            </a:r>
            <a:r>
              <a:rPr lang="en-US" sz="5000" b="1" i="1" dirty="0" err="1">
                <a:latin typeface="NikoshBAN" pitchFamily="2" charset="0"/>
                <a:cs typeface="NikoshBAN" pitchFamily="2" charset="0"/>
              </a:rPr>
              <a:t>বে</a:t>
            </a:r>
            <a:r>
              <a:rPr lang="as-IN" sz="5000" b="1" i="1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err="1">
                <a:latin typeface="SutonnyOMJ" panose="01010600010101010101" pitchFamily="2" charset="0"/>
                <a:cs typeface="SutonnyOMJ" panose="01010600010101010101" pitchFamily="2" charset="0"/>
              </a:rPr>
              <a:t>পাঠ</a:t>
            </a:r>
            <a:r>
              <a:rPr lang="en-US" sz="54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as-IN" sz="54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শেষে শিক্ষার্থীরা 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………</a:t>
            </a:r>
          </a:p>
        </p:txBody>
      </p:sp>
    </p:spTree>
    <p:extLst>
      <p:ext uri="{BB962C8B-B14F-4D97-AF65-F5344CB8AC3E}">
        <p14:creationId xmlns:p14="http://schemas.microsoft.com/office/powerpoint/2010/main" val="356058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64422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54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সাইটোপ্লাজমীয় অ</a:t>
            </a:r>
            <a:r>
              <a:rPr lang="en-US" sz="5400" b="1" i="1" dirty="0" err="1">
                <a:latin typeface="SutonnyOMJ" panose="01010600010101010101" pitchFamily="2" charset="0"/>
                <a:cs typeface="SutonnyOMJ" panose="01010600010101010101" pitchFamily="2" charset="0"/>
              </a:rPr>
              <a:t>ঙ্গানু</a:t>
            </a:r>
            <a:r>
              <a:rPr lang="en-US" sz="54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………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" t="28454" r="43209" b="20028"/>
          <a:stretch/>
        </p:blipFill>
        <p:spPr>
          <a:xfrm>
            <a:off x="5340569" y="2606295"/>
            <a:ext cx="7620000" cy="67561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Rectangle 10"/>
          <p:cNvSpPr/>
          <p:nvPr/>
        </p:nvSpPr>
        <p:spPr>
          <a:xfrm>
            <a:off x="1360576" y="2324100"/>
            <a:ext cx="19078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s-IN" sz="4800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8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4800" b="1" i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্লাস্টিড</a:t>
            </a:r>
            <a:r>
              <a:rPr lang="bn-IN" sz="48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ঃ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399117"/>
            <a:ext cx="8699938" cy="71705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058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647700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54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সাইটোপ্লাজমীয় অ</a:t>
            </a:r>
            <a:r>
              <a:rPr lang="en-US" sz="5400" b="1" i="1" dirty="0" err="1">
                <a:latin typeface="SutonnyOMJ" panose="01010600010101010101" pitchFamily="2" charset="0"/>
                <a:cs typeface="SutonnyOMJ" panose="01010600010101010101" pitchFamily="2" charset="0"/>
              </a:rPr>
              <a:t>ঙ্গানু</a:t>
            </a:r>
            <a:r>
              <a:rPr lang="en-US" sz="54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………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7939" y="2552700"/>
            <a:ext cx="16711861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সজীব উদ্ভিদকোষের সাইটোপ্লাজমে বর্ণহীন অথবা বর্ণযুক্ত গোলাকার বা ডিম্বাকার অঙ্গানুকে </a:t>
            </a:r>
            <a:r>
              <a:rPr lang="bn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প্লাস্টিড 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বলে। 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প্লাস্টিড উদ্ভিদের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খাদ্য সংশ্লেষে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, বর্ণ গঠনে এবং খাদ্য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সঞ্চয়ে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 মুখ্য ভূমিকা গ্রহণ করে।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রঞ্জক পদার্থের উপস্থিতি ও অনুপস্থিতির উপর নির্ভর করে প্লাস্টিডকে প্রধানত দুই ভাগে ভাগ করা হয়েছে। ক্রোমোপ্লাস্টিড বা বর্ণযুক্ত প্লাস্টিড এবং লিউকোপ্লাস্টিড বা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ব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র্ণহীন প্লাস্টিড। ক্রোমোপ্লাস্টিড দুই রকম- ক্লোরোপ্লাস্ট ও ক্রোমোপ্লাস্ট। এদের মধ্যে তিনটি অংশ পরিলক্ষিত হয়। যথা আবরণী, স্ট্রোমা এবং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গ্রানা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। প্লাস্টি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ডের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 মধ্যে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ক্লোরোপ্লাস্ট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 সবুজ বর্ণের ক্লোরোফিল নামক রঞ্জক পদার্থ থাকায় সবুজ বর্ণ ধারণ করে। সালোকসংশ্লেষণে সহায়তা করা এর প্রধান কাজ।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33600" y="1714500"/>
            <a:ext cx="1978427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s-IN" sz="5000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5000" b="1" i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্লাস্টিড</a:t>
            </a:r>
            <a:r>
              <a:rPr lang="bn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ঃ</a:t>
            </a:r>
          </a:p>
        </p:txBody>
      </p:sp>
    </p:spTree>
    <p:extLst>
      <p:ext uri="{BB962C8B-B14F-4D97-AF65-F5344CB8AC3E}">
        <p14:creationId xmlns:p14="http://schemas.microsoft.com/office/powerpoint/2010/main" val="256866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58707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একা একা করবে</a:t>
            </a:r>
            <a:r>
              <a:rPr lang="en-US" sz="54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………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63431" y="4076700"/>
            <a:ext cx="10980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bn-IN" sz="5400" b="1" dirty="0">
                <a:latin typeface="NikoshBAN" pitchFamily="2" charset="0"/>
                <a:cs typeface="NikoshBAN" pitchFamily="2" charset="0"/>
              </a:rPr>
              <a:t>প্লাস্টিডের কয়েকটি কাজ লিখ?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04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21589" y="647700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5400" b="1" i="1" dirty="0">
                <a:latin typeface="NikoshBAN" pitchFamily="2" charset="0"/>
                <a:cs typeface="NikoshBAN" pitchFamily="2" charset="0"/>
              </a:rPr>
              <a:t>সাইটোপ্লাজমীয় অ</a:t>
            </a:r>
            <a:r>
              <a:rPr lang="en-US" sz="5400" b="1" i="1" dirty="0" err="1">
                <a:latin typeface="NikoshBAN" pitchFamily="2" charset="0"/>
                <a:cs typeface="NikoshBAN" pitchFamily="2" charset="0"/>
              </a:rPr>
              <a:t>ঙ্গানু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 ………</a:t>
            </a:r>
          </a:p>
        </p:txBody>
      </p:sp>
      <p:sp>
        <p:nvSpPr>
          <p:cNvPr id="2" name="Rectangle 1"/>
          <p:cNvSpPr/>
          <p:nvPr/>
        </p:nvSpPr>
        <p:spPr>
          <a:xfrm>
            <a:off x="1301267" y="2400300"/>
            <a:ext cx="3195105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as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মাইটোকন্ড্রিয়া </a:t>
            </a:r>
            <a:r>
              <a:rPr lang="en-US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1" t="4011" r="17201" b="4011"/>
          <a:stretch/>
        </p:blipFill>
        <p:spPr>
          <a:xfrm>
            <a:off x="6303836" y="2464884"/>
            <a:ext cx="4538546" cy="68696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023" y="2182777"/>
            <a:ext cx="10210800" cy="74338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058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58707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5400" b="1" i="1" dirty="0">
                <a:latin typeface="NikoshBAN" pitchFamily="2" charset="0"/>
                <a:cs typeface="NikoshBAN" pitchFamily="2" charset="0"/>
              </a:rPr>
              <a:t>সাইটোপ্লাজমীয় অ</a:t>
            </a:r>
            <a:r>
              <a:rPr lang="en-US" sz="5400" b="1" i="1" dirty="0" err="1">
                <a:latin typeface="NikoshBAN" pitchFamily="2" charset="0"/>
                <a:cs typeface="NikoshBAN" pitchFamily="2" charset="0"/>
              </a:rPr>
              <a:t>ঙ্গানু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 ………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6400" y="3362385"/>
            <a:ext cx="15544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s-IN" sz="4800" dirty="0">
                <a:latin typeface="NikoshBAN" pitchFamily="2" charset="0"/>
                <a:cs typeface="NikoshBAN" pitchFamily="2" charset="0"/>
              </a:rPr>
              <a:t>স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জীব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 উদ্ভিদ ও প্রাণিকোষের। সাইট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োপ্লা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জমে 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বিক্ষিপ্ত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ভাবে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ছড়ি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য়ে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থাকা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 ছোটো ছোটো 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দণ্ডকার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অঙ্গানুগুলোকে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 মাইটোকন্ড্রিয়া বলে।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প্রতিটি মাইটোকন্ড্রিয়ন দ্বিস্তর পর্দা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 আবৃত থাকে।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কিন্তু অন্তঃপর্দাটি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আঙ্গুলের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 মতো অনেক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ভাঁজ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 করে। এদেরকে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ক্রিস্টি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48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যাবতীয়</a:t>
            </a:r>
            <a:r>
              <a:rPr lang="en-US" sz="48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বিপাকীয়</a:t>
            </a:r>
            <a:r>
              <a:rPr lang="as-IN" sz="48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কাজের উৎস হচ্ছে মাইটোকন্ড্রিয়া। এ জন্য মাইটোকন্ড্রিয়াকে কোষের </a:t>
            </a:r>
            <a:r>
              <a:rPr lang="en-US" sz="48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পাওয়ার</a:t>
            </a:r>
            <a:r>
              <a:rPr lang="as-IN" sz="48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হাউস বলে।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 সবুজ উদ্ভিদকোষে এর সংখ্যা বেশি ত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বে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প্রাণীর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য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কৃত কোষে এর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সহস্রাধিক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  <a:endParaRPr lang="as-IN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59776" y="2400300"/>
            <a:ext cx="307808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as-IN" sz="48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মাইটোকন্ড্রিয়া </a:t>
            </a:r>
            <a:r>
              <a:rPr lang="en-US" sz="48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99387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58707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দলে বিভিক্ত হয়ে আলোচনার মাধ্যমে করবে</a:t>
            </a:r>
            <a:r>
              <a:rPr lang="en-US" sz="54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………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30632" y="4000500"/>
            <a:ext cx="15366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as-IN" sz="4800" b="1" dirty="0">
                <a:latin typeface="NikoshBAN" pitchFamily="2" charset="0"/>
                <a:cs typeface="NikoshBAN" pitchFamily="2" charset="0"/>
              </a:rPr>
              <a:t>মাইটোকন্ড্রিয়াকে 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b="1" dirty="0">
                <a:latin typeface="NikoshBAN" pitchFamily="2" charset="0"/>
                <a:cs typeface="NikoshBAN" pitchFamily="2" charset="0"/>
              </a:rPr>
              <a:t>স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কল</a:t>
            </a:r>
            <a:r>
              <a:rPr lang="bn-IN" sz="4800" b="1" dirty="0">
                <a:latin typeface="NikoshBAN" pitchFamily="2" charset="0"/>
                <a:cs typeface="NikoshBAN" pitchFamily="2" charset="0"/>
              </a:rPr>
              <a:t> শক্তির উৎস ব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লা</a:t>
            </a:r>
            <a:r>
              <a:rPr lang="bn-IN" sz="4800" b="1" dirty="0">
                <a:latin typeface="NikoshBAN" pitchFamily="2" charset="0"/>
                <a:cs typeface="NikoshBAN" pitchFamily="2" charset="0"/>
              </a:rPr>
              <a:t> হয় কেন ?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85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58707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54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সাইটোপ্লাজমীয় অ</a:t>
            </a:r>
            <a:r>
              <a:rPr lang="en-US" sz="5400" b="1" i="1" dirty="0" err="1">
                <a:latin typeface="SutonnyOMJ" panose="01010600010101010101" pitchFamily="2" charset="0"/>
                <a:cs typeface="SutonnyOMJ" panose="01010600010101010101" pitchFamily="2" charset="0"/>
              </a:rPr>
              <a:t>ঙ্গানু</a:t>
            </a:r>
            <a:r>
              <a:rPr lang="en-US" sz="54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………</a:t>
            </a:r>
          </a:p>
        </p:txBody>
      </p:sp>
      <p:sp>
        <p:nvSpPr>
          <p:cNvPr id="2" name="Rectangle 1"/>
          <p:cNvSpPr/>
          <p:nvPr/>
        </p:nvSpPr>
        <p:spPr>
          <a:xfrm>
            <a:off x="1625282" y="4074974"/>
            <a:ext cx="866171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সাইটোপ্লাজমে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এক</a:t>
            </a:r>
            <a:r>
              <a:rPr lang="bn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ঝি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ল্লিবে</a:t>
            </a:r>
            <a:r>
              <a:rPr lang="bn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স্টিত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জালিকাকার অঙ্গাণু থাকে যা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এন্ডোপ্লাজমিক 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রেটিকুলাম। 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কোষে মসৃণ ও অমসৃণ এন্ডোপ্লাজমিক রেটিকুলাম পাওয়া যায়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1115836" y="2552700"/>
            <a:ext cx="5349541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as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এন্ডোপ্লাজমি</a:t>
            </a:r>
            <a:r>
              <a:rPr lang="en-US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as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রেটিকুলাম</a:t>
            </a:r>
            <a:r>
              <a:rPr lang="bn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ঃ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345" y="2667866"/>
            <a:ext cx="5457825" cy="54578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192000" y="7581900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000" b="1" dirty="0">
                <a:latin typeface="NikoshBAN" pitchFamily="2" charset="0"/>
                <a:cs typeface="NikoshBAN" pitchFamily="2" charset="0"/>
              </a:rPr>
              <a:t>এন্ডোপ্লাজমিক রেটিকুলাম</a:t>
            </a:r>
            <a:endParaRPr lang="en-US" sz="4000" b="1" dirty="0"/>
          </a:p>
        </p:txBody>
      </p:sp>
      <p:sp>
        <p:nvSpPr>
          <p:cNvPr id="11" name="Freeform 10"/>
          <p:cNvSpPr/>
          <p:nvPr/>
        </p:nvSpPr>
        <p:spPr>
          <a:xfrm>
            <a:off x="13313274" y="3449532"/>
            <a:ext cx="2925395" cy="3825320"/>
          </a:xfrm>
          <a:custGeom>
            <a:avLst/>
            <a:gdLst>
              <a:gd name="connsiteX0" fmla="*/ 28653 w 2925395"/>
              <a:gd name="connsiteY0" fmla="*/ 2424795 h 3825320"/>
              <a:gd name="connsiteX1" fmla="*/ 14799 w 2925395"/>
              <a:gd name="connsiteY1" fmla="*/ 3048250 h 3825320"/>
              <a:gd name="connsiteX2" fmla="*/ 139490 w 2925395"/>
              <a:gd name="connsiteY2" fmla="*/ 3394613 h 3825320"/>
              <a:gd name="connsiteX3" fmla="*/ 568981 w 2925395"/>
              <a:gd name="connsiteY3" fmla="*/ 3699413 h 3825320"/>
              <a:gd name="connsiteX4" fmla="*/ 721381 w 2925395"/>
              <a:gd name="connsiteY4" fmla="*/ 3740977 h 3825320"/>
              <a:gd name="connsiteX5" fmla="*/ 1040035 w 2925395"/>
              <a:gd name="connsiteY5" fmla="*/ 3824104 h 3825320"/>
              <a:gd name="connsiteX6" fmla="*/ 1275562 w 2925395"/>
              <a:gd name="connsiteY6" fmla="*/ 3671704 h 3825320"/>
              <a:gd name="connsiteX7" fmla="*/ 1552653 w 2925395"/>
              <a:gd name="connsiteY7" fmla="*/ 3740977 h 3825320"/>
              <a:gd name="connsiteX8" fmla="*/ 1788181 w 2925395"/>
              <a:gd name="connsiteY8" fmla="*/ 3657850 h 3825320"/>
              <a:gd name="connsiteX9" fmla="*/ 2023708 w 2925395"/>
              <a:gd name="connsiteY9" fmla="*/ 3754832 h 3825320"/>
              <a:gd name="connsiteX10" fmla="*/ 2162253 w 2925395"/>
              <a:gd name="connsiteY10" fmla="*/ 3657850 h 3825320"/>
              <a:gd name="connsiteX11" fmla="*/ 2314653 w 2925395"/>
              <a:gd name="connsiteY11" fmla="*/ 3394613 h 3825320"/>
              <a:gd name="connsiteX12" fmla="*/ 2522471 w 2925395"/>
              <a:gd name="connsiteY12" fmla="*/ 3740977 h 3825320"/>
              <a:gd name="connsiteX13" fmla="*/ 2619453 w 2925395"/>
              <a:gd name="connsiteY13" fmla="*/ 3824104 h 3825320"/>
              <a:gd name="connsiteX14" fmla="*/ 2813417 w 2925395"/>
              <a:gd name="connsiteY14" fmla="*/ 3754832 h 3825320"/>
              <a:gd name="connsiteX15" fmla="*/ 2730290 w 2925395"/>
              <a:gd name="connsiteY15" fmla="*/ 3436177 h 3825320"/>
              <a:gd name="connsiteX16" fmla="*/ 2661017 w 2925395"/>
              <a:gd name="connsiteY16" fmla="*/ 3463886 h 3825320"/>
              <a:gd name="connsiteX17" fmla="*/ 2785708 w 2925395"/>
              <a:gd name="connsiteY17" fmla="*/ 3269923 h 3825320"/>
              <a:gd name="connsiteX18" fmla="*/ 2924253 w 2925395"/>
              <a:gd name="connsiteY18" fmla="*/ 3200650 h 3825320"/>
              <a:gd name="connsiteX19" fmla="*/ 2841126 w 2925395"/>
              <a:gd name="connsiteY19" fmla="*/ 2812723 h 3825320"/>
              <a:gd name="connsiteX20" fmla="*/ 2661017 w 2925395"/>
              <a:gd name="connsiteY20" fmla="*/ 2771159 h 3825320"/>
              <a:gd name="connsiteX21" fmla="*/ 2757999 w 2925395"/>
              <a:gd name="connsiteY21" fmla="*/ 2383232 h 3825320"/>
              <a:gd name="connsiteX22" fmla="*/ 2480908 w 2925395"/>
              <a:gd name="connsiteY22" fmla="*/ 2715741 h 3825320"/>
              <a:gd name="connsiteX23" fmla="*/ 2453199 w 2925395"/>
              <a:gd name="connsiteY23" fmla="*/ 2743450 h 3825320"/>
              <a:gd name="connsiteX24" fmla="*/ 2397781 w 2925395"/>
              <a:gd name="connsiteY24" fmla="*/ 2507923 h 3825320"/>
              <a:gd name="connsiteX25" fmla="*/ 2176108 w 2925395"/>
              <a:gd name="connsiteY25" fmla="*/ 2272395 h 3825320"/>
              <a:gd name="connsiteX26" fmla="*/ 1774326 w 2925395"/>
              <a:gd name="connsiteY26" fmla="*/ 2009159 h 3825320"/>
              <a:gd name="connsiteX27" fmla="*/ 1538799 w 2925395"/>
              <a:gd name="connsiteY27" fmla="*/ 1815195 h 3825320"/>
              <a:gd name="connsiteX28" fmla="*/ 1885162 w 2925395"/>
              <a:gd name="connsiteY28" fmla="*/ 1288723 h 3825320"/>
              <a:gd name="connsiteX29" fmla="*/ 1871308 w 2925395"/>
              <a:gd name="connsiteY29" fmla="*/ 734541 h 3825320"/>
              <a:gd name="connsiteX30" fmla="*/ 1718908 w 2925395"/>
              <a:gd name="connsiteY30" fmla="*/ 512868 h 3825320"/>
              <a:gd name="connsiteX31" fmla="*/ 1732762 w 2925395"/>
              <a:gd name="connsiteY31" fmla="*/ 332759 h 3825320"/>
              <a:gd name="connsiteX32" fmla="*/ 1774326 w 2925395"/>
              <a:gd name="connsiteY32" fmla="*/ 111086 h 3825320"/>
              <a:gd name="connsiteX33" fmla="*/ 1552653 w 2925395"/>
              <a:gd name="connsiteY33" fmla="*/ 250 h 3825320"/>
              <a:gd name="connsiteX34" fmla="*/ 1303271 w 2925395"/>
              <a:gd name="connsiteY34" fmla="*/ 138795 h 3825320"/>
              <a:gd name="connsiteX35" fmla="*/ 1109308 w 2925395"/>
              <a:gd name="connsiteY35" fmla="*/ 97232 h 3825320"/>
              <a:gd name="connsiteX36" fmla="*/ 970762 w 2925395"/>
              <a:gd name="connsiteY36" fmla="*/ 249632 h 3825320"/>
              <a:gd name="connsiteX37" fmla="*/ 693671 w 2925395"/>
              <a:gd name="connsiteY37" fmla="*/ 291195 h 3825320"/>
              <a:gd name="connsiteX38" fmla="*/ 444290 w 2925395"/>
              <a:gd name="connsiteY38" fmla="*/ 318904 h 3825320"/>
              <a:gd name="connsiteX39" fmla="*/ 97926 w 2925395"/>
              <a:gd name="connsiteY39" fmla="*/ 471304 h 3825320"/>
              <a:gd name="connsiteX40" fmla="*/ 444290 w 2925395"/>
              <a:gd name="connsiteY40" fmla="*/ 692977 h 3825320"/>
              <a:gd name="connsiteX41" fmla="*/ 1012326 w 2925395"/>
              <a:gd name="connsiteY41" fmla="*/ 1067050 h 3825320"/>
              <a:gd name="connsiteX42" fmla="*/ 1164726 w 2925395"/>
              <a:gd name="connsiteY42" fmla="*/ 1607377 h 3825320"/>
              <a:gd name="connsiteX43" fmla="*/ 693671 w 2925395"/>
              <a:gd name="connsiteY43" fmla="*/ 1884468 h 3825320"/>
              <a:gd name="connsiteX44" fmla="*/ 250326 w 2925395"/>
              <a:gd name="connsiteY44" fmla="*/ 2216977 h 3825320"/>
              <a:gd name="connsiteX45" fmla="*/ 28653 w 2925395"/>
              <a:gd name="connsiteY45" fmla="*/ 2424795 h 3825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925395" h="3825320">
                <a:moveTo>
                  <a:pt x="28653" y="2424795"/>
                </a:moveTo>
                <a:cubicBezTo>
                  <a:pt x="-10602" y="2563341"/>
                  <a:pt x="-3674" y="2886614"/>
                  <a:pt x="14799" y="3048250"/>
                </a:cubicBezTo>
                <a:cubicBezTo>
                  <a:pt x="33272" y="3209886"/>
                  <a:pt x="47126" y="3286086"/>
                  <a:pt x="139490" y="3394613"/>
                </a:cubicBezTo>
                <a:cubicBezTo>
                  <a:pt x="231854" y="3503140"/>
                  <a:pt x="471999" y="3641686"/>
                  <a:pt x="568981" y="3699413"/>
                </a:cubicBezTo>
                <a:cubicBezTo>
                  <a:pt x="665963" y="3757140"/>
                  <a:pt x="721381" y="3740977"/>
                  <a:pt x="721381" y="3740977"/>
                </a:cubicBezTo>
                <a:cubicBezTo>
                  <a:pt x="799890" y="3761759"/>
                  <a:pt x="947672" y="3835649"/>
                  <a:pt x="1040035" y="3824104"/>
                </a:cubicBezTo>
                <a:cubicBezTo>
                  <a:pt x="1132398" y="3812559"/>
                  <a:pt x="1190126" y="3685558"/>
                  <a:pt x="1275562" y="3671704"/>
                </a:cubicBezTo>
                <a:cubicBezTo>
                  <a:pt x="1360998" y="3657850"/>
                  <a:pt x="1467217" y="3743286"/>
                  <a:pt x="1552653" y="3740977"/>
                </a:cubicBezTo>
                <a:cubicBezTo>
                  <a:pt x="1638089" y="3738668"/>
                  <a:pt x="1709672" y="3655541"/>
                  <a:pt x="1788181" y="3657850"/>
                </a:cubicBezTo>
                <a:cubicBezTo>
                  <a:pt x="1866690" y="3660159"/>
                  <a:pt x="1961363" y="3754832"/>
                  <a:pt x="2023708" y="3754832"/>
                </a:cubicBezTo>
                <a:cubicBezTo>
                  <a:pt x="2086053" y="3754832"/>
                  <a:pt x="2113762" y="3717887"/>
                  <a:pt x="2162253" y="3657850"/>
                </a:cubicBezTo>
                <a:cubicBezTo>
                  <a:pt x="2210744" y="3597813"/>
                  <a:pt x="2254617" y="3380758"/>
                  <a:pt x="2314653" y="3394613"/>
                </a:cubicBezTo>
                <a:cubicBezTo>
                  <a:pt x="2374689" y="3408468"/>
                  <a:pt x="2471671" y="3669395"/>
                  <a:pt x="2522471" y="3740977"/>
                </a:cubicBezTo>
                <a:cubicBezTo>
                  <a:pt x="2573271" y="3812559"/>
                  <a:pt x="2570962" y="3821795"/>
                  <a:pt x="2619453" y="3824104"/>
                </a:cubicBezTo>
                <a:cubicBezTo>
                  <a:pt x="2667944" y="3826413"/>
                  <a:pt x="2794944" y="3819486"/>
                  <a:pt x="2813417" y="3754832"/>
                </a:cubicBezTo>
                <a:cubicBezTo>
                  <a:pt x="2831890" y="3690178"/>
                  <a:pt x="2755690" y="3484668"/>
                  <a:pt x="2730290" y="3436177"/>
                </a:cubicBezTo>
                <a:cubicBezTo>
                  <a:pt x="2704890" y="3387686"/>
                  <a:pt x="2651781" y="3491595"/>
                  <a:pt x="2661017" y="3463886"/>
                </a:cubicBezTo>
                <a:cubicBezTo>
                  <a:pt x="2670253" y="3436177"/>
                  <a:pt x="2741835" y="3313796"/>
                  <a:pt x="2785708" y="3269923"/>
                </a:cubicBezTo>
                <a:cubicBezTo>
                  <a:pt x="2829581" y="3226050"/>
                  <a:pt x="2915017" y="3276850"/>
                  <a:pt x="2924253" y="3200650"/>
                </a:cubicBezTo>
                <a:cubicBezTo>
                  <a:pt x="2933489" y="3124450"/>
                  <a:pt x="2884999" y="2884305"/>
                  <a:pt x="2841126" y="2812723"/>
                </a:cubicBezTo>
                <a:cubicBezTo>
                  <a:pt x="2797253" y="2741141"/>
                  <a:pt x="2674872" y="2842741"/>
                  <a:pt x="2661017" y="2771159"/>
                </a:cubicBezTo>
                <a:cubicBezTo>
                  <a:pt x="2647163" y="2699577"/>
                  <a:pt x="2788017" y="2392468"/>
                  <a:pt x="2757999" y="2383232"/>
                </a:cubicBezTo>
                <a:cubicBezTo>
                  <a:pt x="2727981" y="2373996"/>
                  <a:pt x="2531708" y="2655705"/>
                  <a:pt x="2480908" y="2715741"/>
                </a:cubicBezTo>
                <a:cubicBezTo>
                  <a:pt x="2430108" y="2775777"/>
                  <a:pt x="2467053" y="2778086"/>
                  <a:pt x="2453199" y="2743450"/>
                </a:cubicBezTo>
                <a:cubicBezTo>
                  <a:pt x="2439345" y="2708814"/>
                  <a:pt x="2443963" y="2586432"/>
                  <a:pt x="2397781" y="2507923"/>
                </a:cubicBezTo>
                <a:cubicBezTo>
                  <a:pt x="2351599" y="2429414"/>
                  <a:pt x="2280017" y="2355522"/>
                  <a:pt x="2176108" y="2272395"/>
                </a:cubicBezTo>
                <a:cubicBezTo>
                  <a:pt x="2072199" y="2189268"/>
                  <a:pt x="1880544" y="2085359"/>
                  <a:pt x="1774326" y="2009159"/>
                </a:cubicBezTo>
                <a:cubicBezTo>
                  <a:pt x="1668108" y="1932959"/>
                  <a:pt x="1520326" y="1935268"/>
                  <a:pt x="1538799" y="1815195"/>
                </a:cubicBezTo>
                <a:cubicBezTo>
                  <a:pt x="1557272" y="1695122"/>
                  <a:pt x="1829744" y="1468832"/>
                  <a:pt x="1885162" y="1288723"/>
                </a:cubicBezTo>
                <a:cubicBezTo>
                  <a:pt x="1940580" y="1108614"/>
                  <a:pt x="1899017" y="863850"/>
                  <a:pt x="1871308" y="734541"/>
                </a:cubicBezTo>
                <a:cubicBezTo>
                  <a:pt x="1843599" y="605232"/>
                  <a:pt x="1741999" y="579832"/>
                  <a:pt x="1718908" y="512868"/>
                </a:cubicBezTo>
                <a:cubicBezTo>
                  <a:pt x="1695817" y="445904"/>
                  <a:pt x="1723526" y="399723"/>
                  <a:pt x="1732762" y="332759"/>
                </a:cubicBezTo>
                <a:cubicBezTo>
                  <a:pt x="1741998" y="265795"/>
                  <a:pt x="1804344" y="166504"/>
                  <a:pt x="1774326" y="111086"/>
                </a:cubicBezTo>
                <a:cubicBezTo>
                  <a:pt x="1744308" y="55668"/>
                  <a:pt x="1631162" y="-4368"/>
                  <a:pt x="1552653" y="250"/>
                </a:cubicBezTo>
                <a:cubicBezTo>
                  <a:pt x="1474144" y="4868"/>
                  <a:pt x="1377162" y="122631"/>
                  <a:pt x="1303271" y="138795"/>
                </a:cubicBezTo>
                <a:cubicBezTo>
                  <a:pt x="1229380" y="154959"/>
                  <a:pt x="1164726" y="78759"/>
                  <a:pt x="1109308" y="97232"/>
                </a:cubicBezTo>
                <a:cubicBezTo>
                  <a:pt x="1053890" y="115705"/>
                  <a:pt x="1040035" y="217305"/>
                  <a:pt x="970762" y="249632"/>
                </a:cubicBezTo>
                <a:cubicBezTo>
                  <a:pt x="901489" y="281959"/>
                  <a:pt x="781416" y="279650"/>
                  <a:pt x="693671" y="291195"/>
                </a:cubicBezTo>
                <a:cubicBezTo>
                  <a:pt x="605926" y="302740"/>
                  <a:pt x="543581" y="288886"/>
                  <a:pt x="444290" y="318904"/>
                </a:cubicBezTo>
                <a:cubicBezTo>
                  <a:pt x="344999" y="348922"/>
                  <a:pt x="97926" y="408959"/>
                  <a:pt x="97926" y="471304"/>
                </a:cubicBezTo>
                <a:cubicBezTo>
                  <a:pt x="97926" y="533649"/>
                  <a:pt x="444290" y="692977"/>
                  <a:pt x="444290" y="692977"/>
                </a:cubicBezTo>
                <a:cubicBezTo>
                  <a:pt x="596690" y="792268"/>
                  <a:pt x="892253" y="914650"/>
                  <a:pt x="1012326" y="1067050"/>
                </a:cubicBezTo>
                <a:cubicBezTo>
                  <a:pt x="1132399" y="1219450"/>
                  <a:pt x="1217835" y="1471141"/>
                  <a:pt x="1164726" y="1607377"/>
                </a:cubicBezTo>
                <a:cubicBezTo>
                  <a:pt x="1111617" y="1743613"/>
                  <a:pt x="846071" y="1782868"/>
                  <a:pt x="693671" y="1884468"/>
                </a:cubicBezTo>
                <a:cubicBezTo>
                  <a:pt x="541271" y="1986068"/>
                  <a:pt x="356544" y="2124613"/>
                  <a:pt x="250326" y="2216977"/>
                </a:cubicBezTo>
                <a:cubicBezTo>
                  <a:pt x="144108" y="2309341"/>
                  <a:pt x="67908" y="2286249"/>
                  <a:pt x="28653" y="2424795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58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4" grpId="0"/>
      <p:bldP spid="10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58707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1676399" y="4608374"/>
            <a:ext cx="830580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সাইটোপ্লাজমে মুক্ত অবস্থায় বা এন্ডোপ্লাজমিক রেটিকুলামের </a:t>
            </a:r>
            <a:r>
              <a:rPr lang="bn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গায়ে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দানার মত 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রাইবোজোম থাকে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। রাইবোজোমে প্রোটিন সংশ্লেষিত হয়।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5400" b="1" i="1" dirty="0">
                <a:latin typeface="NikoshBAN" pitchFamily="2" charset="0"/>
                <a:cs typeface="NikoshBAN" pitchFamily="2" charset="0"/>
              </a:rPr>
              <a:t>সাইটোপ্লাজমীয় অ</a:t>
            </a:r>
            <a:r>
              <a:rPr lang="en-US" sz="5400" b="1" i="1" dirty="0" err="1">
                <a:latin typeface="NikoshBAN" pitchFamily="2" charset="0"/>
                <a:cs typeface="NikoshBAN" pitchFamily="2" charset="0"/>
              </a:rPr>
              <a:t>ঙ্গানু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 ………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1361207" y="2476500"/>
            <a:ext cx="2874505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as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রাই</a:t>
            </a:r>
            <a:r>
              <a:rPr lang="en-US" sz="5000" b="1" i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বো</a:t>
            </a:r>
            <a:r>
              <a:rPr lang="as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জোম</a:t>
            </a:r>
            <a:r>
              <a:rPr lang="en-US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: </a:t>
            </a:r>
            <a:endParaRPr lang="bn-IN" sz="5000" b="1" i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6" t="8525" r="15630" b="6093"/>
          <a:stretch/>
        </p:blipFill>
        <p:spPr>
          <a:xfrm>
            <a:off x="10972800" y="3184386"/>
            <a:ext cx="6400800" cy="44750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12268200" y="8115300"/>
            <a:ext cx="39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4000" b="1" dirty="0">
                <a:latin typeface="NikoshBAN" pitchFamily="2" charset="0"/>
                <a:cs typeface="NikoshBAN" pitchFamily="2" charset="0"/>
              </a:rPr>
              <a:t>রাইবোজোম</a:t>
            </a:r>
            <a:endParaRPr lang="en-US" sz="4000" b="1" dirty="0"/>
          </a:p>
        </p:txBody>
      </p:sp>
      <p:sp>
        <p:nvSpPr>
          <p:cNvPr id="10" name="Oval 9"/>
          <p:cNvSpPr/>
          <p:nvPr/>
        </p:nvSpPr>
        <p:spPr>
          <a:xfrm>
            <a:off x="15613612" y="5600700"/>
            <a:ext cx="464588" cy="381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5247388" y="6210300"/>
            <a:ext cx="6096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716000" y="3695700"/>
            <a:ext cx="609600" cy="5334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58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4" grpId="0"/>
      <p:bldP spid="9" grpId="0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58707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1752600" y="4608374"/>
            <a:ext cx="8763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প্রাণীকো</a:t>
            </a:r>
            <a:r>
              <a:rPr lang="bn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ষের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সাইটোপ্লাজমে দ্বিস্তরবিশিষ্ট লিপোপ্রোটিনের </a:t>
            </a:r>
            <a:r>
              <a:rPr lang="bn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মেমব্রেনে 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আবৃত লাইসোজোম থাকে। 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এটি হাইড্রোলাইটিক এনজাইম ধারণ করে।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5400" b="1" i="1" dirty="0">
                <a:latin typeface="NikoshBAN" pitchFamily="2" charset="0"/>
                <a:cs typeface="NikoshBAN" pitchFamily="2" charset="0"/>
              </a:rPr>
              <a:t>সাইটোপ্লাজমীয় অ</a:t>
            </a:r>
            <a:r>
              <a:rPr lang="en-US" sz="5400" b="1" i="1" dirty="0" err="1">
                <a:latin typeface="NikoshBAN" pitchFamily="2" charset="0"/>
                <a:cs typeface="NikoshBAN" pitchFamily="2" charset="0"/>
              </a:rPr>
              <a:t>ঙ্গানু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 ………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1676400" y="2454414"/>
            <a:ext cx="2799164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0" b="1" i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লা</a:t>
            </a:r>
            <a:r>
              <a:rPr lang="as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ইসোজোম</a:t>
            </a:r>
            <a:r>
              <a:rPr lang="en-US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: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7" t="21187" r="20973" b="5412"/>
          <a:stretch/>
        </p:blipFill>
        <p:spPr>
          <a:xfrm>
            <a:off x="10896601" y="2808358"/>
            <a:ext cx="6400800" cy="47358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12649200" y="81153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4000" b="1" dirty="0">
                <a:latin typeface="SutonnyOMJ" panose="01010600010101010101" pitchFamily="2" charset="0"/>
                <a:cs typeface="SutonnyOMJ" panose="01010600010101010101" pitchFamily="2" charset="0"/>
              </a:rPr>
              <a:t>লাইসোজোম</a:t>
            </a:r>
            <a:endParaRPr lang="en-US" sz="40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4" t="27263" r="31562" b="19912"/>
          <a:stretch/>
        </p:blipFill>
        <p:spPr>
          <a:xfrm>
            <a:off x="11540836" y="3238500"/>
            <a:ext cx="4724400" cy="3408218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6058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4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64422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439619" y="876300"/>
            <a:ext cx="1226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i="1" dirty="0">
                <a:latin typeface="NikoshBAN" pitchFamily="2" charset="0"/>
                <a:cs typeface="NikoshBAN" pitchFamily="2" charset="0"/>
              </a:rPr>
              <a:t>সাইটোপ্লাজমীয় অ</a:t>
            </a:r>
            <a:r>
              <a:rPr lang="en-US" sz="4800" b="1" i="1" dirty="0" err="1">
                <a:latin typeface="NikoshBAN" pitchFamily="2" charset="0"/>
                <a:cs typeface="NikoshBAN" pitchFamily="2" charset="0"/>
              </a:rPr>
              <a:t>ঙ্গানু</a:t>
            </a:r>
            <a:r>
              <a:rPr lang="en-US" sz="4800" b="1" i="1" dirty="0">
                <a:latin typeface="NikoshBAN" pitchFamily="2" charset="0"/>
                <a:cs typeface="NikoshBAN" pitchFamily="2" charset="0"/>
              </a:rPr>
              <a:t> ………</a:t>
            </a:r>
          </a:p>
        </p:txBody>
      </p:sp>
      <p:sp>
        <p:nvSpPr>
          <p:cNvPr id="2" name="Rectangle 1"/>
          <p:cNvSpPr/>
          <p:nvPr/>
        </p:nvSpPr>
        <p:spPr>
          <a:xfrm>
            <a:off x="1676400" y="2818581"/>
            <a:ext cx="9144000" cy="754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4400" dirty="0">
                <a:latin typeface="NikoshBAN" pitchFamily="2" charset="0"/>
                <a:cs typeface="NikoshBAN" pitchFamily="2" charset="0"/>
              </a:rPr>
              <a:t>প্রাণিকোষের নিউক্লিয়াসের কাছে দুটি কাঁপা নলাকায় বা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নালাকার অঙ্গাণু 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দেখা যায়,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 সেন্ট্রিওল ব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লে।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 সেন্ট্রিওল সাধারণত একটি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স্বচ্ছ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দা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নাবিহীন পদার্থ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দারা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 আবৃত থাকে। এ অবস্থায় এটিকে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সেন্টো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জোম বলে। উদ্ভিদকোষে সেন্ট্রিওল সাধারণত থাকে না, তবে নিম্নশ্রেণির উদ্ভিদকোষে যেমন-ছত্রাকে থাকে। প্রাণিকোষ বিভাজনের সময় অ্যাস্টার গঠন করা সেন্ট্রিও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লে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র প্রধান কাজ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1981200" y="2016250"/>
            <a:ext cx="2052165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সেন্ট্রিওল</a:t>
            </a:r>
            <a:r>
              <a:rPr lang="en-US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5000" b="1" i="1" dirty="0">
              <a:solidFill>
                <a:srgbClr val="00B0F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7" t="18863" r="25200" b="18863"/>
          <a:stretch/>
        </p:blipFill>
        <p:spPr>
          <a:xfrm>
            <a:off x="11353800" y="2802734"/>
            <a:ext cx="5943600" cy="49163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13258800" y="8343900"/>
            <a:ext cx="259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4000" b="1" dirty="0">
                <a:latin typeface="NikoshBAN" pitchFamily="2" charset="0"/>
                <a:cs typeface="NikoshBAN" pitchFamily="2" charset="0"/>
              </a:rPr>
              <a:t>সেন্ট্রিওল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 rot="521359">
            <a:off x="13523663" y="5147938"/>
            <a:ext cx="2514600" cy="136018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2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4" grpId="0"/>
      <p:bldP spid="10" grpId="0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64422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1600200" y="2476500"/>
            <a:ext cx="2419252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কোষ</a:t>
            </a:r>
            <a:r>
              <a:rPr lang="bn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গহ্বরঃ</a:t>
            </a:r>
            <a:endParaRPr lang="en-US" sz="5000" b="1" i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8" t="15625" r="14082" b="15313"/>
          <a:stretch/>
        </p:blipFill>
        <p:spPr>
          <a:xfrm>
            <a:off x="3572215" y="2095500"/>
            <a:ext cx="9568991" cy="75375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Freeform 10"/>
          <p:cNvSpPr/>
          <p:nvPr/>
        </p:nvSpPr>
        <p:spPr>
          <a:xfrm>
            <a:off x="6578490" y="3994336"/>
            <a:ext cx="1651110" cy="2825564"/>
          </a:xfrm>
          <a:custGeom>
            <a:avLst/>
            <a:gdLst>
              <a:gd name="connsiteX0" fmla="*/ 434263 w 1058230"/>
              <a:gd name="connsiteY0" fmla="*/ 1952445 h 1975796"/>
              <a:gd name="connsiteX1" fmla="*/ 614372 w 1058230"/>
              <a:gd name="connsiteY1" fmla="*/ 1966299 h 1975796"/>
              <a:gd name="connsiteX2" fmla="*/ 794481 w 1058230"/>
              <a:gd name="connsiteY2" fmla="*/ 1827754 h 1975796"/>
              <a:gd name="connsiteX3" fmla="*/ 849899 w 1058230"/>
              <a:gd name="connsiteY3" fmla="*/ 1675354 h 1975796"/>
              <a:gd name="connsiteX4" fmla="*/ 822190 w 1058230"/>
              <a:gd name="connsiteY4" fmla="*/ 1425972 h 1975796"/>
              <a:gd name="connsiteX5" fmla="*/ 919172 w 1058230"/>
              <a:gd name="connsiteY5" fmla="*/ 1287426 h 1975796"/>
              <a:gd name="connsiteX6" fmla="*/ 1043863 w 1058230"/>
              <a:gd name="connsiteY6" fmla="*/ 954917 h 1975796"/>
              <a:gd name="connsiteX7" fmla="*/ 1043863 w 1058230"/>
              <a:gd name="connsiteY7" fmla="*/ 553135 h 1975796"/>
              <a:gd name="connsiteX8" fmla="*/ 1043863 w 1058230"/>
              <a:gd name="connsiteY8" fmla="*/ 165208 h 1975796"/>
              <a:gd name="connsiteX9" fmla="*/ 849899 w 1058230"/>
              <a:gd name="connsiteY9" fmla="*/ 26663 h 1975796"/>
              <a:gd name="connsiteX10" fmla="*/ 586663 w 1058230"/>
              <a:gd name="connsiteY10" fmla="*/ 26663 h 1975796"/>
              <a:gd name="connsiteX11" fmla="*/ 434263 w 1058230"/>
              <a:gd name="connsiteY11" fmla="*/ 303754 h 1975796"/>
              <a:gd name="connsiteX12" fmla="*/ 212590 w 1058230"/>
              <a:gd name="connsiteY12" fmla="*/ 677826 h 1975796"/>
              <a:gd name="connsiteX13" fmla="*/ 115608 w 1058230"/>
              <a:gd name="connsiteY13" fmla="*/ 1093463 h 1975796"/>
              <a:gd name="connsiteX14" fmla="*/ 4772 w 1058230"/>
              <a:gd name="connsiteY14" fmla="*/ 1384408 h 1975796"/>
              <a:gd name="connsiteX15" fmla="*/ 32481 w 1058230"/>
              <a:gd name="connsiteY15" fmla="*/ 1619935 h 1975796"/>
              <a:gd name="connsiteX16" fmla="*/ 143317 w 1058230"/>
              <a:gd name="connsiteY16" fmla="*/ 1716917 h 1975796"/>
              <a:gd name="connsiteX17" fmla="*/ 295717 w 1058230"/>
              <a:gd name="connsiteY17" fmla="*/ 1869317 h 1975796"/>
              <a:gd name="connsiteX18" fmla="*/ 628226 w 1058230"/>
              <a:gd name="connsiteY18" fmla="*/ 1952445 h 1975796"/>
              <a:gd name="connsiteX19" fmla="*/ 766772 w 1058230"/>
              <a:gd name="connsiteY19" fmla="*/ 1841608 h 1975796"/>
              <a:gd name="connsiteX20" fmla="*/ 863754 w 1058230"/>
              <a:gd name="connsiteY20" fmla="*/ 1744626 h 1975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8230" h="1975796">
                <a:moveTo>
                  <a:pt x="434263" y="1952445"/>
                </a:moveTo>
                <a:cubicBezTo>
                  <a:pt x="494299" y="1969763"/>
                  <a:pt x="554336" y="1987081"/>
                  <a:pt x="614372" y="1966299"/>
                </a:cubicBezTo>
                <a:cubicBezTo>
                  <a:pt x="674408" y="1945517"/>
                  <a:pt x="755227" y="1876245"/>
                  <a:pt x="794481" y="1827754"/>
                </a:cubicBezTo>
                <a:cubicBezTo>
                  <a:pt x="833736" y="1779263"/>
                  <a:pt x="845281" y="1742318"/>
                  <a:pt x="849899" y="1675354"/>
                </a:cubicBezTo>
                <a:cubicBezTo>
                  <a:pt x="854517" y="1608390"/>
                  <a:pt x="810645" y="1490627"/>
                  <a:pt x="822190" y="1425972"/>
                </a:cubicBezTo>
                <a:cubicBezTo>
                  <a:pt x="833735" y="1361317"/>
                  <a:pt x="882227" y="1365935"/>
                  <a:pt x="919172" y="1287426"/>
                </a:cubicBezTo>
                <a:cubicBezTo>
                  <a:pt x="956118" y="1208917"/>
                  <a:pt x="1023081" y="1077299"/>
                  <a:pt x="1043863" y="954917"/>
                </a:cubicBezTo>
                <a:cubicBezTo>
                  <a:pt x="1064645" y="832535"/>
                  <a:pt x="1043863" y="553135"/>
                  <a:pt x="1043863" y="553135"/>
                </a:cubicBezTo>
                <a:cubicBezTo>
                  <a:pt x="1043863" y="421517"/>
                  <a:pt x="1076190" y="252953"/>
                  <a:pt x="1043863" y="165208"/>
                </a:cubicBezTo>
                <a:cubicBezTo>
                  <a:pt x="1011536" y="77463"/>
                  <a:pt x="926099" y="49754"/>
                  <a:pt x="849899" y="26663"/>
                </a:cubicBezTo>
                <a:cubicBezTo>
                  <a:pt x="773699" y="3572"/>
                  <a:pt x="655936" y="-19519"/>
                  <a:pt x="586663" y="26663"/>
                </a:cubicBezTo>
                <a:cubicBezTo>
                  <a:pt x="517390" y="72845"/>
                  <a:pt x="496609" y="195227"/>
                  <a:pt x="434263" y="303754"/>
                </a:cubicBezTo>
                <a:cubicBezTo>
                  <a:pt x="371917" y="412281"/>
                  <a:pt x="265699" y="546208"/>
                  <a:pt x="212590" y="677826"/>
                </a:cubicBezTo>
                <a:cubicBezTo>
                  <a:pt x="159481" y="809444"/>
                  <a:pt x="150244" y="975699"/>
                  <a:pt x="115608" y="1093463"/>
                </a:cubicBezTo>
                <a:cubicBezTo>
                  <a:pt x="80972" y="1211227"/>
                  <a:pt x="18627" y="1296663"/>
                  <a:pt x="4772" y="1384408"/>
                </a:cubicBezTo>
                <a:cubicBezTo>
                  <a:pt x="-9083" y="1472153"/>
                  <a:pt x="9390" y="1564517"/>
                  <a:pt x="32481" y="1619935"/>
                </a:cubicBezTo>
                <a:cubicBezTo>
                  <a:pt x="55572" y="1675353"/>
                  <a:pt x="99444" y="1675353"/>
                  <a:pt x="143317" y="1716917"/>
                </a:cubicBezTo>
                <a:cubicBezTo>
                  <a:pt x="187190" y="1758481"/>
                  <a:pt x="214899" y="1830062"/>
                  <a:pt x="295717" y="1869317"/>
                </a:cubicBezTo>
                <a:cubicBezTo>
                  <a:pt x="376535" y="1908572"/>
                  <a:pt x="549717" y="1957063"/>
                  <a:pt x="628226" y="1952445"/>
                </a:cubicBezTo>
                <a:cubicBezTo>
                  <a:pt x="706735" y="1947827"/>
                  <a:pt x="727517" y="1876244"/>
                  <a:pt x="766772" y="1841608"/>
                </a:cubicBezTo>
                <a:cubicBezTo>
                  <a:pt x="806027" y="1806972"/>
                  <a:pt x="834890" y="1775799"/>
                  <a:pt x="863754" y="1744626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5400" b="1" i="1" dirty="0">
                <a:latin typeface="NikoshBAN" pitchFamily="2" charset="0"/>
                <a:cs typeface="NikoshBAN" pitchFamily="2" charset="0"/>
              </a:rPr>
              <a:t>সাইটোপ্লাজমীয় অ</a:t>
            </a:r>
            <a:r>
              <a:rPr lang="en-US" sz="5400" b="1" i="1" dirty="0" err="1">
                <a:latin typeface="NikoshBAN" pitchFamily="2" charset="0"/>
                <a:cs typeface="NikoshBAN" pitchFamily="2" charset="0"/>
              </a:rPr>
              <a:t>ঙ্গানু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 ………</a:t>
            </a:r>
          </a:p>
        </p:txBody>
      </p:sp>
    </p:spTree>
    <p:extLst>
      <p:ext uri="{BB962C8B-B14F-4D97-AF65-F5344CB8AC3E}">
        <p14:creationId xmlns:p14="http://schemas.microsoft.com/office/powerpoint/2010/main" val="85642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58707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671637" y="3291164"/>
            <a:ext cx="15468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s-IN" sz="4400" dirty="0">
                <a:latin typeface="NikoshBAN" pitchFamily="2" charset="0"/>
                <a:cs typeface="NikoshBAN" pitchFamily="2" charset="0"/>
              </a:rPr>
              <a:t>কো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ষে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র সজীব অঙ্গাণু এবং নিজীব বস্তু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স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মূহ সাইটোপ্লাজমের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ধাত্রে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থা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কে। উদ্ভিদ কোষের নির্জীব বস্তুসমূহের মধ্যে আছে বি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ভি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ন্ন রকমের সঞ্চিত পদার্থ, বর্জ্য পদার্থ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 ও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ক্ষ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রিত পদার্থ। </a:t>
            </a:r>
            <a:r>
              <a:rPr lang="as-IN" sz="4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কোষের সাইটো</a:t>
            </a:r>
            <a:r>
              <a:rPr lang="bn-IN" sz="4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প্লা</a:t>
            </a:r>
            <a:r>
              <a:rPr lang="as-IN" sz="4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জমে তরল পদার্থপূর্ণ ছোট বড় </a:t>
            </a:r>
            <a:r>
              <a:rPr lang="bn-IN" sz="4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গহ্বর</a:t>
            </a:r>
            <a:r>
              <a:rPr lang="as-IN" sz="4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থাকে </a:t>
            </a:r>
            <a:r>
              <a:rPr lang="bn-IN" sz="4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তাদের</a:t>
            </a:r>
            <a:r>
              <a:rPr lang="as-IN" sz="4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কোষগহ্বর </a:t>
            </a:r>
            <a:r>
              <a:rPr lang="as-IN" sz="4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বলে। 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প্রাণিকোষে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কোষগহ্বর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 থাকে না তবে কোনো কোনো কোষে যদি থাকে তা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আকারে খুব ছোট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। উদ্ভিদকো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ষে কোষগহ্বর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 বেশি থাকে এবং আকারে বড় হয়। এ কারণে উদ্ভিদকো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ষে 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নিউক্লিয়াস একপাশে এবং প্রাণিকোষে নিউক্লিয়াস মা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ঝে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 থাকে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76400" y="2300833"/>
            <a:ext cx="3424335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কোষ</a:t>
            </a:r>
            <a:r>
              <a:rPr lang="bn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5000" b="1" i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হ্ব</a:t>
            </a:r>
            <a:r>
              <a:rPr lang="bn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রঃ</a:t>
            </a:r>
            <a:endParaRPr lang="en-US" sz="5000" b="1" i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39619" y="876300"/>
            <a:ext cx="1226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সাইটোপ্লাজমীয় অ</a:t>
            </a:r>
            <a:r>
              <a:rPr lang="en-US" sz="4800" b="1" i="1" dirty="0" err="1">
                <a:latin typeface="SutonnyOMJ" panose="01010600010101010101" pitchFamily="2" charset="0"/>
                <a:cs typeface="SutonnyOMJ" panose="01010600010101010101" pitchFamily="2" charset="0"/>
              </a:rPr>
              <a:t>ঙ্গানু</a:t>
            </a:r>
            <a:r>
              <a:rPr lang="en-US" sz="48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b="1" i="1" dirty="0">
                <a:latin typeface="NikoshBAN" pitchFamily="2" charset="0"/>
                <a:cs typeface="NikoshBAN" pitchFamily="2" charset="0"/>
              </a:rPr>
              <a:t>………</a:t>
            </a:r>
          </a:p>
        </p:txBody>
      </p:sp>
    </p:spTree>
    <p:extLst>
      <p:ext uri="{BB962C8B-B14F-4D97-AF65-F5344CB8AC3E}">
        <p14:creationId xmlns:p14="http://schemas.microsoft.com/office/powerpoint/2010/main" val="213365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62000" y="571500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676400" y="3771900"/>
            <a:ext cx="10744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4400" dirty="0">
                <a:latin typeface="NikoshBAN" pitchFamily="2" charset="0"/>
                <a:cs typeface="NikoshBAN" pitchFamily="2" charset="0"/>
              </a:rPr>
              <a:t>প্রোটোপ্লাজমে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 পর্দা দিয়ে বেষ্টিত সর্বাপেক্ষা যন বস্তুকে নিউক্লিয়াস ব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লে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প্রতিটি নিউক্লিয়াস চারটি অংশের সমন্বয়ে গঠিত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marL="571500" indent="-571500" algn="just">
              <a:buFont typeface="Wingdings" pitchFamily="2" charset="2"/>
              <a:buChar char="v"/>
            </a:pPr>
            <a:r>
              <a:rPr lang="as-IN" sz="44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নিউক্লিয়ার মেমব্রেন বা নি</a:t>
            </a:r>
            <a:r>
              <a:rPr lang="en-US" sz="4400" b="1" i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উক্লি</a:t>
            </a:r>
            <a:r>
              <a:rPr lang="as-IN" sz="44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য়া</a:t>
            </a:r>
            <a:r>
              <a:rPr lang="bn-IN" sz="44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 পর্দা।</a:t>
            </a:r>
            <a:endParaRPr lang="en-US" sz="4400" b="1" i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 algn="just">
              <a:buFont typeface="Wingdings" pitchFamily="2" charset="2"/>
              <a:buChar char="v"/>
            </a:pPr>
            <a:r>
              <a:rPr lang="as-IN" sz="44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নিউক্লিওলাস </a:t>
            </a:r>
            <a:endParaRPr lang="en-US" sz="4400" b="1" i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 algn="just">
              <a:buFont typeface="Wingdings" pitchFamily="2" charset="2"/>
              <a:buChar char="v"/>
            </a:pPr>
            <a:r>
              <a:rPr lang="as-IN" sz="44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i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নিউক্লিওজালিকা</a:t>
            </a:r>
            <a:endParaRPr lang="en-US" sz="4400" b="1" i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 algn="just">
              <a:buFont typeface="Wingdings" pitchFamily="2" charset="2"/>
              <a:buChar char="v"/>
            </a:pPr>
            <a:r>
              <a:rPr lang="en-US" sz="4400" b="1" i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নিউক্লিওপ্লাজম</a:t>
            </a:r>
            <a:endParaRPr lang="en-US" sz="4400" b="1" i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00200" y="2552700"/>
            <a:ext cx="2480166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নিউক্লিয়াস</a:t>
            </a:r>
            <a:r>
              <a:rPr lang="bn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ঃ</a:t>
            </a:r>
            <a:endParaRPr lang="en-US" sz="5000" b="1" i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5400" b="1" i="1" dirty="0">
                <a:latin typeface="NikoshBAN" pitchFamily="2" charset="0"/>
                <a:cs typeface="NikoshBAN" pitchFamily="2" charset="0"/>
              </a:rPr>
              <a:t>সাইটোপ্লাজমীয় অ</a:t>
            </a:r>
            <a:r>
              <a:rPr lang="en-US" sz="5400" b="1" i="1" dirty="0" err="1">
                <a:latin typeface="NikoshBAN" pitchFamily="2" charset="0"/>
                <a:cs typeface="NikoshBAN" pitchFamily="2" charset="0"/>
              </a:rPr>
              <a:t>ঙ্গানু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 ………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" t="5898" r="36572" b="14288"/>
          <a:stretch/>
        </p:blipFill>
        <p:spPr>
          <a:xfrm>
            <a:off x="12940145" y="3422073"/>
            <a:ext cx="3061855" cy="32696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7636" y="3149284"/>
            <a:ext cx="4978355" cy="4095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3030200" y="7429500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4400" b="1" dirty="0"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80612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8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58707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1600200" y="3695700"/>
            <a:ext cx="10972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সজীব ও 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দ্বি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স্তরবিশিষ্ট পর্দা দিয়ে প্রতিটি নিউক্লিয়াস আবৃত থাকে, তাকে নি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উক্লিয়ার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পর্দা</a:t>
            </a:r>
            <a:r>
              <a:rPr lang="en-US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as-IN" sz="4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নি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উক্লিয়ার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 পর্দা অসংখ্যা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ছিদ্রযুক্ত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এসব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ছিদ্রের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নিউক্রিয়ার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রন্ধ্র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নি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উক্লিয়ার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 পর্দা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সাইটোপ্লাজম এর সাথে 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নিউক্লিয়াস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ের বিভিন্ন বস্তুর যোগাযোগ রক্ষা করে এবং 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নিউক্লিয়াস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কে রক্ষনাবেক্ষন করে।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5400" b="1" i="1" dirty="0">
                <a:latin typeface="NikoshBAN" pitchFamily="2" charset="0"/>
                <a:cs typeface="NikoshBAN" pitchFamily="2" charset="0"/>
              </a:rPr>
              <a:t>সাইটোপ্লাজমীয়</a:t>
            </a:r>
            <a:r>
              <a:rPr lang="as-IN" sz="48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 অ</a:t>
            </a:r>
            <a:r>
              <a:rPr lang="en-US" sz="4800" b="1" i="1" dirty="0" err="1">
                <a:latin typeface="SutonnyOMJ" panose="01010600010101010101" pitchFamily="2" charset="0"/>
                <a:cs typeface="SutonnyOMJ" panose="01010600010101010101" pitchFamily="2" charset="0"/>
              </a:rPr>
              <a:t>ঙ্গানু</a:t>
            </a:r>
            <a:r>
              <a:rPr lang="en-US" sz="48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b="1" i="1" dirty="0">
                <a:latin typeface="NikoshBAN" pitchFamily="2" charset="0"/>
                <a:cs typeface="NikoshBAN" pitchFamily="2" charset="0"/>
              </a:rPr>
              <a:t>………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1591666" y="2552700"/>
            <a:ext cx="389473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নিয়ক্রিয়া</a:t>
            </a:r>
            <a:r>
              <a:rPr lang="bn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পর্দাঃ</a:t>
            </a:r>
            <a:endParaRPr lang="en-US" sz="5000" b="1" i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" t="3305" r="41375" b="3141"/>
          <a:stretch/>
        </p:blipFill>
        <p:spPr>
          <a:xfrm>
            <a:off x="12697691" y="3364199"/>
            <a:ext cx="4675909" cy="45492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13535891" y="81153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b="1" dirty="0">
                <a:latin typeface="NikoshBAN" pitchFamily="2" charset="0"/>
                <a:cs typeface="NikoshBAN" pitchFamily="2" charset="0"/>
              </a:rPr>
              <a:t>নিউক্লিয়ার মেমব্রেন</a:t>
            </a:r>
            <a:endParaRPr lang="en-US" sz="3600" dirty="0"/>
          </a:p>
        </p:txBody>
      </p:sp>
      <p:sp>
        <p:nvSpPr>
          <p:cNvPr id="12" name="Oval 11"/>
          <p:cNvSpPr/>
          <p:nvPr/>
        </p:nvSpPr>
        <p:spPr>
          <a:xfrm>
            <a:off x="13002491" y="3695700"/>
            <a:ext cx="4038600" cy="3886200"/>
          </a:xfrm>
          <a:prstGeom prst="ellipse">
            <a:avLst/>
          </a:prstGeom>
          <a:noFill/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2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4" grpId="0"/>
      <p:bldP spid="9" grpId="0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58707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439619" y="876300"/>
            <a:ext cx="122669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5000" b="1" i="1" dirty="0">
                <a:latin typeface="NikoshBAN" pitchFamily="2" charset="0"/>
                <a:cs typeface="NikoshBAN" pitchFamily="2" charset="0"/>
              </a:rPr>
              <a:t>সাইটোপ্লাজমীয় অ</a:t>
            </a:r>
            <a:r>
              <a:rPr lang="en-US" sz="5000" b="1" i="1" dirty="0" err="1">
                <a:latin typeface="NikoshBAN" pitchFamily="2" charset="0"/>
                <a:cs typeface="NikoshBAN" pitchFamily="2" charset="0"/>
              </a:rPr>
              <a:t>ঙ্গানু</a:t>
            </a:r>
            <a:r>
              <a:rPr lang="en-US" sz="5000" b="1" i="1" dirty="0">
                <a:latin typeface="NikoshBAN" pitchFamily="2" charset="0"/>
                <a:cs typeface="NikoshBAN" pitchFamily="2" charset="0"/>
              </a:rPr>
              <a:t> ………</a:t>
            </a:r>
          </a:p>
        </p:txBody>
      </p:sp>
      <p:sp>
        <p:nvSpPr>
          <p:cNvPr id="8" name="Rectangle 7"/>
          <p:cNvSpPr/>
          <p:nvPr/>
        </p:nvSpPr>
        <p:spPr>
          <a:xfrm>
            <a:off x="1621924" y="2530614"/>
            <a:ext cx="3259226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নিউক্লিও</a:t>
            </a:r>
            <a:r>
              <a:rPr lang="bn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প্লাজমঃ</a:t>
            </a:r>
            <a:endParaRPr lang="en-US" sz="5000" b="1" i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76400" y="4189155"/>
            <a:ext cx="9144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নিউক্লিয়াসের</a:t>
            </a:r>
            <a:r>
              <a:rPr lang="en-US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অভ্যন্তরস্থ</a:t>
            </a:r>
            <a:r>
              <a:rPr lang="en-US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নিউক্লিয়ার</a:t>
            </a:r>
            <a:r>
              <a:rPr lang="en-US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মেমব্রেন</a:t>
            </a:r>
            <a:r>
              <a:rPr lang="en-US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আবৃত</a:t>
            </a:r>
            <a:r>
              <a:rPr lang="en-US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স্বচ্ছ</a:t>
            </a:r>
            <a:r>
              <a:rPr lang="en-US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দানাদার</a:t>
            </a:r>
            <a:r>
              <a:rPr lang="en-US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জেলির</a:t>
            </a:r>
            <a:r>
              <a:rPr lang="en-US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অর্ধতরল</a:t>
            </a:r>
            <a:r>
              <a:rPr lang="en-US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পদার্থটির</a:t>
            </a:r>
            <a:r>
              <a:rPr lang="en-US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নিউক্লিওপ্লাজম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এটি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নিউক্লিয়াস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 ও ক্রোমোজোমের মাতৃকা বা ধারক হিসেবে কাজ করে।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0" t="24073" r="26980" b="10078"/>
          <a:stretch/>
        </p:blipFill>
        <p:spPr>
          <a:xfrm>
            <a:off x="11180618" y="2660072"/>
            <a:ext cx="5098473" cy="50846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Oval 3"/>
          <p:cNvSpPr/>
          <p:nvPr/>
        </p:nvSpPr>
        <p:spPr>
          <a:xfrm>
            <a:off x="11658600" y="3238500"/>
            <a:ext cx="2438400" cy="3505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58600" y="8184059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নিউক্লিওপ্লাজম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13365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4" grpId="0" animBg="1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601358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1622417" y="4379774"/>
            <a:ext cx="8588383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নিউক্লিয়াসের অভ্যন্তরে অবশিত ক্ষুদ্র, গোলাকার, উজ্জ্বল ও অপেক্ষাকৃত </a:t>
            </a:r>
            <a:r>
              <a:rPr lang="en-US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ন </a:t>
            </a:r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বস্তুটি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নিউক্লিওলাস নামে পরিচিত। 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সাধারণত প্রতি নিউক্লিয়াসে একটি নিউক্লিওলাস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00200" y="2530614"/>
            <a:ext cx="2871299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নিউক্লিওলাস</a:t>
            </a:r>
            <a:r>
              <a:rPr lang="bn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ঃ</a:t>
            </a:r>
            <a:endParaRPr lang="en-US" sz="5000" b="1" i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54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সাইটোপ্লাজমীয় অ</a:t>
            </a:r>
            <a:r>
              <a:rPr lang="en-US" sz="5400" b="1" i="1" dirty="0" err="1">
                <a:latin typeface="SutonnyOMJ" panose="01010600010101010101" pitchFamily="2" charset="0"/>
                <a:cs typeface="SutonnyOMJ" panose="01010600010101010101" pitchFamily="2" charset="0"/>
              </a:rPr>
              <a:t>ঙ্গানু</a:t>
            </a:r>
            <a:r>
              <a:rPr lang="en-US" sz="5400" b="1" i="1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………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50" t="26530" r="35261" b="23761"/>
          <a:stretch/>
        </p:blipFill>
        <p:spPr>
          <a:xfrm>
            <a:off x="10778837" y="2306061"/>
            <a:ext cx="6012874" cy="58402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Oval 8"/>
          <p:cNvSpPr/>
          <p:nvPr/>
        </p:nvSpPr>
        <p:spPr>
          <a:xfrm>
            <a:off x="12344400" y="3924299"/>
            <a:ext cx="2743200" cy="2667001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268200" y="8565059"/>
            <a:ext cx="35887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4400" b="1" dirty="0">
                <a:latin typeface="NikoshBAN" pitchFamily="2" charset="0"/>
                <a:cs typeface="NikoshBAN" pitchFamily="2" charset="0"/>
              </a:rPr>
              <a:t>নিউক্লিওলাস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13365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9" grpId="0" animBg="1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58707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1600200" y="4282976"/>
            <a:ext cx="10210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dirty="0" err="1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নিউক্লি</a:t>
            </a:r>
            <a:r>
              <a:rPr lang="bn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ওপ্লা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জমে </a:t>
            </a:r>
            <a:r>
              <a:rPr lang="bn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ভাসমান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অবস্থায় </a:t>
            </a:r>
            <a:r>
              <a:rPr lang="bn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প্যাঁচানো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সুতার মতো </a:t>
            </a:r>
            <a:r>
              <a:rPr lang="as-IN" sz="44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খাটো ও মোটা গঠনটি নিউক্লিওজালিকা বা ক্রোমাটিন জালিক নামে পরিচিত। 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কোষ বিভাজনের সময় তন্তুময়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গঠনটি</a:t>
            </a:r>
            <a:r>
              <a:rPr lang="as-IN" sz="4400" dirty="0">
                <a:latin typeface="NikoshBAN" pitchFamily="2" charset="0"/>
                <a:cs typeface="NikoshBAN" pitchFamily="2" charset="0"/>
              </a:rPr>
              <a:t> খাটো ও মোটা হয়ে ক্রোমোজোম হিসেবে দৃশ্যমান হয়।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2476500"/>
            <a:ext cx="6572633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0" b="1" i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নিউক্লিওজালিকা</a:t>
            </a:r>
            <a:r>
              <a:rPr lang="bn-IN" sz="50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বা ক্রমটিন তন্তুঃ</a:t>
            </a:r>
            <a:endParaRPr lang="en-US" sz="5000" b="1" i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3" t="4724" r="15351" b="3814"/>
          <a:stretch/>
        </p:blipFill>
        <p:spPr>
          <a:xfrm>
            <a:off x="12176874" y="1638300"/>
            <a:ext cx="5404543" cy="5638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12573000" y="7734300"/>
            <a:ext cx="43089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>
                <a:latin typeface="NikoshBAN" pitchFamily="2" charset="0"/>
                <a:cs typeface="NikoshBAN" pitchFamily="2" charset="0"/>
              </a:rPr>
              <a:t>ক্রমটিন তন্তু</a:t>
            </a:r>
            <a:endParaRPr lang="en-US" sz="44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4249400" y="3184386"/>
            <a:ext cx="1295400" cy="2492514"/>
          </a:xfrm>
          <a:prstGeom prst="roundRect">
            <a:avLst/>
          </a:prstGeom>
          <a:noFill/>
          <a:ln w="101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439619" y="876300"/>
            <a:ext cx="12266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i="1" dirty="0">
                <a:latin typeface="NikoshBAN" pitchFamily="2" charset="0"/>
                <a:cs typeface="NikoshBAN" pitchFamily="2" charset="0"/>
              </a:rPr>
              <a:t>সাইটোপ্লাজমীয় অ</a:t>
            </a:r>
            <a:r>
              <a:rPr lang="en-US" sz="4800" b="1" i="1" dirty="0" err="1">
                <a:latin typeface="NikoshBAN" pitchFamily="2" charset="0"/>
                <a:cs typeface="NikoshBAN" pitchFamily="2" charset="0"/>
              </a:rPr>
              <a:t>ঙ্গানু</a:t>
            </a:r>
            <a:r>
              <a:rPr lang="en-US" sz="4800" b="1" i="1" dirty="0">
                <a:latin typeface="NikoshBAN" pitchFamily="2" charset="0"/>
                <a:cs typeface="NikoshBAN" pitchFamily="2" charset="0"/>
              </a:rPr>
              <a:t> ………</a:t>
            </a:r>
          </a:p>
        </p:txBody>
      </p:sp>
    </p:spTree>
    <p:extLst>
      <p:ext uri="{BB962C8B-B14F-4D97-AF65-F5344CB8AC3E}">
        <p14:creationId xmlns:p14="http://schemas.microsoft.com/office/powerpoint/2010/main" val="213365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9" grpId="0"/>
      <p:bldP spid="10" grpId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64422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i="1" dirty="0">
                <a:latin typeface="NikoshBAN" pitchFamily="2" charset="0"/>
                <a:cs typeface="NikoshBAN" pitchFamily="2" charset="0"/>
              </a:rPr>
              <a:t>আজকের ক্লাসে যেটি শিখলাম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………</a:t>
            </a:r>
          </a:p>
        </p:txBody>
      </p:sp>
      <p:sp>
        <p:nvSpPr>
          <p:cNvPr id="2" name="Rectangle 1"/>
          <p:cNvSpPr/>
          <p:nvPr/>
        </p:nvSpPr>
        <p:spPr>
          <a:xfrm>
            <a:off x="3581400" y="2881342"/>
            <a:ext cx="12039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4800" b="1" dirty="0">
                <a:latin typeface="NikoshBAN" pitchFamily="2" charset="0"/>
                <a:cs typeface="NikoshBAN" pitchFamily="2" charset="0"/>
              </a:rPr>
              <a:t>১। নিউক্লিয়ার 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প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র্দা বলতে কী বোঝ?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as-IN" sz="4800" b="1" dirty="0">
                <a:latin typeface="NikoshBAN" pitchFamily="2" charset="0"/>
                <a:cs typeface="NikoshBAN" pitchFamily="2" charset="0"/>
              </a:rPr>
              <a:t>২। কো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ষে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র কোন </a:t>
            </a:r>
            <a:r>
              <a:rPr lang="bn-IN" sz="4800" b="1" dirty="0">
                <a:latin typeface="NikoshBAN" pitchFamily="2" charset="0"/>
                <a:cs typeface="NikoshBAN" pitchFamily="2" charset="0"/>
              </a:rPr>
              <a:t>অঙ্গাণুটি 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রঙিন রং সৃষ্টি করে?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কর।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as-IN" sz="4800" b="1" dirty="0">
                <a:latin typeface="NikoshBAN" pitchFamily="2" charset="0"/>
                <a:cs typeface="NikoshBAN" pitchFamily="2" charset="0"/>
              </a:rPr>
              <a:t>৩।</a:t>
            </a:r>
            <a:r>
              <a:rPr lang="bn-IN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নিউক্লিয়া</a:t>
            </a:r>
            <a:r>
              <a:rPr lang="bn-IN" sz="4800" b="1" dirty="0">
                <a:latin typeface="NikoshBAN" pitchFamily="2" charset="0"/>
                <a:cs typeface="NikoshBAN" pitchFamily="2" charset="0"/>
              </a:rPr>
              <a:t>স কয়টি অংশ সমন্বয়ে গঠিত? </a:t>
            </a:r>
          </a:p>
          <a:p>
            <a:pPr algn="just">
              <a:lnSpc>
                <a:spcPct val="150000"/>
              </a:lnSpc>
            </a:pPr>
            <a:r>
              <a:rPr lang="as-IN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b="1" dirty="0">
                <a:latin typeface="NikoshBAN" pitchFamily="2" charset="0"/>
                <a:cs typeface="NikoshBAN" pitchFamily="2" charset="0"/>
              </a:rPr>
              <a:t>৪। 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ক্লোরোপ্লাস্টকে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800" b="1" dirty="0">
                <a:latin typeface="NikoshBAN" pitchFamily="2" charset="0"/>
                <a:cs typeface="NikoshBAN" pitchFamily="2" charset="0"/>
              </a:rPr>
              <a:t>কোষের রান্নাঘর করা হয় কেন?</a:t>
            </a:r>
            <a:endParaRPr lang="bn-IN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4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4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58707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2439619" y="876300"/>
            <a:ext cx="12266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i="1" dirty="0">
                <a:latin typeface="NikoshBAN" pitchFamily="2" charset="0"/>
                <a:cs typeface="NikoshBAN" pitchFamily="2" charset="0"/>
              </a:rPr>
              <a:t>বাড়িতে করবে</a:t>
            </a:r>
            <a:r>
              <a:rPr lang="en-US" sz="5400" b="1" i="1" dirty="0">
                <a:latin typeface="NikoshBAN" pitchFamily="2" charset="0"/>
                <a:cs typeface="NikoshBAN" pitchFamily="2" charset="0"/>
              </a:rPr>
              <a:t>………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426" y="1569043"/>
            <a:ext cx="8257319" cy="529315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1938" y="7238137"/>
            <a:ext cx="170354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85900" lvl="2" indent="-571500" algn="just">
              <a:buFont typeface="Wingdings" pitchFamily="2" charset="2"/>
              <a:buChar char="v"/>
            </a:pPr>
            <a:r>
              <a:rPr lang="as-IN" sz="5400" dirty="0">
                <a:latin typeface="NikoshBAN" pitchFamily="2" charset="0"/>
                <a:cs typeface="NikoshBAN" pitchFamily="2" charset="0"/>
              </a:rPr>
              <a:t>নিউক্লিয়াসের </a:t>
            </a:r>
            <a:r>
              <a:rPr lang="bn-IN" sz="5400" dirty="0">
                <a:latin typeface="NikoshBAN" pitchFamily="2" charset="0"/>
                <a:cs typeface="NikoshBAN" pitchFamily="2" charset="0"/>
              </a:rPr>
              <a:t>চিহ্নিত চিত্র অংকন করে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আসবে</a:t>
            </a:r>
            <a:r>
              <a:rPr lang="bn-IN" sz="5400" dirty="0"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58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90"/>
            <a:ext cx="18288000" cy="10259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Freeform 5"/>
          <p:cNvSpPr/>
          <p:nvPr/>
        </p:nvSpPr>
        <p:spPr>
          <a:xfrm rot="765443">
            <a:off x="423616" y="122448"/>
            <a:ext cx="2098534" cy="2000852"/>
          </a:xfrm>
          <a:custGeom>
            <a:avLst/>
            <a:gdLst/>
            <a:ahLst/>
            <a:cxnLst/>
            <a:rect l="l" t="t" r="r" b="b"/>
            <a:pathLst>
              <a:path w="1825951" h="1739634">
                <a:moveTo>
                  <a:pt x="0" y="0"/>
                </a:moveTo>
                <a:lnTo>
                  <a:pt x="1825951" y="0"/>
                </a:lnTo>
                <a:lnTo>
                  <a:pt x="1825951" y="1739634"/>
                </a:lnTo>
                <a:lnTo>
                  <a:pt x="0" y="17396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8"/>
          <p:cNvSpPr/>
          <p:nvPr/>
        </p:nvSpPr>
        <p:spPr>
          <a:xfrm rot="2700000">
            <a:off x="16169945" y="8402778"/>
            <a:ext cx="1424097" cy="1475054"/>
          </a:xfrm>
          <a:custGeom>
            <a:avLst/>
            <a:gdLst/>
            <a:ahLst/>
            <a:cxnLst/>
            <a:rect l="l" t="t" r="r" b="b"/>
            <a:pathLst>
              <a:path w="1424097" h="1475054">
                <a:moveTo>
                  <a:pt x="0" y="0"/>
                </a:moveTo>
                <a:lnTo>
                  <a:pt x="1424097" y="0"/>
                </a:lnTo>
                <a:lnTo>
                  <a:pt x="1424097" y="1475054"/>
                </a:lnTo>
                <a:lnTo>
                  <a:pt x="0" y="14750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1" b="18981"/>
          <a:stretch/>
        </p:blipFill>
        <p:spPr>
          <a:xfrm>
            <a:off x="737939" y="587071"/>
            <a:ext cx="1159356" cy="92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0" y="3390900"/>
            <a:ext cx="17297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9600" b="1" i="1" dirty="0">
                <a:latin typeface="NikoshBAN" pitchFamily="2" charset="0"/>
                <a:cs typeface="NikoshBAN" pitchFamily="2" charset="0"/>
              </a:rPr>
              <a:t>আজকের ক্লাসে সাথে  থাকার জন্য </a:t>
            </a:r>
          </a:p>
          <a:p>
            <a:pPr algn="ctr"/>
            <a:r>
              <a:rPr lang="bn-IN" sz="9600" b="1" i="1" dirty="0">
                <a:latin typeface="NikoshBAN" pitchFamily="2" charset="0"/>
                <a:cs typeface="NikoshBAN" pitchFamily="2" charset="0"/>
              </a:rPr>
              <a:t>সকলকে ধ্যন্যবাদ</a:t>
            </a:r>
            <a:endParaRPr lang="en-US" sz="9600" b="1" i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89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2023</TotalTime>
  <Words>833</Words>
  <Application>Microsoft Office PowerPoint</Application>
  <PresentationFormat>Custom</PresentationFormat>
  <Paragraphs>93</Paragraphs>
  <Slides>25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SutonnyOMJ</vt:lpstr>
      <vt:lpstr>Wingdings 2</vt:lpstr>
      <vt:lpstr>Calibri</vt:lpstr>
      <vt:lpstr>Rockwell</vt:lpstr>
      <vt:lpstr>Wingdings</vt:lpstr>
      <vt:lpstr>NikoshBAN</vt:lpstr>
      <vt:lpstr>Nikosh</vt:lpstr>
      <vt:lpstr>Foundry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Dark Blue and Colorful Illustrative Science Subject for Middle School Chemistry Education Presentation</dc:title>
  <dc:creator>User</dc:creator>
  <cp:lastModifiedBy>Mohai Menul</cp:lastModifiedBy>
  <cp:revision>454</cp:revision>
  <dcterms:created xsi:type="dcterms:W3CDTF">2006-08-16T00:00:00Z</dcterms:created>
  <dcterms:modified xsi:type="dcterms:W3CDTF">2026-04-01T06:46:32Z</dcterms:modified>
  <dc:identifier>DAGmX3_JhzI</dc:identifier>
</cp:coreProperties>
</file>