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63" r:id="rId3"/>
    <p:sldId id="264" r:id="rId4"/>
    <p:sldId id="266" r:id="rId5"/>
    <p:sldId id="267" r:id="rId6"/>
    <p:sldId id="265" r:id="rId7"/>
    <p:sldId id="268" r:id="rId8"/>
    <p:sldId id="269" r:id="rId9"/>
    <p:sldId id="270" r:id="rId10"/>
    <p:sldId id="271" r:id="rId11"/>
    <p:sldId id="272" r:id="rId12"/>
    <p:sldId id="273" r:id="rId13"/>
    <p:sldId id="274" r:id="rId14"/>
    <p:sldId id="275" r:id="rId15"/>
    <p:sldId id="262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8582" autoAdjust="0"/>
  </p:normalViewPr>
  <p:slideViewPr>
    <p:cSldViewPr snapToGrid="0">
      <p:cViewPr varScale="1">
        <p:scale>
          <a:sx n="81" d="100"/>
          <a:sy n="81" d="100"/>
        </p:scale>
        <p:origin x="48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37116A5-6756-4DDD-98CD-5D71EBFACE2B}" type="doc">
      <dgm:prSet loTypeId="urn:microsoft.com/office/officeart/2011/layout/CircleProcess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7B04166-B821-4CE1-BB38-9946C635EB3C}">
      <dgm:prSet phldrT="[Text]" custT="1"/>
      <dgm:spPr/>
      <dgm:t>
        <a:bodyPr/>
        <a:lstStyle/>
        <a:p>
          <a:r>
            <a:rPr lang="en-US" sz="9600" b="1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ধ</a:t>
          </a:r>
        </a:p>
      </dgm:t>
    </dgm:pt>
    <dgm:pt modelId="{2D272F74-B1A0-42A2-BA94-FA5D6A6DE30C}" type="parTrans" cxnId="{20971B31-15CD-43FE-8253-E381C665A7E2}">
      <dgm:prSet/>
      <dgm:spPr/>
      <dgm:t>
        <a:bodyPr/>
        <a:lstStyle/>
        <a:p>
          <a:endParaRPr lang="en-US"/>
        </a:p>
      </dgm:t>
    </dgm:pt>
    <dgm:pt modelId="{476B9F13-3198-45E3-A004-F9EB60E81D16}" type="sibTrans" cxnId="{20971B31-15CD-43FE-8253-E381C665A7E2}">
      <dgm:prSet/>
      <dgm:spPr/>
      <dgm:t>
        <a:bodyPr/>
        <a:lstStyle/>
        <a:p>
          <a:endParaRPr lang="en-US"/>
        </a:p>
      </dgm:t>
    </dgm:pt>
    <dgm:pt modelId="{8C5DDE33-277F-4BE2-9B8A-D4D39E27CF52}">
      <dgm:prSet phldrT="[Text]" custT="1"/>
      <dgm:spPr/>
      <dgm:t>
        <a:bodyPr/>
        <a:lstStyle/>
        <a:p>
          <a:r>
            <a:rPr lang="en-US" sz="9600" b="1" dirty="0" err="1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rPr>
            <a:t>ন্য</a:t>
          </a:r>
          <a:endParaRPr lang="en-US" sz="9600" b="1" dirty="0">
            <a:solidFill>
              <a:srgbClr val="7030A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BA44C654-7AFD-4A85-87DE-8E91065203BA}" type="parTrans" cxnId="{C3EE36F0-8BEC-46DB-825C-29741F4D3FA3}">
      <dgm:prSet/>
      <dgm:spPr/>
      <dgm:t>
        <a:bodyPr/>
        <a:lstStyle/>
        <a:p>
          <a:endParaRPr lang="en-US"/>
        </a:p>
      </dgm:t>
    </dgm:pt>
    <dgm:pt modelId="{3BADC9C9-1344-49F5-9919-E948D9A6A322}" type="sibTrans" cxnId="{C3EE36F0-8BEC-46DB-825C-29741F4D3FA3}">
      <dgm:prSet/>
      <dgm:spPr/>
      <dgm:t>
        <a:bodyPr/>
        <a:lstStyle/>
        <a:p>
          <a:endParaRPr lang="en-US"/>
        </a:p>
      </dgm:t>
    </dgm:pt>
    <dgm:pt modelId="{BED220CC-56A2-45ED-9C85-5093C7A7FBB0}">
      <dgm:prSet custT="1"/>
      <dgm:spPr/>
      <dgm:t>
        <a:bodyPr/>
        <a:lstStyle/>
        <a:p>
          <a:r>
            <a:rPr lang="en-US" sz="9600" b="1" dirty="0" err="1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বা</a:t>
          </a:r>
          <a:endParaRPr lang="en-US" sz="9600" b="1" dirty="0">
            <a:solidFill>
              <a:srgbClr val="FF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1D331B4-DF78-413A-8557-155AEB7A4BE6}" type="parTrans" cxnId="{7FD8032B-139E-4769-86F5-D75FCF7F05ED}">
      <dgm:prSet/>
      <dgm:spPr/>
      <dgm:t>
        <a:bodyPr/>
        <a:lstStyle/>
        <a:p>
          <a:endParaRPr lang="en-US"/>
        </a:p>
      </dgm:t>
    </dgm:pt>
    <dgm:pt modelId="{FBC50719-0E4E-496A-B4E7-59A912BEC302}" type="sibTrans" cxnId="{7FD8032B-139E-4769-86F5-D75FCF7F05ED}">
      <dgm:prSet/>
      <dgm:spPr/>
      <dgm:t>
        <a:bodyPr/>
        <a:lstStyle/>
        <a:p>
          <a:endParaRPr lang="en-US"/>
        </a:p>
      </dgm:t>
    </dgm:pt>
    <dgm:pt modelId="{0CE6DD6C-8926-4E3D-B505-A002BE73F542}">
      <dgm:prSet custT="1"/>
      <dgm:spPr/>
      <dgm:t>
        <a:bodyPr/>
        <a:lstStyle/>
        <a:p>
          <a:r>
            <a:rPr lang="en-US" sz="96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দ</a:t>
          </a:r>
        </a:p>
      </dgm:t>
    </dgm:pt>
    <dgm:pt modelId="{DD63A271-7EAA-49AF-9940-C393151775FC}" type="parTrans" cxnId="{EF257264-AB13-4630-97B0-2F481722210F}">
      <dgm:prSet/>
      <dgm:spPr/>
      <dgm:t>
        <a:bodyPr/>
        <a:lstStyle/>
        <a:p>
          <a:endParaRPr lang="en-US"/>
        </a:p>
      </dgm:t>
    </dgm:pt>
    <dgm:pt modelId="{B6BEA222-F198-403F-9B3C-ABCD814998C1}" type="sibTrans" cxnId="{EF257264-AB13-4630-97B0-2F481722210F}">
      <dgm:prSet/>
      <dgm:spPr/>
      <dgm:t>
        <a:bodyPr/>
        <a:lstStyle/>
        <a:p>
          <a:endParaRPr lang="en-US"/>
        </a:p>
      </dgm:t>
    </dgm:pt>
    <dgm:pt modelId="{3C07CF22-09D3-4520-828B-E36CE4811FA0}" type="pres">
      <dgm:prSet presAssocID="{C37116A5-6756-4DDD-98CD-5D71EBFACE2B}" presName="Name0" presStyleCnt="0">
        <dgm:presLayoutVars>
          <dgm:chMax val="11"/>
          <dgm:chPref val="11"/>
          <dgm:dir/>
          <dgm:resizeHandles/>
        </dgm:presLayoutVars>
      </dgm:prSet>
      <dgm:spPr/>
      <dgm:t>
        <a:bodyPr/>
        <a:lstStyle/>
        <a:p>
          <a:endParaRPr lang="en-US"/>
        </a:p>
      </dgm:t>
    </dgm:pt>
    <dgm:pt modelId="{EDFFE6F5-16F7-4023-A7A2-E26F113CE7BE}" type="pres">
      <dgm:prSet presAssocID="{0CE6DD6C-8926-4E3D-B505-A002BE73F542}" presName="Accent4" presStyleCnt="0"/>
      <dgm:spPr/>
    </dgm:pt>
    <dgm:pt modelId="{D9B8E7EA-7773-46D1-B9AA-3BDC1DAD7069}" type="pres">
      <dgm:prSet presAssocID="{0CE6DD6C-8926-4E3D-B505-A002BE73F542}" presName="Accent" presStyleLbl="node1" presStyleIdx="0" presStyleCnt="4"/>
      <dgm:spPr/>
    </dgm:pt>
    <dgm:pt modelId="{911C73CF-2A41-44ED-B610-B2D35B532FE3}" type="pres">
      <dgm:prSet presAssocID="{0CE6DD6C-8926-4E3D-B505-A002BE73F542}" presName="ParentBackground4" presStyleCnt="0"/>
      <dgm:spPr/>
    </dgm:pt>
    <dgm:pt modelId="{CA1D8DD6-72CA-4159-8A59-60598C73022C}" type="pres">
      <dgm:prSet presAssocID="{0CE6DD6C-8926-4E3D-B505-A002BE73F542}" presName="ParentBackground" presStyleLbl="fgAcc1" presStyleIdx="0" presStyleCnt="4" custLinFactNeighborX="876" custLinFactNeighborY="-2001"/>
      <dgm:spPr/>
      <dgm:t>
        <a:bodyPr/>
        <a:lstStyle/>
        <a:p>
          <a:endParaRPr lang="en-US"/>
        </a:p>
      </dgm:t>
    </dgm:pt>
    <dgm:pt modelId="{395C3265-2EA8-4CEE-8C58-6EF916CE60B4}" type="pres">
      <dgm:prSet presAssocID="{0CE6DD6C-8926-4E3D-B505-A002BE73F542}" presName="Parent4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89DAAC9-41EF-4806-AE1E-F7FB8B7B4ACC}" type="pres">
      <dgm:prSet presAssocID="{BED220CC-56A2-45ED-9C85-5093C7A7FBB0}" presName="Accent3" presStyleCnt="0"/>
      <dgm:spPr/>
    </dgm:pt>
    <dgm:pt modelId="{595AAE17-EFAC-4DBD-8ED1-A083322D648D}" type="pres">
      <dgm:prSet presAssocID="{BED220CC-56A2-45ED-9C85-5093C7A7FBB0}" presName="Accent" presStyleLbl="node1" presStyleIdx="1" presStyleCnt="4"/>
      <dgm:spPr>
        <a:solidFill>
          <a:schemeClr val="accent6">
            <a:lumMod val="75000"/>
          </a:schemeClr>
        </a:solidFill>
      </dgm:spPr>
    </dgm:pt>
    <dgm:pt modelId="{43D2A9A5-C94C-47CE-B783-C238F642CE96}" type="pres">
      <dgm:prSet presAssocID="{BED220CC-56A2-45ED-9C85-5093C7A7FBB0}" presName="ParentBackground3" presStyleCnt="0"/>
      <dgm:spPr/>
    </dgm:pt>
    <dgm:pt modelId="{84914D3B-96A0-4D19-85BD-B119C70042A8}" type="pres">
      <dgm:prSet presAssocID="{BED220CC-56A2-45ED-9C85-5093C7A7FBB0}" presName="ParentBackground" presStyleLbl="fgAcc1" presStyleIdx="1" presStyleCnt="4"/>
      <dgm:spPr/>
      <dgm:t>
        <a:bodyPr/>
        <a:lstStyle/>
        <a:p>
          <a:endParaRPr lang="en-US"/>
        </a:p>
      </dgm:t>
    </dgm:pt>
    <dgm:pt modelId="{8C929865-A145-4F18-9195-74FF76E6D82A}" type="pres">
      <dgm:prSet presAssocID="{BED220CC-56A2-45ED-9C85-5093C7A7FBB0}" presName="Parent3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CE8F69A-B714-4E6E-9CF0-8033EF491823}" type="pres">
      <dgm:prSet presAssocID="{8C5DDE33-277F-4BE2-9B8A-D4D39E27CF52}" presName="Accent2" presStyleCnt="0"/>
      <dgm:spPr/>
    </dgm:pt>
    <dgm:pt modelId="{5391602F-BB0F-49A3-AF82-7B69A5F0CA8E}" type="pres">
      <dgm:prSet presAssocID="{8C5DDE33-277F-4BE2-9B8A-D4D39E27CF52}" presName="Accent" presStyleLbl="node1" presStyleIdx="2" presStyleCnt="4"/>
      <dgm:spPr>
        <a:solidFill>
          <a:srgbClr val="002060"/>
        </a:solidFill>
      </dgm:spPr>
    </dgm:pt>
    <dgm:pt modelId="{31E18344-14E1-439C-958B-A717E27B52E8}" type="pres">
      <dgm:prSet presAssocID="{8C5DDE33-277F-4BE2-9B8A-D4D39E27CF52}" presName="ParentBackground2" presStyleCnt="0"/>
      <dgm:spPr/>
    </dgm:pt>
    <dgm:pt modelId="{93BAB7D9-0790-4004-8607-394901E1B3EB}" type="pres">
      <dgm:prSet presAssocID="{8C5DDE33-277F-4BE2-9B8A-D4D39E27CF52}" presName="ParentBackground" presStyleLbl="fgAcc1" presStyleIdx="2" presStyleCnt="4" custLinFactNeighborX="2907" custLinFactNeighborY="3814"/>
      <dgm:spPr/>
      <dgm:t>
        <a:bodyPr/>
        <a:lstStyle/>
        <a:p>
          <a:endParaRPr lang="en-US"/>
        </a:p>
      </dgm:t>
    </dgm:pt>
    <dgm:pt modelId="{6EE0A6F5-D3CB-4CC7-AF00-DF76A5C80F69}" type="pres">
      <dgm:prSet presAssocID="{8C5DDE33-277F-4BE2-9B8A-D4D39E27CF52}" presName="Parent2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D488C5-86D2-4AED-B39F-2CE54157A2AF}" type="pres">
      <dgm:prSet presAssocID="{E7B04166-B821-4CE1-BB38-9946C635EB3C}" presName="Accent1" presStyleCnt="0"/>
      <dgm:spPr/>
    </dgm:pt>
    <dgm:pt modelId="{462D1ED1-7362-4D96-A2EB-251C205C1EA9}" type="pres">
      <dgm:prSet presAssocID="{E7B04166-B821-4CE1-BB38-9946C635EB3C}" presName="Accent" presStyleLbl="node1" presStyleIdx="3" presStyleCnt="4"/>
      <dgm:spPr>
        <a:solidFill>
          <a:srgbClr val="7030A0"/>
        </a:solidFill>
      </dgm:spPr>
    </dgm:pt>
    <dgm:pt modelId="{189B5B14-47D1-44BA-BD16-29C9F67206E7}" type="pres">
      <dgm:prSet presAssocID="{E7B04166-B821-4CE1-BB38-9946C635EB3C}" presName="ParentBackground1" presStyleCnt="0"/>
      <dgm:spPr/>
    </dgm:pt>
    <dgm:pt modelId="{6CE0837C-2BF7-4E7B-82C1-0C60CA8D0F56}" type="pres">
      <dgm:prSet presAssocID="{E7B04166-B821-4CE1-BB38-9946C635EB3C}" presName="ParentBackground" presStyleLbl="fgAcc1" presStyleIdx="3" presStyleCnt="4" custLinFactNeighborY="964"/>
      <dgm:spPr/>
      <dgm:t>
        <a:bodyPr/>
        <a:lstStyle/>
        <a:p>
          <a:endParaRPr lang="en-US"/>
        </a:p>
      </dgm:t>
    </dgm:pt>
    <dgm:pt modelId="{68F00097-89BE-4299-A50B-7CCA6C9A782F}" type="pres">
      <dgm:prSet presAssocID="{E7B04166-B821-4CE1-BB38-9946C635EB3C}" presName="Parent1" presStyleLbl="revTx" presStyleIdx="0" presStyleCnt="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EF257264-AB13-4630-97B0-2F481722210F}" srcId="{C37116A5-6756-4DDD-98CD-5D71EBFACE2B}" destId="{0CE6DD6C-8926-4E3D-B505-A002BE73F542}" srcOrd="3" destOrd="0" parTransId="{DD63A271-7EAA-49AF-9940-C393151775FC}" sibTransId="{B6BEA222-F198-403F-9B3C-ABCD814998C1}"/>
    <dgm:cxn modelId="{E929C575-D9CB-48EE-9CB0-90280BD43AE7}" type="presOf" srcId="{8C5DDE33-277F-4BE2-9B8A-D4D39E27CF52}" destId="{6EE0A6F5-D3CB-4CC7-AF00-DF76A5C80F69}" srcOrd="1" destOrd="0" presId="urn:microsoft.com/office/officeart/2011/layout/CircleProcess"/>
    <dgm:cxn modelId="{208A3142-2CB4-4DF0-A0A9-17179E19AF85}" type="presOf" srcId="{BED220CC-56A2-45ED-9C85-5093C7A7FBB0}" destId="{84914D3B-96A0-4D19-85BD-B119C70042A8}" srcOrd="0" destOrd="0" presId="urn:microsoft.com/office/officeart/2011/layout/CircleProcess"/>
    <dgm:cxn modelId="{7FD8032B-139E-4769-86F5-D75FCF7F05ED}" srcId="{C37116A5-6756-4DDD-98CD-5D71EBFACE2B}" destId="{BED220CC-56A2-45ED-9C85-5093C7A7FBB0}" srcOrd="2" destOrd="0" parTransId="{C1D331B4-DF78-413A-8557-155AEB7A4BE6}" sibTransId="{FBC50719-0E4E-496A-B4E7-59A912BEC302}"/>
    <dgm:cxn modelId="{B7549F04-85FB-4540-8C9F-41004084BC48}" type="presOf" srcId="{E7B04166-B821-4CE1-BB38-9946C635EB3C}" destId="{68F00097-89BE-4299-A50B-7CCA6C9A782F}" srcOrd="1" destOrd="0" presId="urn:microsoft.com/office/officeart/2011/layout/CircleProcess"/>
    <dgm:cxn modelId="{93DC747F-EFA8-4E81-BEBF-92BEB4E9F57B}" type="presOf" srcId="{8C5DDE33-277F-4BE2-9B8A-D4D39E27CF52}" destId="{93BAB7D9-0790-4004-8607-394901E1B3EB}" srcOrd="0" destOrd="0" presId="urn:microsoft.com/office/officeart/2011/layout/CircleProcess"/>
    <dgm:cxn modelId="{CFBD14C6-0725-4B63-9860-ED7278F5A492}" type="presOf" srcId="{E7B04166-B821-4CE1-BB38-9946C635EB3C}" destId="{6CE0837C-2BF7-4E7B-82C1-0C60CA8D0F56}" srcOrd="0" destOrd="0" presId="urn:microsoft.com/office/officeart/2011/layout/CircleProcess"/>
    <dgm:cxn modelId="{B027B309-2A68-4AD5-AC52-C84D7E709732}" type="presOf" srcId="{0CE6DD6C-8926-4E3D-B505-A002BE73F542}" destId="{CA1D8DD6-72CA-4159-8A59-60598C73022C}" srcOrd="0" destOrd="0" presId="urn:microsoft.com/office/officeart/2011/layout/CircleProcess"/>
    <dgm:cxn modelId="{4E01C86F-E80B-4A8A-8D76-2512DDCC32BC}" type="presOf" srcId="{0CE6DD6C-8926-4E3D-B505-A002BE73F542}" destId="{395C3265-2EA8-4CEE-8C58-6EF916CE60B4}" srcOrd="1" destOrd="0" presId="urn:microsoft.com/office/officeart/2011/layout/CircleProcess"/>
    <dgm:cxn modelId="{BBF88349-E422-4F8D-9AA2-AD8A6BA703AF}" type="presOf" srcId="{C37116A5-6756-4DDD-98CD-5D71EBFACE2B}" destId="{3C07CF22-09D3-4520-828B-E36CE4811FA0}" srcOrd="0" destOrd="0" presId="urn:microsoft.com/office/officeart/2011/layout/CircleProcess"/>
    <dgm:cxn modelId="{DB905305-B76A-4A8E-B846-662553485708}" type="presOf" srcId="{BED220CC-56A2-45ED-9C85-5093C7A7FBB0}" destId="{8C929865-A145-4F18-9195-74FF76E6D82A}" srcOrd="1" destOrd="0" presId="urn:microsoft.com/office/officeart/2011/layout/CircleProcess"/>
    <dgm:cxn modelId="{C3EE36F0-8BEC-46DB-825C-29741F4D3FA3}" srcId="{C37116A5-6756-4DDD-98CD-5D71EBFACE2B}" destId="{8C5DDE33-277F-4BE2-9B8A-D4D39E27CF52}" srcOrd="1" destOrd="0" parTransId="{BA44C654-7AFD-4A85-87DE-8E91065203BA}" sibTransId="{3BADC9C9-1344-49F5-9919-E948D9A6A322}"/>
    <dgm:cxn modelId="{20971B31-15CD-43FE-8253-E381C665A7E2}" srcId="{C37116A5-6756-4DDD-98CD-5D71EBFACE2B}" destId="{E7B04166-B821-4CE1-BB38-9946C635EB3C}" srcOrd="0" destOrd="0" parTransId="{2D272F74-B1A0-42A2-BA94-FA5D6A6DE30C}" sibTransId="{476B9F13-3198-45E3-A004-F9EB60E81D16}"/>
    <dgm:cxn modelId="{5EFFEA73-9A2E-4FEB-B036-3F06D06C1EBD}" type="presParOf" srcId="{3C07CF22-09D3-4520-828B-E36CE4811FA0}" destId="{EDFFE6F5-16F7-4023-A7A2-E26F113CE7BE}" srcOrd="0" destOrd="0" presId="urn:microsoft.com/office/officeart/2011/layout/CircleProcess"/>
    <dgm:cxn modelId="{82033AD6-B9AD-4720-B80F-A669579E4EAA}" type="presParOf" srcId="{EDFFE6F5-16F7-4023-A7A2-E26F113CE7BE}" destId="{D9B8E7EA-7773-46D1-B9AA-3BDC1DAD7069}" srcOrd="0" destOrd="0" presId="urn:microsoft.com/office/officeart/2011/layout/CircleProcess"/>
    <dgm:cxn modelId="{DC59DE22-8FD6-4E23-ADC5-F12EE47F46DA}" type="presParOf" srcId="{3C07CF22-09D3-4520-828B-E36CE4811FA0}" destId="{911C73CF-2A41-44ED-B610-B2D35B532FE3}" srcOrd="1" destOrd="0" presId="urn:microsoft.com/office/officeart/2011/layout/CircleProcess"/>
    <dgm:cxn modelId="{A63B49B7-2DBF-4094-A346-86B0545A1414}" type="presParOf" srcId="{911C73CF-2A41-44ED-B610-B2D35B532FE3}" destId="{CA1D8DD6-72CA-4159-8A59-60598C73022C}" srcOrd="0" destOrd="0" presId="urn:microsoft.com/office/officeart/2011/layout/CircleProcess"/>
    <dgm:cxn modelId="{67764368-0E7E-4BFA-8439-B64E130B29BF}" type="presParOf" srcId="{3C07CF22-09D3-4520-828B-E36CE4811FA0}" destId="{395C3265-2EA8-4CEE-8C58-6EF916CE60B4}" srcOrd="2" destOrd="0" presId="urn:microsoft.com/office/officeart/2011/layout/CircleProcess"/>
    <dgm:cxn modelId="{66672104-3D9E-427C-89BB-A845DE0AB61C}" type="presParOf" srcId="{3C07CF22-09D3-4520-828B-E36CE4811FA0}" destId="{089DAAC9-41EF-4806-AE1E-F7FB8B7B4ACC}" srcOrd="3" destOrd="0" presId="urn:microsoft.com/office/officeart/2011/layout/CircleProcess"/>
    <dgm:cxn modelId="{ED85B2C7-D9A0-4067-B15E-0EDDC5B8AE25}" type="presParOf" srcId="{089DAAC9-41EF-4806-AE1E-F7FB8B7B4ACC}" destId="{595AAE17-EFAC-4DBD-8ED1-A083322D648D}" srcOrd="0" destOrd="0" presId="urn:microsoft.com/office/officeart/2011/layout/CircleProcess"/>
    <dgm:cxn modelId="{19EF5EF2-A601-4252-83A6-0E3318CD9E68}" type="presParOf" srcId="{3C07CF22-09D3-4520-828B-E36CE4811FA0}" destId="{43D2A9A5-C94C-47CE-B783-C238F642CE96}" srcOrd="4" destOrd="0" presId="urn:microsoft.com/office/officeart/2011/layout/CircleProcess"/>
    <dgm:cxn modelId="{F7FE8942-42AC-476E-B5AE-143ADFF35E6F}" type="presParOf" srcId="{43D2A9A5-C94C-47CE-B783-C238F642CE96}" destId="{84914D3B-96A0-4D19-85BD-B119C70042A8}" srcOrd="0" destOrd="0" presId="urn:microsoft.com/office/officeart/2011/layout/CircleProcess"/>
    <dgm:cxn modelId="{84351B01-9D62-417D-998C-DA25EF81BF7E}" type="presParOf" srcId="{3C07CF22-09D3-4520-828B-E36CE4811FA0}" destId="{8C929865-A145-4F18-9195-74FF76E6D82A}" srcOrd="5" destOrd="0" presId="urn:microsoft.com/office/officeart/2011/layout/CircleProcess"/>
    <dgm:cxn modelId="{9C94A3EA-BCC5-49A4-B04F-E0B126640DF2}" type="presParOf" srcId="{3C07CF22-09D3-4520-828B-E36CE4811FA0}" destId="{CCE8F69A-B714-4E6E-9CF0-8033EF491823}" srcOrd="6" destOrd="0" presId="urn:microsoft.com/office/officeart/2011/layout/CircleProcess"/>
    <dgm:cxn modelId="{BCC8736E-35B0-4F60-9ED9-A273DA1CEB2B}" type="presParOf" srcId="{CCE8F69A-B714-4E6E-9CF0-8033EF491823}" destId="{5391602F-BB0F-49A3-AF82-7B69A5F0CA8E}" srcOrd="0" destOrd="0" presId="urn:microsoft.com/office/officeart/2011/layout/CircleProcess"/>
    <dgm:cxn modelId="{B6D7FA79-A865-4868-9B91-E4AA4DCA46C0}" type="presParOf" srcId="{3C07CF22-09D3-4520-828B-E36CE4811FA0}" destId="{31E18344-14E1-439C-958B-A717E27B52E8}" srcOrd="7" destOrd="0" presId="urn:microsoft.com/office/officeart/2011/layout/CircleProcess"/>
    <dgm:cxn modelId="{411168D0-0E2E-4B34-ACE7-750AF0005E1D}" type="presParOf" srcId="{31E18344-14E1-439C-958B-A717E27B52E8}" destId="{93BAB7D9-0790-4004-8607-394901E1B3EB}" srcOrd="0" destOrd="0" presId="urn:microsoft.com/office/officeart/2011/layout/CircleProcess"/>
    <dgm:cxn modelId="{91EA326B-F30B-43D9-9C56-D1AB7D266129}" type="presParOf" srcId="{3C07CF22-09D3-4520-828B-E36CE4811FA0}" destId="{6EE0A6F5-D3CB-4CC7-AF00-DF76A5C80F69}" srcOrd="8" destOrd="0" presId="urn:microsoft.com/office/officeart/2011/layout/CircleProcess"/>
    <dgm:cxn modelId="{3B89CAB8-4914-4489-86E2-50B2581C839D}" type="presParOf" srcId="{3C07CF22-09D3-4520-828B-E36CE4811FA0}" destId="{76D488C5-86D2-4AED-B39F-2CE54157A2AF}" srcOrd="9" destOrd="0" presId="urn:microsoft.com/office/officeart/2011/layout/CircleProcess"/>
    <dgm:cxn modelId="{2AF504BB-E25F-49D9-A6B3-CACFADC8766D}" type="presParOf" srcId="{76D488C5-86D2-4AED-B39F-2CE54157A2AF}" destId="{462D1ED1-7362-4D96-A2EB-251C205C1EA9}" srcOrd="0" destOrd="0" presId="urn:microsoft.com/office/officeart/2011/layout/CircleProcess"/>
    <dgm:cxn modelId="{50A14739-4F0F-45AF-A8CE-D8AC3BA9C30E}" type="presParOf" srcId="{3C07CF22-09D3-4520-828B-E36CE4811FA0}" destId="{189B5B14-47D1-44BA-BD16-29C9F67206E7}" srcOrd="10" destOrd="0" presId="urn:microsoft.com/office/officeart/2011/layout/CircleProcess"/>
    <dgm:cxn modelId="{C4E98C94-7F49-4B41-87DD-5F3971E5ADB2}" type="presParOf" srcId="{189B5B14-47D1-44BA-BD16-29C9F67206E7}" destId="{6CE0837C-2BF7-4E7B-82C1-0C60CA8D0F56}" srcOrd="0" destOrd="0" presId="urn:microsoft.com/office/officeart/2011/layout/CircleProcess"/>
    <dgm:cxn modelId="{4DF00607-786F-4151-B23A-2D79EF975F4E}" type="presParOf" srcId="{3C07CF22-09D3-4520-828B-E36CE4811FA0}" destId="{68F00097-89BE-4299-A50B-7CCA6C9A782F}" srcOrd="11" destOrd="0" presId="urn:microsoft.com/office/officeart/2011/layout/CircleProcess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B8E7EA-7773-46D1-B9AA-3BDC1DAD7069}">
      <dsp:nvSpPr>
        <dsp:cNvPr id="0" name=""/>
        <dsp:cNvSpPr/>
      </dsp:nvSpPr>
      <dsp:spPr>
        <a:xfrm>
          <a:off x="5408858" y="578367"/>
          <a:ext cx="1516423" cy="151650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A1D8DD6-72CA-4159-8A59-60598C73022C}">
      <dsp:nvSpPr>
        <dsp:cNvPr id="0" name=""/>
        <dsp:cNvSpPr/>
      </dsp:nvSpPr>
      <dsp:spPr>
        <a:xfrm>
          <a:off x="5471980" y="600604"/>
          <a:ext cx="1415631" cy="1415382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4267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600" b="1" kern="1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দ</a:t>
          </a:r>
        </a:p>
      </dsp:txBody>
      <dsp:txXfrm>
        <a:off x="5674213" y="802839"/>
        <a:ext cx="1011165" cy="1010911"/>
      </dsp:txXfrm>
    </dsp:sp>
    <dsp:sp modelId="{595AAE17-EFAC-4DBD-8ED1-A083322D648D}">
      <dsp:nvSpPr>
        <dsp:cNvPr id="0" name=""/>
        <dsp:cNvSpPr/>
      </dsp:nvSpPr>
      <dsp:spPr>
        <a:xfrm rot="2700000">
          <a:off x="3835199" y="578260"/>
          <a:ext cx="1516448" cy="1516448"/>
        </a:xfrm>
        <a:prstGeom prst="teardrop">
          <a:avLst>
            <a:gd name="adj" fmla="val 100000"/>
          </a:avLst>
        </a:prstGeom>
        <a:solidFill>
          <a:schemeClr val="accent6">
            <a:lumMod val="7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914D3B-96A0-4D19-85BD-B119C70042A8}">
      <dsp:nvSpPr>
        <dsp:cNvPr id="0" name=""/>
        <dsp:cNvSpPr/>
      </dsp:nvSpPr>
      <dsp:spPr>
        <a:xfrm>
          <a:off x="3892435" y="628926"/>
          <a:ext cx="1415631" cy="1415382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4267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600" b="1" kern="1200" dirty="0" err="1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বা</a:t>
          </a:r>
          <a:endParaRPr lang="en-US" sz="9600" b="1" kern="1200" dirty="0">
            <a:solidFill>
              <a:srgbClr val="FF000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094668" y="831161"/>
        <a:ext cx="1011165" cy="1010911"/>
      </dsp:txXfrm>
    </dsp:sp>
    <dsp:sp modelId="{5391602F-BB0F-49A3-AF82-7B69A5F0CA8E}">
      <dsp:nvSpPr>
        <dsp:cNvPr id="0" name=""/>
        <dsp:cNvSpPr/>
      </dsp:nvSpPr>
      <dsp:spPr>
        <a:xfrm rot="2700000">
          <a:off x="2274558" y="578260"/>
          <a:ext cx="1516448" cy="1516448"/>
        </a:xfrm>
        <a:prstGeom prst="teardrop">
          <a:avLst>
            <a:gd name="adj" fmla="val 100000"/>
          </a:avLst>
        </a:prstGeom>
        <a:solidFill>
          <a:srgbClr val="00206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BAB7D9-0790-4004-8607-394901E1B3EB}">
      <dsp:nvSpPr>
        <dsp:cNvPr id="0" name=""/>
        <dsp:cNvSpPr/>
      </dsp:nvSpPr>
      <dsp:spPr>
        <a:xfrm>
          <a:off x="2366443" y="682908"/>
          <a:ext cx="1415631" cy="1415382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4267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600" b="1" kern="1200" dirty="0" err="1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rPr>
            <a:t>ন্য</a:t>
          </a:r>
          <a:endParaRPr lang="en-US" sz="9600" b="1" kern="1200" dirty="0">
            <a:solidFill>
              <a:srgbClr val="7030A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568676" y="885144"/>
        <a:ext cx="1011165" cy="1010911"/>
      </dsp:txXfrm>
    </dsp:sp>
    <dsp:sp modelId="{462D1ED1-7362-4D96-A2EB-251C205C1EA9}">
      <dsp:nvSpPr>
        <dsp:cNvPr id="0" name=""/>
        <dsp:cNvSpPr/>
      </dsp:nvSpPr>
      <dsp:spPr>
        <a:xfrm rot="2700000">
          <a:off x="707413" y="578260"/>
          <a:ext cx="1516448" cy="1516448"/>
        </a:xfrm>
        <a:prstGeom prst="teardrop">
          <a:avLst>
            <a:gd name="adj" fmla="val 100000"/>
          </a:avLst>
        </a:prstGeom>
        <a:solidFill>
          <a:srgbClr val="7030A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E0837C-2BF7-4E7B-82C1-0C60CA8D0F56}">
      <dsp:nvSpPr>
        <dsp:cNvPr id="0" name=""/>
        <dsp:cNvSpPr/>
      </dsp:nvSpPr>
      <dsp:spPr>
        <a:xfrm>
          <a:off x="758147" y="642570"/>
          <a:ext cx="1415631" cy="1415382"/>
        </a:xfrm>
        <a:prstGeom prst="ellipse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4267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9600" b="1" kern="12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ধ</a:t>
          </a:r>
        </a:p>
      </dsp:txBody>
      <dsp:txXfrm>
        <a:off x="960380" y="844805"/>
        <a:ext cx="1011165" cy="10109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ircleProcess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BB306BC-2E70-4CEC-B920-F6AC9F9616EE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5B8435-D436-4F40-BF8D-FE16639746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1342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C888D07-161C-42D8-B544-82F999A6AB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3BE5D30A-BAA1-26E2-8F28-F171460C76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E5054DC2-4325-AA19-EB4B-B359D9A950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B0FE-00DC-4642-9BB7-7C7737A08936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3D9387E-387A-6DD9-8023-C3AC933932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919ED27-62DB-3A5F-2C2E-7E276760A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BA-B1AD-455D-98FE-565BB149B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873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14:switch dir="r"/>
      </p:transition>
    </mc:Choice>
    <mc:Fallback xmlns="">
      <p:transition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4DB7AD6-9545-BC9C-048F-993BA188D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F8A1D1D-0802-97CA-D7D0-B3D1A3629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C88F1DF-2FB4-A642-EB89-429E23D71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B0FE-00DC-4642-9BB7-7C7737A08936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16DAEE20-2EB7-62ED-386D-C134852D8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124D66C5-1C89-68E6-0932-8A2FC35FFD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BA-B1AD-455D-98FE-565BB149B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347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14:switch dir="r"/>
      </p:transition>
    </mc:Choice>
    <mc:Fallback xmlns="">
      <p:transition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E38943A-6162-BC4B-27BB-6377550DD7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9384D8D3-B746-A994-CBDD-95BCDBF753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A085C7D-23BF-AF81-8242-CE6A99A322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B0FE-00DC-4642-9BB7-7C7737A08936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285D7AC-99FD-3772-A29A-CCA6040A4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88F6764-533A-D8D3-D3A6-706C290064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BA-B1AD-455D-98FE-565BB149B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114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14:switch dir="r"/>
      </p:transition>
    </mc:Choice>
    <mc:Fallback xmlns="">
      <p:transition advClick="0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CF4B850-5060-F5CC-1CEF-9CC57FDCE1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72430710-B1A3-B057-6C06-D0BF871A0A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96F08169-47E8-8643-DE7E-9E6A3DFAC9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14AE5E3-CB7D-AED3-E6C2-BFA060B0B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B0FE-00DC-4642-9BB7-7C7737A08936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0F2ED9E0-7C3A-B3E4-333D-643796BF4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4A446999-74E3-BB81-1B0F-7A56E697B0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BA-B1AD-455D-98FE-565BB149B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7195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14:switch dir="r"/>
      </p:transition>
    </mc:Choice>
    <mc:Fallback xmlns="">
      <p:transition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20906C3-B955-BC46-DFD2-0E66F42FF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FABC407-DA70-FEA3-C04B-D8C31160C2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32D35A32-45C9-0AC4-CE6F-D0AFA5C6A5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23C2AF66-B220-70D9-4B56-3E69C6A475C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CB50D5B9-9B13-80AF-A700-7BA9648B4D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622CAC5F-6F9D-4A2A-BD04-63B58EDD27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B0FE-00DC-4642-9BB7-7C7737A08936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AD33516A-628F-D520-4497-6091A5654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87D406C9-3B4B-53C8-50E0-1F6B61133F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BA-B1AD-455D-98FE-565BB149B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4964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14:switch dir="r"/>
      </p:transition>
    </mc:Choice>
    <mc:Fallback xmlns="">
      <p:transition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4B414859-037B-0470-FA3B-2E0D0B730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51EF86C-DD2F-A5A2-5829-E91187A70D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B0FE-00DC-4642-9BB7-7C7737A08936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B36BC83D-AC64-399E-BD83-5ADF8D0CF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D4DE9472-E135-2656-F317-50D0890C7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BA-B1AD-455D-98FE-565BB149B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171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14:switch dir="r"/>
      </p:transition>
    </mc:Choice>
    <mc:Fallback xmlns="">
      <p:transition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C97DEE49-A984-896F-C2C7-F9D91DE69E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B0FE-00DC-4642-9BB7-7C7737A08936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B0B9C7D4-66DF-990F-6A56-223B17ED50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4309F4A9-DD9B-7D90-F02F-1D3DB42CC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BA-B1AD-455D-98FE-565BB149B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4254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14:switch dir="r"/>
      </p:transition>
    </mc:Choice>
    <mc:Fallback xmlns="">
      <p:transition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660BB325-5614-ACF9-58EE-9F80880BEC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CBC8F0D-AEF7-6B69-2DEF-6F4319C89D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E2EA34D4-38A5-76EB-B021-C1F1A91C8C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E0633B2-BA05-AD35-5091-2EF9479DE5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B0FE-00DC-4642-9BB7-7C7737A08936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8512AF8-66B8-AF43-F727-9262FC48BC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AAEA1CC7-8CBF-18A6-FA4C-D1C943536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BA-B1AD-455D-98FE-565BB149B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8526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14:switch dir="r"/>
      </p:transition>
    </mc:Choice>
    <mc:Fallback xmlns="">
      <p:transition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0E5E22B-27C6-063E-CE80-81B646B97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C1B2340A-DC75-1F7C-1FE5-A8B01D81B54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690D14F7-47D5-20DC-3958-F01B71E3BF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5F48B48-2B52-A33F-4623-E2592470F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B0FE-00DC-4642-9BB7-7C7737A08936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214FC882-621F-A0DB-858D-00B901945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3D8A55C4-D921-99A9-C09D-0FC04A3FDF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BA-B1AD-455D-98FE-565BB149B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8737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14:switch dir="r"/>
      </p:transition>
    </mc:Choice>
    <mc:Fallback xmlns="">
      <p:transition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FF2FE21-9E8A-0D06-86D3-BCB0360C5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F88AE9FD-66C1-05F8-BC95-A8C3B0A652E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2A2B91F-5344-A1C5-EF52-E3C03F5E01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B0FE-00DC-4642-9BB7-7C7737A08936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3F8500D-901C-D009-DE4F-585491B9A3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A7B728E-34FF-F9BA-8A89-D8FACD440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BA-B1AD-455D-98FE-565BB149B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005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14:switch dir="r"/>
      </p:transition>
    </mc:Choice>
    <mc:Fallback xmlns="">
      <p:transition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862C7C84-87F7-14B0-27BD-A615202D73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2D470952-2405-A2E2-EAB0-4122FB69A8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C57FBBFA-4097-672B-A6E6-7AA5EECDA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CB0FE-00DC-4642-9BB7-7C7737A08936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A73616C6-B12C-1F82-37F0-AE23A08093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A117725-27DC-CDC4-0AFE-C38CEBCC1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BB05BA-B1AD-455D-98FE-565BB149B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467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advClick="0" advTm="0">
        <p14:switch dir="r"/>
      </p:transition>
    </mc:Choice>
    <mc:Fallback xmlns="">
      <p:transition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56425C13-244B-690F-790A-94EEFCE65F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4735F799-04A1-3628-41D2-E106664432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5BC8CAC-73E9-31BC-05BA-3DC8EEA160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CB0FE-00DC-4642-9BB7-7C7737A08936}" type="datetimeFigureOut">
              <a:rPr lang="en-US" smtClean="0"/>
              <a:t>6/29/2026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1C537BD-1B20-050F-CF2A-6D8930F84D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7787FE3-2492-F2EE-02EE-2E62FF2B0C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BB05BA-B1AD-455D-98FE-565BB149B9B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525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advClick="0" advTm="0">
        <p14:switch dir="r"/>
      </p:transition>
    </mc:Choice>
    <mc:Fallback xmlns="">
      <p:transition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image" Target="../media/image5.jpg"/><Relationship Id="rId7" Type="http://schemas.openxmlformats.org/officeDocument/2006/relationships/diagramQuickStyle" Target="../diagrams/quickStyle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1.xml"/><Relationship Id="rId5" Type="http://schemas.openxmlformats.org/officeDocument/2006/relationships/diagramData" Target="../diagrams/data1.xml"/><Relationship Id="rId10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microsoft.com/office/2007/relationships/diagramDrawing" Target="../diagrams/drawing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274AE308-1252-4667-86CE-0B6EF1E79D6C}"/>
              </a:ext>
            </a:extLst>
          </p:cNvPr>
          <p:cNvSpPr/>
          <p:nvPr/>
        </p:nvSpPr>
        <p:spPr>
          <a:xfrm>
            <a:off x="114300" y="114300"/>
            <a:ext cx="11963400" cy="6629402"/>
          </a:xfrm>
          <a:prstGeom prst="rect">
            <a:avLst/>
          </a:prstGeom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43018233-9746-47F7-8351-6BA0998E3D7C}"/>
              </a:ext>
            </a:extLst>
          </p:cNvPr>
          <p:cNvSpPr/>
          <p:nvPr/>
        </p:nvSpPr>
        <p:spPr>
          <a:xfrm>
            <a:off x="652652" y="460093"/>
            <a:ext cx="11135147" cy="5937813"/>
          </a:xfrm>
          <a:prstGeom prst="rect">
            <a:avLst/>
          </a:prstGeom>
          <a:solidFill>
            <a:srgbClr val="00B0F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Google Shape;83;p15">
            <a:extLst>
              <a:ext uri="{FF2B5EF4-FFF2-40B4-BE49-F238E27FC236}">
                <a16:creationId xmlns:a16="http://schemas.microsoft.com/office/drawing/2014/main" xmlns="" id="{1973223F-6B53-4170-9DCA-9873DAE10FB0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9676238" y="5429718"/>
            <a:ext cx="548700" cy="393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</a:t>
            </a:fld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D129243-9982-46D2-8DEB-B938A116C64A}"/>
              </a:ext>
            </a:extLst>
          </p:cNvPr>
          <p:cNvSpPr txBox="1"/>
          <p:nvPr/>
        </p:nvSpPr>
        <p:spPr>
          <a:xfrm>
            <a:off x="997319" y="851852"/>
            <a:ext cx="46845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rgbClr val="FFFF00"/>
                </a:solidFill>
                <a:latin typeface="SolaimanLipi" panose="03000609000000000000" pitchFamily="65" charset="0"/>
                <a:cs typeface="SolaimanLipi" panose="03000609000000000000" pitchFamily="65" charset="0"/>
              </a:rPr>
              <a:t>শিক্ষক</a:t>
            </a:r>
            <a:r>
              <a:rPr lang="en-US" sz="4400" b="1" dirty="0">
                <a:solidFill>
                  <a:srgbClr val="FFFF00"/>
                </a:solidFill>
                <a:latin typeface="SolaimanLipi" panose="03000609000000000000" pitchFamily="65" charset="0"/>
                <a:cs typeface="SolaimanLipi" panose="03000609000000000000" pitchFamily="65" charset="0"/>
              </a:rPr>
              <a:t> </a:t>
            </a:r>
            <a:r>
              <a:rPr lang="en-US" sz="4400" b="1" dirty="0" err="1">
                <a:solidFill>
                  <a:srgbClr val="FFFF00"/>
                </a:solidFill>
                <a:latin typeface="SolaimanLipi" panose="03000609000000000000" pitchFamily="65" charset="0"/>
                <a:cs typeface="SolaimanLipi" panose="03000609000000000000" pitchFamily="65" charset="0"/>
              </a:rPr>
              <a:t>পরিচিতি</a:t>
            </a:r>
            <a:endParaRPr lang="en-US" sz="4400" b="1" dirty="0">
              <a:solidFill>
                <a:srgbClr val="FFFF00"/>
              </a:solidFill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xmlns="" id="{C0C7B037-F165-49EC-843F-816A6B901928}"/>
              </a:ext>
            </a:extLst>
          </p:cNvPr>
          <p:cNvCxnSpPr>
            <a:cxnSpLocks/>
          </p:cNvCxnSpPr>
          <p:nvPr/>
        </p:nvCxnSpPr>
        <p:spPr>
          <a:xfrm>
            <a:off x="6110030" y="903785"/>
            <a:ext cx="0" cy="4756409"/>
          </a:xfrm>
          <a:prstGeom prst="line">
            <a:avLst/>
          </a:prstGeom>
          <a:ln w="57150">
            <a:solidFill>
              <a:srgbClr val="FF006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B66DA21A-1822-4F11-959D-933CC063D161}"/>
              </a:ext>
            </a:extLst>
          </p:cNvPr>
          <p:cNvCxnSpPr>
            <a:cxnSpLocks/>
          </p:cNvCxnSpPr>
          <p:nvPr/>
        </p:nvCxnSpPr>
        <p:spPr>
          <a:xfrm>
            <a:off x="6220226" y="1212683"/>
            <a:ext cx="0" cy="418634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4023E1F2-C29E-4F41-9996-DD4FE4DE39A4}"/>
              </a:ext>
            </a:extLst>
          </p:cNvPr>
          <p:cNvCxnSpPr>
            <a:cxnSpLocks/>
          </p:cNvCxnSpPr>
          <p:nvPr/>
        </p:nvCxnSpPr>
        <p:spPr>
          <a:xfrm>
            <a:off x="5992790" y="1212683"/>
            <a:ext cx="0" cy="421213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47011CE-51B4-4B53-A794-4C5C26239AFE}"/>
              </a:ext>
            </a:extLst>
          </p:cNvPr>
          <p:cNvSpPr txBox="1"/>
          <p:nvPr/>
        </p:nvSpPr>
        <p:spPr>
          <a:xfrm>
            <a:off x="1327021" y="3681612"/>
            <a:ext cx="4783009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err="1" smtClean="0">
                <a:latin typeface="SolaimanLipi" panose="03000609000000000000" pitchFamily="65" charset="0"/>
                <a:cs typeface="SolaimanLipi" panose="03000609000000000000" pitchFamily="65" charset="0"/>
              </a:rPr>
              <a:t>মোঃ</a:t>
            </a:r>
            <a:r>
              <a:rPr lang="en-US" sz="3200" b="1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 </a:t>
            </a:r>
            <a:r>
              <a:rPr lang="en-US" sz="3200" b="1" dirty="0" err="1" smtClean="0">
                <a:latin typeface="SolaimanLipi" panose="03000609000000000000" pitchFamily="65" charset="0"/>
                <a:cs typeface="SolaimanLipi" panose="03000609000000000000" pitchFamily="65" charset="0"/>
              </a:rPr>
              <a:t>ইকবাল</a:t>
            </a:r>
            <a:r>
              <a:rPr lang="en-US" sz="3200" b="1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 </a:t>
            </a:r>
            <a:r>
              <a:rPr lang="en-US" sz="3200" b="1" dirty="0" err="1" smtClean="0">
                <a:latin typeface="SolaimanLipi" panose="03000609000000000000" pitchFamily="65" charset="0"/>
                <a:cs typeface="SolaimanLipi" panose="03000609000000000000" pitchFamily="65" charset="0"/>
              </a:rPr>
              <a:t>হোসাইন</a:t>
            </a:r>
            <a:r>
              <a:rPr lang="en-US" sz="3200" b="1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 </a:t>
            </a:r>
            <a:r>
              <a:rPr lang="en-US" sz="3200" b="1" dirty="0" err="1" smtClean="0">
                <a:latin typeface="SolaimanLipi" panose="03000609000000000000" pitchFamily="65" charset="0"/>
                <a:cs typeface="SolaimanLipi" panose="03000609000000000000" pitchFamily="65" charset="0"/>
              </a:rPr>
              <a:t>রাজা</a:t>
            </a:r>
            <a:endParaRPr lang="en-US" sz="3200" b="1" dirty="0" smtClean="0">
              <a:latin typeface="SolaimanLipi" panose="03000609000000000000" pitchFamily="65" charset="0"/>
              <a:cs typeface="SolaimanLipi" panose="03000609000000000000" pitchFamily="65" charset="0"/>
            </a:endParaRPr>
          </a:p>
          <a:p>
            <a:pPr algn="ctr"/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প্রভাষক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3200" b="1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 </a:t>
            </a:r>
            <a:r>
              <a:rPr lang="en-US" sz="3200" b="1" dirty="0" err="1">
                <a:latin typeface="SolaimanLipi" panose="03000609000000000000" pitchFamily="65" charset="0"/>
                <a:cs typeface="SolaimanLipi" panose="03000609000000000000" pitchFamily="65" charset="0"/>
              </a:rPr>
              <a:t>আইসিটি</a:t>
            </a:r>
            <a:endParaRPr lang="en-US" sz="3200" b="1" dirty="0">
              <a:latin typeface="SolaimanLipi" panose="03000609000000000000" pitchFamily="65" charset="0"/>
              <a:cs typeface="SolaimanLipi" panose="03000609000000000000" pitchFamily="65" charset="0"/>
            </a:endParaRPr>
          </a:p>
          <a:p>
            <a:pPr algn="ctr"/>
            <a:r>
              <a:rPr lang="en-US" sz="3200" b="1" dirty="0" err="1" smtClean="0">
                <a:latin typeface="SolaimanLipi" panose="03000609000000000000" pitchFamily="65" charset="0"/>
                <a:cs typeface="SolaimanLipi" panose="03000609000000000000" pitchFamily="65" charset="0"/>
              </a:rPr>
              <a:t>মহাজনপুর</a:t>
            </a:r>
            <a:r>
              <a:rPr lang="en-US" sz="3200" b="1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 </a:t>
            </a:r>
            <a:r>
              <a:rPr lang="en-US" sz="3200" b="1" dirty="0" err="1">
                <a:latin typeface="SolaimanLipi" panose="03000609000000000000" pitchFamily="65" charset="0"/>
                <a:cs typeface="SolaimanLipi" panose="03000609000000000000" pitchFamily="65" charset="0"/>
              </a:rPr>
              <a:t>কলেজ</a:t>
            </a:r>
            <a:endParaRPr lang="en-US" sz="3200" b="1" dirty="0">
              <a:latin typeface="SolaimanLipi" panose="03000609000000000000" pitchFamily="65" charset="0"/>
              <a:cs typeface="SolaimanLipi" panose="03000609000000000000" pitchFamily="65" charset="0"/>
            </a:endParaRPr>
          </a:p>
          <a:p>
            <a:pPr algn="ctr"/>
            <a:r>
              <a:rPr lang="en-US" sz="3200" b="1" dirty="0" err="1" smtClean="0">
                <a:latin typeface="SolaimanLipi" panose="03000609000000000000" pitchFamily="65" charset="0"/>
                <a:cs typeface="SolaimanLipi" panose="03000609000000000000" pitchFamily="65" charset="0"/>
              </a:rPr>
              <a:t>মুজিবনগর,মেহেরপুর</a:t>
            </a:r>
            <a:r>
              <a:rPr lang="en-US" sz="3200" b="1" dirty="0" smtClean="0">
                <a:latin typeface="SolaimanLipi" panose="03000609000000000000" pitchFamily="65" charset="0"/>
                <a:cs typeface="SolaimanLipi" panose="03000609000000000000" pitchFamily="65" charset="0"/>
              </a:rPr>
              <a:t>।</a:t>
            </a:r>
            <a:endParaRPr lang="en-US" sz="3200" b="1" dirty="0">
              <a:latin typeface="SolaimanLipi" panose="03000609000000000000" pitchFamily="65" charset="0"/>
              <a:cs typeface="SolaimanLipi" panose="03000609000000000000" pitchFamily="65" charset="0"/>
            </a:endParaRPr>
          </a:p>
          <a:p>
            <a:pPr algn="ctr"/>
            <a:r>
              <a:rPr lang="en-US" sz="1800" b="1" dirty="0" err="1" smtClean="0">
                <a:solidFill>
                  <a:srgbClr val="002060"/>
                </a:solidFill>
                <a:latin typeface="SolaimanLipi" panose="03000609000000000000" pitchFamily="65" charset="0"/>
                <a:cs typeface="SolaimanLipi" panose="03000609000000000000" pitchFamily="65" charset="0"/>
              </a:rPr>
              <a:t>E-mail:raza.maa@gmail.cpom</a:t>
            </a:r>
            <a:endParaRPr lang="en-US" sz="1800" b="1" dirty="0">
              <a:solidFill>
                <a:srgbClr val="002060"/>
              </a:solidFill>
              <a:latin typeface="SolaimanLipi" panose="03000609000000000000" pitchFamily="65" charset="0"/>
              <a:cs typeface="SolaimanLipi" panose="03000609000000000000" pitchFamily="65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501AF81C-787B-4B1F-A374-3D28DBE85198}"/>
              </a:ext>
            </a:extLst>
          </p:cNvPr>
          <p:cNvSpPr txBox="1"/>
          <p:nvPr/>
        </p:nvSpPr>
        <p:spPr>
          <a:xfrm>
            <a:off x="6432947" y="940691"/>
            <a:ext cx="3657597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>
                <a:solidFill>
                  <a:srgbClr val="FFFF00"/>
                </a:solidFill>
                <a:latin typeface="SolaimanLipi" panose="03000609000000000000" pitchFamily="65" charset="0"/>
                <a:cs typeface="SolaimanLipi" panose="03000609000000000000" pitchFamily="65" charset="0"/>
              </a:rPr>
              <a:t>পাঠ</a:t>
            </a:r>
            <a:r>
              <a:rPr lang="en-US" sz="4400" b="1" dirty="0">
                <a:solidFill>
                  <a:srgbClr val="FFFF00"/>
                </a:solidFill>
                <a:latin typeface="SolaimanLipi" panose="03000609000000000000" pitchFamily="65" charset="0"/>
                <a:cs typeface="SolaimanLipi" panose="03000609000000000000" pitchFamily="65" charset="0"/>
              </a:rPr>
              <a:t> </a:t>
            </a:r>
            <a:r>
              <a:rPr lang="en-US" sz="4400" b="1" dirty="0" err="1">
                <a:solidFill>
                  <a:srgbClr val="FFFF00"/>
                </a:solidFill>
                <a:latin typeface="SolaimanLipi" panose="03000609000000000000" pitchFamily="65" charset="0"/>
                <a:cs typeface="SolaimanLipi" panose="03000609000000000000" pitchFamily="65" charset="0"/>
              </a:rPr>
              <a:t>পরিচিতি</a:t>
            </a:r>
            <a:endParaRPr lang="en-US" sz="4400" b="1" dirty="0">
              <a:solidFill>
                <a:srgbClr val="FFFF00"/>
              </a:solidFill>
              <a:latin typeface="SolaimanLipi" panose="03000609000000000000" pitchFamily="65" charset="0"/>
              <a:cs typeface="SolaimanLipi" panose="03000609000000000000" pitchFamily="65" charset="0"/>
            </a:endParaRPr>
          </a:p>
          <a:p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C65EC0E2-0085-4F62-86F5-B81B74CE4C4D}"/>
              </a:ext>
            </a:extLst>
          </p:cNvPr>
          <p:cNvSpPr txBox="1"/>
          <p:nvPr/>
        </p:nvSpPr>
        <p:spPr>
          <a:xfrm>
            <a:off x="6374342" y="2450506"/>
            <a:ext cx="4061617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বিষয় –</a:t>
            </a:r>
            <a:r>
              <a:rPr lang="en-US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 </a:t>
            </a:r>
            <a:r>
              <a:rPr lang="bn-IN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তথ্য ও যোগাযোগ প্রযুক্তি</a:t>
            </a:r>
          </a:p>
          <a:p>
            <a:pPr algn="ctr"/>
            <a:r>
              <a:rPr lang="bn-IN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শ্রেণী – </a:t>
            </a:r>
            <a:r>
              <a:rPr lang="en-US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দ</a:t>
            </a:r>
            <a:r>
              <a:rPr lang="as-IN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্</a:t>
            </a:r>
            <a:r>
              <a:rPr lang="en-US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ব</a:t>
            </a:r>
            <a:r>
              <a:rPr lang="as-IN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া</a:t>
            </a:r>
            <a:r>
              <a:rPr lang="en-US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দ</a:t>
            </a:r>
            <a:r>
              <a:rPr lang="as-IN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শ</a:t>
            </a:r>
            <a:endParaRPr lang="bn-IN" sz="3600" b="1" dirty="0">
              <a:latin typeface="SolaimanLipi" panose="03000609000000000000" pitchFamily="65" charset="0"/>
              <a:cs typeface="SolaimanLipi" panose="03000609000000000000" pitchFamily="65" charset="0"/>
            </a:endParaRPr>
          </a:p>
          <a:p>
            <a:pPr algn="ctr"/>
            <a:r>
              <a:rPr lang="bn-IN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অধ্যায় – </a:t>
            </a:r>
            <a:r>
              <a:rPr lang="en-US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প</a:t>
            </a:r>
            <a:r>
              <a:rPr lang="as-IN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ঞ</a:t>
            </a:r>
            <a:r>
              <a:rPr lang="en-US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্</a:t>
            </a:r>
            <a:r>
              <a:rPr lang="as-IN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চ</a:t>
            </a:r>
            <a:r>
              <a:rPr lang="en-US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ম           </a:t>
            </a:r>
            <a:r>
              <a:rPr lang="bn-IN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সময় – </a:t>
            </a:r>
            <a:r>
              <a:rPr lang="en-US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৫</a:t>
            </a:r>
            <a:r>
              <a:rPr lang="bn-IN" sz="3600" b="1" dirty="0">
                <a:latin typeface="SolaimanLipi" panose="03000609000000000000" pitchFamily="65" charset="0"/>
                <a:cs typeface="SolaimanLipi" panose="03000609000000000000" pitchFamily="65" charset="0"/>
              </a:rPr>
              <a:t>০ মিনিট</a:t>
            </a:r>
          </a:p>
          <a:p>
            <a:pPr>
              <a:buNone/>
            </a:pPr>
            <a:r>
              <a:rPr lang="en-US" sz="2800" dirty="0">
                <a:latin typeface="SolaimanLipi" panose="03000609000000000000" pitchFamily="65" charset="0"/>
                <a:cs typeface="SolaimanLipi" panose="03000609000000000000" pitchFamily="65" charset="0"/>
              </a:rPr>
              <a:t>   </a:t>
            </a:r>
          </a:p>
          <a:p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463" y="1621293"/>
            <a:ext cx="2027645" cy="2060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4072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switch dir="r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3" grpId="0"/>
      <p:bldP spid="14" grpId="0"/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21678" y="794925"/>
            <a:ext cx="11148645" cy="37463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6000"/>
              </a:lnSpc>
            </a:pPr>
            <a:r>
              <a:rPr lang="en-US" sz="3200" b="1" dirty="0" err="1">
                <a:solidFill>
                  <a:srgbClr val="FF66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এই</a:t>
            </a:r>
            <a:r>
              <a:rPr lang="en-US" sz="3200" b="1" dirty="0">
                <a:solidFill>
                  <a:srgbClr val="FF66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FF66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পাঠ</a:t>
            </a:r>
            <a:r>
              <a:rPr lang="en-US" sz="3200" b="1" dirty="0">
                <a:solidFill>
                  <a:srgbClr val="FF66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FF66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শেষে</a:t>
            </a:r>
            <a:r>
              <a:rPr lang="en-US" sz="3200" b="1" dirty="0">
                <a:solidFill>
                  <a:srgbClr val="FF66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FF66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যা</a:t>
            </a:r>
            <a:r>
              <a:rPr lang="en-US" sz="3200" b="1" dirty="0">
                <a:solidFill>
                  <a:srgbClr val="FF66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FF66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যা</a:t>
            </a:r>
            <a:r>
              <a:rPr lang="en-US" sz="3200" b="1" dirty="0">
                <a:solidFill>
                  <a:srgbClr val="FF66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FF66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শিখতে</a:t>
            </a:r>
            <a:r>
              <a:rPr lang="en-US" sz="3200" b="1" dirty="0">
                <a:solidFill>
                  <a:srgbClr val="FF66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FF66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পারবে</a:t>
            </a:r>
            <a:r>
              <a:rPr lang="en-US" sz="3200" b="1" dirty="0">
                <a:solidFill>
                  <a:srgbClr val="FF66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-</a:t>
            </a:r>
            <a:endParaRPr lang="en-US" sz="3200" b="1" dirty="0">
              <a:solidFill>
                <a:srgbClr val="2E74B5"/>
              </a:solidFill>
              <a:latin typeface="NikoshBAN" panose="02000000000000000000" pitchFamily="2" charset="0"/>
              <a:ea typeface="Times New Roman" panose="02020603050405020304" pitchFamily="18" charset="0"/>
              <a:cs typeface="NikoshBAN" panose="02000000000000000000" pitchFamily="2" charset="0"/>
            </a:endParaRPr>
          </a:p>
          <a:p>
            <a:pPr fontAlgn="base">
              <a:lnSpc>
                <a:spcPct val="106000"/>
              </a:lnSpc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১। ১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থেকে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১০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পর্যন্ত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সংখ্যা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দেখানোর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প্রোগ্রাম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লিখতে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6000"/>
              </a:lnSpc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২। ১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থেকে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n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পর্যন্ত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সংখ্যা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দেখানোর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প্রোগ্রাম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 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লিখতে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6000"/>
              </a:lnSpc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৩। ১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থেকে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১০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এর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মধ্যে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অবস্থিত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বিজোড়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সংখ্যাগুলো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দেখানোর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প্রোগ্রাম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 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লিখতে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6000"/>
              </a:lnSpc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৪। ১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থেকে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n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এর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মধ্যে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অবস্থিত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বিজোড়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 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সংখ্যাগুলো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দেখানোর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প্রোগ্রাম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 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লিখতে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6000"/>
              </a:lnSpc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৫। ১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থেকে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১০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এর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মধ্যে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অবস্থিত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জোড়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সংখ্যাগুলো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দেখানোর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প্রোগ্রাম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 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লিখতে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6000"/>
              </a:lnSpc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৬। ১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থেকে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n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এর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মধ্যে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অবস্থিত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জোড়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 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সংখ্যাগুলো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দেখানোর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প্রোগ্রাম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 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লিখতে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পারবে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</a:t>
            </a:r>
            <a:endParaRPr lang="en-US" sz="3200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1" y="0"/>
            <a:ext cx="12192000" cy="6858000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 b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2831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switch dir="r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5944524F-6EB7-C544-8EAC-D977EFEB8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1" y="12358"/>
            <a:ext cx="12192000" cy="6845642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 b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14026" y="170159"/>
            <a:ext cx="11763949" cy="5426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6000"/>
              </a:lnSpc>
            </a:pP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১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১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থেকে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১০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পর্যন্ত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সংখ্যা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দেখানোর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 </a:t>
            </a:r>
            <a:r>
              <a:rPr lang="en-US" sz="2400" b="1" dirty="0" err="1" smtClean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অথবা</a:t>
            </a:r>
            <a:r>
              <a:rPr lang="en-US" sz="24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 ১  ২  ৩  ৪  ৫  ৬  ৭  ৮  ৯  ১০ </a:t>
            </a:r>
            <a:r>
              <a:rPr lang="en-US" sz="24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ক্রম</a:t>
            </a:r>
            <a:r>
              <a:rPr lang="en-US" sz="24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প্রদর্শনের</a:t>
            </a:r>
            <a:r>
              <a:rPr lang="en-US" sz="24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</a:t>
            </a:r>
            <a:r>
              <a:rPr lang="en-US" sz="2400" b="1" dirty="0" smtClean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2400" dirty="0">
              <a:solidFill>
                <a:srgbClr val="7030A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486508" y="861358"/>
            <a:ext cx="6594231" cy="4351338"/>
          </a:xfrm>
        </p:spPr>
        <p:txBody>
          <a:bodyPr/>
          <a:lstStyle/>
          <a:p>
            <a:pPr fontAlgn="base">
              <a:lnSpc>
                <a:spcPct val="100000"/>
              </a:lnSpc>
            </a:pPr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অ্যালগরিদমঃ</a:t>
            </a:r>
            <a:r>
              <a:rPr lang="en-US" sz="32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                                                                           </a:t>
            </a:r>
            <a:endParaRPr lang="en-US" sz="3200" b="1" dirty="0" smtClean="0">
              <a:solidFill>
                <a:srgbClr val="444444"/>
              </a:solidFill>
              <a:latin typeface="NikoshBAN" panose="02000000000000000000" pitchFamily="2" charset="0"/>
              <a:ea typeface="Times New Roman" panose="02020603050405020304" pitchFamily="18" charset="0"/>
              <a:cs typeface="NikoshBAN" panose="02000000000000000000" pitchFamily="2" charset="0"/>
            </a:endParaRPr>
          </a:p>
          <a:p>
            <a:pPr fontAlgn="base">
              <a:lnSpc>
                <a:spcPct val="100000"/>
              </a:lnSpc>
            </a:pPr>
            <a:r>
              <a:rPr lang="en-US" sz="3200" b="1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ধাপ-1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: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প্রাগ্রাম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শুরু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24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0000"/>
              </a:lnSpc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ধাপ-২: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ইনপুট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হিসাবে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 N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মান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গ্রহন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24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0000"/>
              </a:lnSpc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ধাপ-3: </a:t>
            </a:r>
            <a:r>
              <a:rPr lang="en-US" sz="32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i+1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মান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নির্ণয়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.</a:t>
            </a:r>
            <a:endParaRPr lang="en-US" sz="24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0000"/>
              </a:lnSpc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ধাপ-4: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i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মান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প্রিন্ট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endParaRPr lang="en-US" sz="24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0000"/>
              </a:lnSpc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ধাপ-5:প্রাগ্রাম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শেষ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24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7452696" y="609291"/>
            <a:ext cx="1470454" cy="585573"/>
          </a:xfrm>
        </p:spPr>
        <p:txBody>
          <a:bodyPr>
            <a:no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ফ্লোচার্টঃ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6709719" y="1262808"/>
            <a:ext cx="4989497" cy="5159341"/>
            <a:chOff x="0" y="0"/>
            <a:chExt cx="3530978" cy="4189978"/>
          </a:xfrm>
          <a:solidFill>
            <a:schemeClr val="accent6">
              <a:lumMod val="40000"/>
              <a:lumOff val="60000"/>
            </a:schemeClr>
          </a:solidFill>
        </p:grpSpPr>
        <p:grpSp>
          <p:nvGrpSpPr>
            <p:cNvPr id="7" name="Group 6"/>
            <p:cNvGrpSpPr/>
            <p:nvPr/>
          </p:nvGrpSpPr>
          <p:grpSpPr>
            <a:xfrm>
              <a:off x="0" y="0"/>
              <a:ext cx="3530978" cy="4189978"/>
              <a:chOff x="0" y="0"/>
              <a:chExt cx="3530978" cy="4189978"/>
            </a:xfrm>
            <a:grpFill/>
          </p:grpSpPr>
          <p:grpSp>
            <p:nvGrpSpPr>
              <p:cNvPr id="9" name="Group 8"/>
              <p:cNvGrpSpPr/>
              <p:nvPr/>
            </p:nvGrpSpPr>
            <p:grpSpPr>
              <a:xfrm>
                <a:off x="0" y="0"/>
                <a:ext cx="3530978" cy="4189978"/>
                <a:chOff x="0" y="0"/>
                <a:chExt cx="3530978" cy="4189978"/>
              </a:xfrm>
              <a:grpFill/>
            </p:grpSpPr>
            <p:sp>
              <p:nvSpPr>
                <p:cNvPr id="12" name="Oval 11"/>
                <p:cNvSpPr/>
                <p:nvPr/>
              </p:nvSpPr>
              <p:spPr>
                <a:xfrm>
                  <a:off x="588396" y="0"/>
                  <a:ext cx="978010" cy="389614"/>
                </a:xfrm>
                <a:prstGeom prst="ellipse">
                  <a:avLst/>
                </a:prstGeom>
                <a:solidFill>
                  <a:srgbClr val="FFFF00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 dirty="0" err="1">
                      <a:effectLst/>
                      <a:latin typeface="Nirmala UI" panose="020B0502040204020203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শুরু</a:t>
                  </a:r>
                  <a:endParaRPr lang="en-US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3" name="Parallelogram 12"/>
                <p:cNvSpPr/>
                <p:nvPr/>
              </p:nvSpPr>
              <p:spPr>
                <a:xfrm>
                  <a:off x="508883" y="739471"/>
                  <a:ext cx="1224280" cy="373380"/>
                </a:xfrm>
                <a:prstGeom prst="parallelogram">
                  <a:avLst/>
                </a:prstGeom>
                <a:solidFill>
                  <a:srgbClr val="00B0F0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 dirty="0" err="1">
                      <a:effectLst/>
                      <a:latin typeface="NikoshBAN" panose="020000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ইনপুট</a:t>
                  </a:r>
                  <a:r>
                    <a:rPr lang="en-US" sz="1600" dirty="0">
                      <a:effectLst/>
                      <a:latin typeface="NikoshBAN" panose="020000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1600" dirty="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N =10</a:t>
                  </a:r>
                  <a:r>
                    <a:rPr lang="en-US" sz="1600" dirty="0">
                      <a:effectLst/>
                      <a:latin typeface="NikoshBAN" panose="020000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endParaRPr lang="en-US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3"/>
                <p:cNvSpPr/>
                <p:nvPr/>
              </p:nvSpPr>
              <p:spPr>
                <a:xfrm>
                  <a:off x="469112" y="1470922"/>
                  <a:ext cx="1287780" cy="453293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2000">
                      <a:solidFill>
                        <a:srgbClr val="444444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n=10, i=1</a:t>
                  </a:r>
                  <a:endPara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Diamond 14"/>
                <p:cNvSpPr/>
                <p:nvPr/>
              </p:nvSpPr>
              <p:spPr>
                <a:xfrm>
                  <a:off x="510128" y="2297632"/>
                  <a:ext cx="1169239" cy="739140"/>
                </a:xfrm>
                <a:prstGeom prst="diamond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 dirty="0" err="1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</a:t>
                  </a:r>
                  <a:r>
                    <a:rPr lang="en-US" sz="1600" dirty="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&lt;=10</a:t>
                  </a:r>
                  <a:endParaRPr lang="en-US" sz="1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>
                  <a:off x="469040" y="3402958"/>
                  <a:ext cx="1287780" cy="358010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20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i=i+1</a:t>
                  </a:r>
                  <a:endPara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Parallelogram 16"/>
                <p:cNvSpPr/>
                <p:nvPr/>
              </p:nvSpPr>
              <p:spPr>
                <a:xfrm>
                  <a:off x="2306589" y="3045349"/>
                  <a:ext cx="1224389" cy="373712"/>
                </a:xfrm>
                <a:prstGeom prst="parallelogram">
                  <a:avLst/>
                </a:prstGeom>
                <a:solidFill>
                  <a:srgbClr val="00B0F0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Print i</a:t>
                  </a:r>
                </a:p>
              </p:txBody>
            </p:sp>
            <p:sp>
              <p:nvSpPr>
                <p:cNvPr id="18" name="Oval 17"/>
                <p:cNvSpPr/>
                <p:nvPr/>
              </p:nvSpPr>
              <p:spPr>
                <a:xfrm>
                  <a:off x="2418569" y="3800723"/>
                  <a:ext cx="977902" cy="389255"/>
                </a:xfrm>
                <a:prstGeom prst="ellipse">
                  <a:avLst/>
                </a:prstGeom>
                <a:solidFill>
                  <a:srgbClr val="FFFF00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>
                      <a:effectLst/>
                      <a:latin typeface="Nirmala UI" panose="020B0502040204020203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শেষ</a:t>
                  </a:r>
                  <a:endPara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19" name="Straight Arrow Connector 18"/>
                <p:cNvCxnSpPr/>
                <p:nvPr/>
              </p:nvCxnSpPr>
              <p:spPr>
                <a:xfrm flipH="1">
                  <a:off x="1105231" y="373711"/>
                  <a:ext cx="7952" cy="357809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0" name="Straight Arrow Connector 19"/>
                <p:cNvCxnSpPr/>
                <p:nvPr/>
              </p:nvCxnSpPr>
              <p:spPr>
                <a:xfrm flipH="1">
                  <a:off x="1105231" y="1097280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1" name="Straight Arrow Connector 20"/>
                <p:cNvCxnSpPr/>
                <p:nvPr/>
              </p:nvCxnSpPr>
              <p:spPr>
                <a:xfrm flipH="1">
                  <a:off x="1113182" y="1956021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2" name="Straight Arrow Connector 21"/>
                <p:cNvCxnSpPr/>
                <p:nvPr/>
              </p:nvCxnSpPr>
              <p:spPr>
                <a:xfrm flipH="1">
                  <a:off x="1097280" y="3021495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3" name="Straight Arrow Connector 22"/>
                <p:cNvCxnSpPr/>
                <p:nvPr/>
              </p:nvCxnSpPr>
              <p:spPr>
                <a:xfrm flipH="1">
                  <a:off x="2991037" y="2671638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4" name="Straight Arrow Connector 23"/>
                <p:cNvCxnSpPr/>
                <p:nvPr/>
              </p:nvCxnSpPr>
              <p:spPr>
                <a:xfrm flipH="1">
                  <a:off x="2904258" y="3427012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grpSp>
              <p:nvGrpSpPr>
                <p:cNvPr id="25" name="Group 24"/>
                <p:cNvGrpSpPr/>
                <p:nvPr/>
              </p:nvGrpSpPr>
              <p:grpSpPr>
                <a:xfrm>
                  <a:off x="0" y="2154803"/>
                  <a:ext cx="1097275" cy="1500974"/>
                  <a:chOff x="0" y="0"/>
                  <a:chExt cx="1381970" cy="1410844"/>
                </a:xfrm>
                <a:grpFill/>
              </p:grpSpPr>
              <p:cxnSp>
                <p:nvCxnSpPr>
                  <p:cNvPr id="27" name="Straight Connector 26"/>
                  <p:cNvCxnSpPr/>
                  <p:nvPr/>
                </p:nvCxnSpPr>
                <p:spPr>
                  <a:xfrm>
                    <a:off x="0" y="7707"/>
                    <a:ext cx="31800" cy="1403137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28" name="Straight Arrow Connector 27"/>
                  <p:cNvCxnSpPr/>
                  <p:nvPr/>
                </p:nvCxnSpPr>
                <p:spPr>
                  <a:xfrm>
                    <a:off x="0" y="0"/>
                    <a:ext cx="1381970" cy="15599"/>
                  </a:xfrm>
                  <a:prstGeom prst="straightConnector1">
                    <a:avLst/>
                  </a:prstGeom>
                  <a:grpFill/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  <a:tailEnd type="triangle"/>
                  </a:ln>
                  <a:effectLst/>
                </p:spPr>
              </p:cxnSp>
            </p:grpSp>
            <p:cxnSp>
              <p:nvCxnSpPr>
                <p:cNvPr id="26" name="Straight Connector 25"/>
                <p:cNvCxnSpPr>
                  <a:stCxn id="15" idx="3"/>
                </p:cNvCxnSpPr>
                <p:nvPr/>
              </p:nvCxnSpPr>
              <p:spPr>
                <a:xfrm>
                  <a:off x="1679367" y="2667180"/>
                  <a:ext cx="1318195" cy="12188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</p:grpSp>
          <p:sp>
            <p:nvSpPr>
              <p:cNvPr id="10" name="Rectangle 9"/>
              <p:cNvSpPr/>
              <p:nvPr/>
            </p:nvSpPr>
            <p:spPr>
              <a:xfrm>
                <a:off x="1955962" y="2337408"/>
                <a:ext cx="430953" cy="230639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06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NO</a:t>
                </a: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1232452" y="3069204"/>
                <a:ext cx="413385" cy="230505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06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Yes</a:t>
                </a:r>
              </a:p>
            </p:txBody>
          </p:sp>
        </p:grpSp>
        <p:cxnSp>
          <p:nvCxnSpPr>
            <p:cNvPr id="8" name="Straight Connector 7"/>
            <p:cNvCxnSpPr/>
            <p:nvPr/>
          </p:nvCxnSpPr>
          <p:spPr>
            <a:xfrm flipV="1">
              <a:off x="25249" y="3641698"/>
              <a:ext cx="443877" cy="14521"/>
            </a:xfrm>
            <a:prstGeom prst="line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483363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switch dir="r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954" y="718005"/>
            <a:ext cx="3974123" cy="6000442"/>
          </a:xfr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>
            <a:noAutofit/>
          </a:bodyPr>
          <a:lstStyle/>
          <a:p>
            <a:pPr fontAlgn="base"/>
            <a:r>
              <a:rPr lang="en-US" sz="2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/* for loop </a:t>
            </a:r>
            <a:r>
              <a:rPr lang="en-US" sz="20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2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sz="2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*/ 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stdio.h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conio.h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math.h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main()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n=10,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("Enter the Number of value:");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scanf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("%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d",&amp;n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for(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=1;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&lt;=10;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++)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("%d\t ",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Frame 3"/>
          <p:cNvSpPr/>
          <p:nvPr/>
        </p:nvSpPr>
        <p:spPr>
          <a:xfrm>
            <a:off x="1" y="12358"/>
            <a:ext cx="12192000" cy="6845642"/>
          </a:xfrm>
          <a:prstGeom prst="frame">
            <a:avLst>
              <a:gd name="adj1" fmla="val 1389"/>
            </a:avLst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 b="1">
              <a:ln w="22225">
                <a:solidFill>
                  <a:schemeClr val="accent2"/>
                </a:solidFill>
                <a:prstDash val="solid"/>
              </a:ln>
              <a:solidFill>
                <a:srgbClr val="00B0F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8954" y="105018"/>
            <a:ext cx="11969260" cy="549061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base">
              <a:lnSpc>
                <a:spcPct val="106000"/>
              </a:lnSpc>
            </a:pP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১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১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থেকে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১০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পর্যন্ত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সংখ্যা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দেখানোর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</a:t>
            </a:r>
            <a:r>
              <a:rPr lang="en-US" sz="24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 </a:t>
            </a:r>
            <a:r>
              <a:rPr lang="en-US" sz="2400" b="1" dirty="0" err="1" smtClean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অথবা</a:t>
            </a:r>
            <a:r>
              <a:rPr lang="en-US" sz="24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 ১  ২  ৩  ৪  ৫  ৬  ৭  ৮  ৯  ১০ </a:t>
            </a:r>
            <a:r>
              <a:rPr lang="en-US" sz="24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ক্রম</a:t>
            </a:r>
            <a:r>
              <a:rPr lang="en-US" sz="24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প্রদর্শনের</a:t>
            </a:r>
            <a:r>
              <a:rPr lang="en-US" sz="24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</a:t>
            </a:r>
            <a:r>
              <a:rPr lang="en-US" sz="2400" b="1" dirty="0" smtClean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2400" dirty="0">
              <a:solidFill>
                <a:srgbClr val="7030A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15" name="Content Placeholder 2"/>
          <p:cNvSpPr txBox="1">
            <a:spLocks/>
          </p:cNvSpPr>
          <p:nvPr/>
        </p:nvSpPr>
        <p:spPr>
          <a:xfrm>
            <a:off x="4126523" y="694559"/>
            <a:ext cx="3974123" cy="600044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en-US" sz="2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/* 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while loop </a:t>
            </a:r>
            <a:r>
              <a:rPr lang="en-US" sz="2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*/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stdio.h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conio.h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math.h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main()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("Enter the Number of value:");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scanf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("%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d",&amp;n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while(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&lt;=10)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++;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("%d\t ",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getch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8135814" y="694559"/>
            <a:ext cx="3974123" cy="60004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/* do while loop </a:t>
            </a:r>
            <a:r>
              <a:rPr lang="en-US" sz="2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*/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stdio.h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conio.h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include&lt;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math.h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main()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("Enter the Number of value:");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scanf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("%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d",&amp;n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("%d\t ",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++;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 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while(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&lt;=10);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getch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853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switch dir="r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2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20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7" dur="20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7" dur="20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2" dur="20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7" dur="2000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2" dur="2000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7" dur="2000"/>
                                        <p:tgtEl>
                                          <p:spTgt spid="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2" dur="2000"/>
                                        <p:tgtEl>
                                          <p:spTgt spid="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7" dur="2000"/>
                                        <p:tgtEl>
                                          <p:spTgt spid="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2" dur="2000"/>
                                        <p:tgtEl>
                                          <p:spTgt spid="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7" dur="2000"/>
                                        <p:tgtEl>
                                          <p:spTgt spid="1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2" dur="2000"/>
                                        <p:tgtEl>
                                          <p:spTgt spid="1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7" dur="2000"/>
                                        <p:tgtEl>
                                          <p:spTgt spid="1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2" dur="2000"/>
                                        <p:tgtEl>
                                          <p:spTgt spid="1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7" dur="2000"/>
                                        <p:tgtEl>
                                          <p:spTgt spid="1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2" dur="2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7" dur="20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2" dur="20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7" dur="2000"/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2" dur="2000"/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7" dur="2000"/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2" dur="2000"/>
                                        <p:tgtEl>
                                          <p:spTgt spid="1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7" dur="2000"/>
                                        <p:tgtEl>
                                          <p:spTgt spid="1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2" dur="2000"/>
                                        <p:tgtEl>
                                          <p:spTgt spid="1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7" dur="2000"/>
                                        <p:tgtEl>
                                          <p:spTgt spid="1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2" dur="2000"/>
                                        <p:tgtEl>
                                          <p:spTgt spid="1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7" dur="2000"/>
                                        <p:tgtEl>
                                          <p:spTgt spid="1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2" dur="2000"/>
                                        <p:tgtEl>
                                          <p:spTgt spid="1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7" dur="2000"/>
                                        <p:tgtEl>
                                          <p:spTgt spid="1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2" dur="2000"/>
                                        <p:tgtEl>
                                          <p:spTgt spid="1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7" dur="2000"/>
                                        <p:tgtEl>
                                          <p:spTgt spid="1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2" dur="2000"/>
                                        <p:tgtEl>
                                          <p:spTgt spid="1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7" dur="2000"/>
                                        <p:tgtEl>
                                          <p:spTgt spid="1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15" grpId="0" build="p" animBg="1"/>
      <p:bldP spid="17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ame 4"/>
          <p:cNvSpPr/>
          <p:nvPr/>
        </p:nvSpPr>
        <p:spPr>
          <a:xfrm>
            <a:off x="1" y="12358"/>
            <a:ext cx="12192000" cy="6845642"/>
          </a:xfrm>
          <a:prstGeom prst="frame">
            <a:avLst>
              <a:gd name="adj1" fmla="val 1389"/>
            </a:avLst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 b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75845" y="114098"/>
            <a:ext cx="11875478" cy="5490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06000"/>
              </a:lnSpc>
            </a:pPr>
            <a:r>
              <a:rPr lang="en-US" sz="28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২। ১ </a:t>
            </a:r>
            <a:r>
              <a:rPr lang="en-US" sz="28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থেকে</a:t>
            </a:r>
            <a:r>
              <a:rPr lang="en-US" sz="28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n </a:t>
            </a:r>
            <a:r>
              <a:rPr lang="en-US" sz="28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পর্যন্ত</a:t>
            </a:r>
            <a:r>
              <a:rPr lang="en-US" sz="28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সংখ্যা</a:t>
            </a:r>
            <a:r>
              <a:rPr lang="en-US" sz="28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দেখানোর</a:t>
            </a:r>
            <a:r>
              <a:rPr lang="en-US" sz="28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</a:t>
            </a:r>
            <a:r>
              <a:rPr lang="en-US" sz="28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 </a:t>
            </a:r>
            <a:r>
              <a:rPr lang="en-US" sz="2800" b="1" dirty="0" err="1" smtClean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অথবা</a:t>
            </a:r>
            <a:r>
              <a:rPr lang="en-US" sz="24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</a:t>
            </a:r>
            <a:r>
              <a:rPr lang="en-US" sz="2400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, </a:t>
            </a:r>
            <a:r>
              <a:rPr lang="en-US" sz="24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১  ২  ৩  ৪  ৫  – – – – –</a:t>
            </a:r>
            <a:r>
              <a:rPr lang="en-US" sz="2400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</a:t>
            </a:r>
            <a:r>
              <a:rPr lang="en-US" sz="24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n </a:t>
            </a:r>
            <a:r>
              <a:rPr lang="en-US" sz="24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ক্রম</a:t>
            </a:r>
            <a:r>
              <a:rPr lang="en-US" sz="24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প্রদর্শনের</a:t>
            </a:r>
            <a:r>
              <a:rPr lang="en-US" sz="24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</a:t>
            </a:r>
            <a:r>
              <a:rPr lang="en-US" sz="24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dirty="0">
              <a:solidFill>
                <a:srgbClr val="7030A0"/>
              </a:solidFill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63062" y="764899"/>
            <a:ext cx="6594231" cy="4351338"/>
          </a:xfrm>
        </p:spPr>
        <p:txBody>
          <a:bodyPr/>
          <a:lstStyle/>
          <a:p>
            <a:pPr fontAlgn="base">
              <a:lnSpc>
                <a:spcPct val="100000"/>
              </a:lnSpc>
            </a:pPr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অ্যালগরিদমঃ</a:t>
            </a:r>
            <a:r>
              <a:rPr lang="en-US" sz="32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                                                                           </a:t>
            </a:r>
            <a:endParaRPr lang="en-US" sz="3200" b="1" dirty="0" smtClean="0">
              <a:solidFill>
                <a:srgbClr val="444444"/>
              </a:solidFill>
              <a:latin typeface="NikoshBAN" panose="02000000000000000000" pitchFamily="2" charset="0"/>
              <a:ea typeface="Times New Roman" panose="02020603050405020304" pitchFamily="18" charset="0"/>
              <a:cs typeface="NikoshBAN" panose="02000000000000000000" pitchFamily="2" charset="0"/>
            </a:endParaRPr>
          </a:p>
          <a:p>
            <a:pPr fontAlgn="base">
              <a:lnSpc>
                <a:spcPct val="100000"/>
              </a:lnSpc>
            </a:pPr>
            <a:r>
              <a:rPr lang="en-US" sz="3200" b="1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ধাপ-1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: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প্রাগ্রাম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শুরু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24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0000"/>
              </a:lnSpc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ধাপ-২: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ইনপুট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হিসাবে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 N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মান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গ্রহন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24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0000"/>
              </a:lnSpc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ধাপ-3: </a:t>
            </a:r>
            <a:r>
              <a:rPr lang="en-US" sz="32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i+1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মান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নির্ণয়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.</a:t>
            </a:r>
            <a:endParaRPr lang="en-US" sz="24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0000"/>
              </a:lnSpc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ধাপ-4: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i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মান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প্রিন্ট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endParaRPr lang="en-US" sz="24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0000"/>
              </a:lnSpc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ধাপ-5:প্রাগ্রাম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শেষ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24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7452696" y="609291"/>
            <a:ext cx="1470454" cy="585573"/>
          </a:xfrm>
        </p:spPr>
        <p:txBody>
          <a:bodyPr>
            <a:no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ফ্লোচার্টঃ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6709719" y="1262808"/>
            <a:ext cx="4989497" cy="5159341"/>
            <a:chOff x="0" y="0"/>
            <a:chExt cx="3530978" cy="4189978"/>
          </a:xfrm>
          <a:solidFill>
            <a:schemeClr val="accent6">
              <a:lumMod val="40000"/>
              <a:lumOff val="60000"/>
            </a:schemeClr>
          </a:solidFill>
        </p:grpSpPr>
        <p:grpSp>
          <p:nvGrpSpPr>
            <p:cNvPr id="10" name="Group 9"/>
            <p:cNvGrpSpPr/>
            <p:nvPr/>
          </p:nvGrpSpPr>
          <p:grpSpPr>
            <a:xfrm>
              <a:off x="0" y="0"/>
              <a:ext cx="3530978" cy="4189978"/>
              <a:chOff x="0" y="0"/>
              <a:chExt cx="3530978" cy="4189978"/>
            </a:xfrm>
            <a:grpFill/>
          </p:grpSpPr>
          <p:grpSp>
            <p:nvGrpSpPr>
              <p:cNvPr id="12" name="Group 11"/>
              <p:cNvGrpSpPr/>
              <p:nvPr/>
            </p:nvGrpSpPr>
            <p:grpSpPr>
              <a:xfrm>
                <a:off x="0" y="0"/>
                <a:ext cx="3530978" cy="4189978"/>
                <a:chOff x="0" y="0"/>
                <a:chExt cx="3530978" cy="4189978"/>
              </a:xfrm>
              <a:grpFill/>
            </p:grpSpPr>
            <p:sp>
              <p:nvSpPr>
                <p:cNvPr id="15" name="Oval 14"/>
                <p:cNvSpPr/>
                <p:nvPr/>
              </p:nvSpPr>
              <p:spPr>
                <a:xfrm>
                  <a:off x="588396" y="0"/>
                  <a:ext cx="978010" cy="389614"/>
                </a:xfrm>
                <a:prstGeom prst="ellipse">
                  <a:avLst/>
                </a:prstGeom>
                <a:solidFill>
                  <a:srgbClr val="FFFF00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 dirty="0" err="1">
                      <a:effectLst/>
                      <a:latin typeface="Nirmala UI" panose="020B0502040204020203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শুরু</a:t>
                  </a:r>
                  <a:endParaRPr lang="en-US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Parallelogram 15"/>
                <p:cNvSpPr/>
                <p:nvPr/>
              </p:nvSpPr>
              <p:spPr>
                <a:xfrm>
                  <a:off x="508883" y="739471"/>
                  <a:ext cx="1224280" cy="373380"/>
                </a:xfrm>
                <a:prstGeom prst="parallelogram">
                  <a:avLst/>
                </a:prstGeom>
                <a:solidFill>
                  <a:srgbClr val="00B0F0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 dirty="0" err="1">
                      <a:effectLst/>
                      <a:latin typeface="NikoshBAN" panose="020000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ইনপুট</a:t>
                  </a:r>
                  <a:r>
                    <a:rPr lang="en-US" sz="1600" dirty="0">
                      <a:effectLst/>
                      <a:latin typeface="NikoshBAN" panose="020000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1600" dirty="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N </a:t>
                  </a:r>
                  <a:r>
                    <a:rPr lang="en-US" sz="1600" dirty="0" smtClean="0">
                      <a:effectLst/>
                      <a:latin typeface="NikoshBAN" panose="020000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endParaRPr lang="en-US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6"/>
                <p:cNvSpPr/>
                <p:nvPr/>
              </p:nvSpPr>
              <p:spPr>
                <a:xfrm>
                  <a:off x="469112" y="1470922"/>
                  <a:ext cx="1287780" cy="453293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2000">
                      <a:solidFill>
                        <a:srgbClr val="444444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n=10, i=1</a:t>
                  </a:r>
                  <a:endPara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Diamond 17"/>
                <p:cNvSpPr/>
                <p:nvPr/>
              </p:nvSpPr>
              <p:spPr>
                <a:xfrm>
                  <a:off x="510128" y="2297632"/>
                  <a:ext cx="1169239" cy="739140"/>
                </a:xfrm>
                <a:prstGeom prst="diamond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 dirty="0" err="1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</a:t>
                  </a:r>
                  <a:r>
                    <a:rPr lang="en-US" sz="1600" dirty="0" smtClean="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&lt;=</a:t>
                  </a:r>
                  <a:r>
                    <a:rPr lang="en-US" sz="16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N</a:t>
                  </a:r>
                  <a:endParaRPr lang="en-US" sz="1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8"/>
                <p:cNvSpPr/>
                <p:nvPr/>
              </p:nvSpPr>
              <p:spPr>
                <a:xfrm>
                  <a:off x="469040" y="3402958"/>
                  <a:ext cx="1287780" cy="358010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20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i=i+1</a:t>
                  </a:r>
                  <a:endPara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0" name="Parallelogram 19"/>
                <p:cNvSpPr/>
                <p:nvPr/>
              </p:nvSpPr>
              <p:spPr>
                <a:xfrm>
                  <a:off x="2306589" y="3045349"/>
                  <a:ext cx="1224389" cy="373712"/>
                </a:xfrm>
                <a:prstGeom prst="parallelogram">
                  <a:avLst/>
                </a:prstGeom>
                <a:solidFill>
                  <a:srgbClr val="00B0F0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Print i</a:t>
                  </a:r>
                </a:p>
              </p:txBody>
            </p:sp>
            <p:sp>
              <p:nvSpPr>
                <p:cNvPr id="21" name="Oval 20"/>
                <p:cNvSpPr/>
                <p:nvPr/>
              </p:nvSpPr>
              <p:spPr>
                <a:xfrm>
                  <a:off x="2418569" y="3800723"/>
                  <a:ext cx="977902" cy="389255"/>
                </a:xfrm>
                <a:prstGeom prst="ellipse">
                  <a:avLst/>
                </a:prstGeom>
                <a:solidFill>
                  <a:srgbClr val="FFFF00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>
                      <a:effectLst/>
                      <a:latin typeface="Nirmala UI" panose="020B0502040204020203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শেষ</a:t>
                  </a:r>
                  <a:endPara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2" name="Straight Arrow Connector 21"/>
                <p:cNvCxnSpPr/>
                <p:nvPr/>
              </p:nvCxnSpPr>
              <p:spPr>
                <a:xfrm flipH="1">
                  <a:off x="1105231" y="373711"/>
                  <a:ext cx="7952" cy="357809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3" name="Straight Arrow Connector 22"/>
                <p:cNvCxnSpPr/>
                <p:nvPr/>
              </p:nvCxnSpPr>
              <p:spPr>
                <a:xfrm flipH="1">
                  <a:off x="1105231" y="1097280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4" name="Straight Arrow Connector 23"/>
                <p:cNvCxnSpPr/>
                <p:nvPr/>
              </p:nvCxnSpPr>
              <p:spPr>
                <a:xfrm flipH="1">
                  <a:off x="1113182" y="1956021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5" name="Straight Arrow Connector 24"/>
                <p:cNvCxnSpPr/>
                <p:nvPr/>
              </p:nvCxnSpPr>
              <p:spPr>
                <a:xfrm flipH="1">
                  <a:off x="1097280" y="3021495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6" name="Straight Arrow Connector 25"/>
                <p:cNvCxnSpPr/>
                <p:nvPr/>
              </p:nvCxnSpPr>
              <p:spPr>
                <a:xfrm flipH="1">
                  <a:off x="2991037" y="2671638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7" name="Straight Arrow Connector 26"/>
                <p:cNvCxnSpPr/>
                <p:nvPr/>
              </p:nvCxnSpPr>
              <p:spPr>
                <a:xfrm flipH="1">
                  <a:off x="2904258" y="3427012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grpSp>
              <p:nvGrpSpPr>
                <p:cNvPr id="28" name="Group 27"/>
                <p:cNvGrpSpPr/>
                <p:nvPr/>
              </p:nvGrpSpPr>
              <p:grpSpPr>
                <a:xfrm>
                  <a:off x="0" y="2154803"/>
                  <a:ext cx="1097275" cy="1500974"/>
                  <a:chOff x="0" y="0"/>
                  <a:chExt cx="1381970" cy="1410844"/>
                </a:xfrm>
                <a:grpFill/>
              </p:grpSpPr>
              <p:cxnSp>
                <p:nvCxnSpPr>
                  <p:cNvPr id="30" name="Straight Connector 29"/>
                  <p:cNvCxnSpPr/>
                  <p:nvPr/>
                </p:nvCxnSpPr>
                <p:spPr>
                  <a:xfrm>
                    <a:off x="0" y="7707"/>
                    <a:ext cx="31800" cy="1403137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31" name="Straight Arrow Connector 30"/>
                  <p:cNvCxnSpPr/>
                  <p:nvPr/>
                </p:nvCxnSpPr>
                <p:spPr>
                  <a:xfrm>
                    <a:off x="0" y="0"/>
                    <a:ext cx="1381970" cy="15599"/>
                  </a:xfrm>
                  <a:prstGeom prst="straightConnector1">
                    <a:avLst/>
                  </a:prstGeom>
                  <a:grpFill/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  <a:tailEnd type="triangle"/>
                  </a:ln>
                  <a:effectLst/>
                </p:spPr>
              </p:cxnSp>
            </p:grpSp>
            <p:cxnSp>
              <p:nvCxnSpPr>
                <p:cNvPr id="29" name="Straight Connector 28"/>
                <p:cNvCxnSpPr>
                  <a:stCxn id="18" idx="3"/>
                </p:cNvCxnSpPr>
                <p:nvPr/>
              </p:nvCxnSpPr>
              <p:spPr>
                <a:xfrm>
                  <a:off x="1679367" y="2667180"/>
                  <a:ext cx="1318195" cy="12188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</p:grpSp>
          <p:sp>
            <p:nvSpPr>
              <p:cNvPr id="13" name="Rectangle 12"/>
              <p:cNvSpPr/>
              <p:nvPr/>
            </p:nvSpPr>
            <p:spPr>
              <a:xfrm>
                <a:off x="1955962" y="2337408"/>
                <a:ext cx="430953" cy="230639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06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NO</a:t>
                </a: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1232452" y="3069204"/>
                <a:ext cx="413385" cy="230505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06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Yes</a:t>
                </a:r>
              </a:p>
            </p:txBody>
          </p:sp>
        </p:grpSp>
        <p:cxnSp>
          <p:nvCxnSpPr>
            <p:cNvPr id="11" name="Straight Connector 10"/>
            <p:cNvCxnSpPr/>
            <p:nvPr/>
          </p:nvCxnSpPr>
          <p:spPr>
            <a:xfrm flipV="1">
              <a:off x="25249" y="3641698"/>
              <a:ext cx="443877" cy="14521"/>
            </a:xfrm>
            <a:prstGeom prst="line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6340377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switch dir="r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128954" y="647667"/>
            <a:ext cx="3974123" cy="6000442"/>
          </a:xfr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>
            <a:noAutofit/>
          </a:bodyPr>
          <a:lstStyle/>
          <a:p>
            <a:pPr fontAlgn="base"/>
            <a:r>
              <a:rPr lang="en-US" sz="2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/* for loop </a:t>
            </a:r>
            <a:r>
              <a:rPr lang="en-US" sz="20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2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sz="20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*/ 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stdio.h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conio.h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math.h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main()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n=10,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("Enter the Number of value:");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scanf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("%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d",&amp;n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for(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=1;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&lt;=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++)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("%d\t ",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126523" y="647667"/>
            <a:ext cx="3974123" cy="600044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en-US" sz="2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/* 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while loop </a:t>
            </a:r>
            <a:r>
              <a:rPr lang="en-US" sz="2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*/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stdio.h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conio.h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math.h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main()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("Enter the Number of value:");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scanf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("%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d",&amp;n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while(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&lt;=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++;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("%d\t ",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getch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8124091" y="647667"/>
            <a:ext cx="3974123" cy="60004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/* do while loop </a:t>
            </a:r>
            <a:r>
              <a:rPr lang="en-US" sz="2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*/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stdio.h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conio.h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include&lt;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math.h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main()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("Enter the Number of value:");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scanf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("%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d",&amp;n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("%d\t ",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++;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 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while(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&lt;=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getch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Frame 8"/>
          <p:cNvSpPr/>
          <p:nvPr/>
        </p:nvSpPr>
        <p:spPr>
          <a:xfrm>
            <a:off x="1" y="12358"/>
            <a:ext cx="12192000" cy="6845642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 b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17230" y="78929"/>
            <a:ext cx="11980984" cy="54906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fontAlgn="base">
              <a:lnSpc>
                <a:spcPct val="106000"/>
              </a:lnSpc>
            </a:pPr>
            <a:r>
              <a:rPr lang="en-US" sz="28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২। ১ </a:t>
            </a:r>
            <a:r>
              <a:rPr lang="en-US" sz="28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থেকে</a:t>
            </a:r>
            <a:r>
              <a:rPr lang="en-US" sz="28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n </a:t>
            </a:r>
            <a:r>
              <a:rPr lang="en-US" sz="28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পর্যন্ত</a:t>
            </a:r>
            <a:r>
              <a:rPr lang="en-US" sz="28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সংখ্যা</a:t>
            </a:r>
            <a:r>
              <a:rPr lang="en-US" sz="28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দেখানোর</a:t>
            </a:r>
            <a:r>
              <a:rPr lang="en-US" sz="28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</a:t>
            </a:r>
            <a:r>
              <a:rPr lang="en-US" sz="28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 </a:t>
            </a:r>
            <a:r>
              <a:rPr lang="en-US" sz="2800" b="1" dirty="0" err="1" smtClean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অথবা</a:t>
            </a:r>
            <a:r>
              <a:rPr lang="en-US" sz="24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</a:t>
            </a:r>
            <a:r>
              <a:rPr lang="en-US" sz="2400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, </a:t>
            </a:r>
            <a:r>
              <a:rPr lang="en-US" sz="24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১  ২  ৩  ৪  ৫  – – – – –</a:t>
            </a:r>
            <a:r>
              <a:rPr lang="en-US" sz="2400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 </a:t>
            </a:r>
            <a:r>
              <a:rPr lang="en-US" sz="24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n </a:t>
            </a:r>
            <a:r>
              <a:rPr lang="en-US" sz="24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ক্রম</a:t>
            </a:r>
            <a:r>
              <a:rPr lang="en-US" sz="24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প্রদর্শনের</a:t>
            </a:r>
            <a:r>
              <a:rPr lang="en-US" sz="24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4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</a:t>
            </a:r>
            <a:r>
              <a:rPr lang="en-US" sz="24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dirty="0">
              <a:solidFill>
                <a:srgbClr val="7030A0"/>
              </a:solidFill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33503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switch dir="r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7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7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2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7" dur="2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2" dur="2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7" dur="2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2" dur="2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7" dur="20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2" dur="20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7" dur="20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2" dur="20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7" dur="2000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2" dur="2000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7" dur="2000"/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2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7" dur="2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2" dur="20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7" dur="20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2" dur="20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7" dur="20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2" dur="20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7" dur="20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2" dur="20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7" dur="20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2" dur="2000"/>
                                        <p:tgtEl>
                                          <p:spTgt spid="8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7" dur="2000"/>
                                        <p:tgtEl>
                                          <p:spTgt spid="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2" dur="2000"/>
                                        <p:tgtEl>
                                          <p:spTgt spid="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7" dur="2000"/>
                                        <p:tgtEl>
                                          <p:spTgt spid="8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2" dur="2000"/>
                                        <p:tgtEl>
                                          <p:spTgt spid="8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7" dur="2000"/>
                                        <p:tgtEl>
                                          <p:spTgt spid="8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2" dur="2000"/>
                                        <p:tgtEl>
                                          <p:spTgt spid="8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7" dur="2000"/>
                                        <p:tgtEl>
                                          <p:spTgt spid="8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  <p:bldP spid="7" grpId="0" build="p" animBg="1"/>
      <p:bldP spid="8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1" y="12358"/>
            <a:ext cx="12192000" cy="6845642"/>
          </a:xfrm>
          <a:prstGeom prst="frame">
            <a:avLst>
              <a:gd name="adj1" fmla="val 1389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 b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7230" y="123290"/>
            <a:ext cx="11969261" cy="54264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>
              <a:lnSpc>
                <a:spcPct val="106000"/>
              </a:lnSpc>
            </a:pP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৩। ১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থেকে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১০ </a:t>
            </a:r>
            <a:r>
              <a:rPr lang="en-US" sz="2800" b="1" dirty="0" err="1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মধ্যে</a:t>
            </a:r>
            <a:r>
              <a:rPr 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অবস্থিত</a:t>
            </a:r>
            <a:r>
              <a:rPr 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বিজোড়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সংখ্যাগুলো</a:t>
            </a:r>
            <a:r>
              <a:rPr 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দেখানোর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 </a:t>
            </a:r>
            <a:endParaRPr lang="en-US" dirty="0"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63062" y="764899"/>
            <a:ext cx="6594231" cy="4351338"/>
          </a:xfrm>
        </p:spPr>
        <p:txBody>
          <a:bodyPr/>
          <a:lstStyle/>
          <a:p>
            <a:pPr fontAlgn="base">
              <a:lnSpc>
                <a:spcPct val="100000"/>
              </a:lnSpc>
            </a:pPr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অ্যালগরিদমঃ</a:t>
            </a:r>
            <a:r>
              <a:rPr lang="en-US" sz="32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                                                                           </a:t>
            </a:r>
            <a:endParaRPr lang="en-US" sz="3200" b="1" dirty="0" smtClean="0">
              <a:solidFill>
                <a:srgbClr val="444444"/>
              </a:solidFill>
              <a:latin typeface="NikoshBAN" panose="02000000000000000000" pitchFamily="2" charset="0"/>
              <a:ea typeface="Times New Roman" panose="02020603050405020304" pitchFamily="18" charset="0"/>
              <a:cs typeface="NikoshBAN" panose="02000000000000000000" pitchFamily="2" charset="0"/>
            </a:endParaRPr>
          </a:p>
          <a:p>
            <a:pPr fontAlgn="base">
              <a:lnSpc>
                <a:spcPct val="100000"/>
              </a:lnSpc>
            </a:pPr>
            <a:r>
              <a:rPr lang="en-US" sz="3200" b="1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ধাপ-1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: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প্রাগ্রাম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শুরু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24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0000"/>
              </a:lnSpc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ধাপ-২: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ইনপুট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হিসাবে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 N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মান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গ্রহন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24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0000"/>
              </a:lnSpc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ধাপ-3: </a:t>
            </a:r>
            <a:r>
              <a:rPr lang="en-US" sz="32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3200" dirty="0" smtClean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i+2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মান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নির্ণয়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.</a:t>
            </a:r>
            <a:endParaRPr lang="en-US" sz="24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0000"/>
              </a:lnSpc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ধাপ-4: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i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মান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প্রিন্ট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endParaRPr lang="en-US" sz="24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0000"/>
              </a:lnSpc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ধাপ-5:প্রাগ্রাম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শেষ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24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452696" y="609291"/>
            <a:ext cx="1470454" cy="585573"/>
          </a:xfrm>
        </p:spPr>
        <p:txBody>
          <a:bodyPr>
            <a:no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ফ্লোচার্টঃ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709719" y="1262808"/>
            <a:ext cx="4989497" cy="5159341"/>
            <a:chOff x="0" y="0"/>
            <a:chExt cx="3530978" cy="4189978"/>
          </a:xfrm>
          <a:solidFill>
            <a:schemeClr val="accent6">
              <a:lumMod val="40000"/>
              <a:lumOff val="60000"/>
            </a:schemeClr>
          </a:solidFill>
        </p:grpSpPr>
        <p:grpSp>
          <p:nvGrpSpPr>
            <p:cNvPr id="9" name="Group 8"/>
            <p:cNvGrpSpPr/>
            <p:nvPr/>
          </p:nvGrpSpPr>
          <p:grpSpPr>
            <a:xfrm>
              <a:off x="0" y="0"/>
              <a:ext cx="3530978" cy="4189978"/>
              <a:chOff x="0" y="0"/>
              <a:chExt cx="3530978" cy="4189978"/>
            </a:xfrm>
            <a:grpFill/>
          </p:grpSpPr>
          <p:grpSp>
            <p:nvGrpSpPr>
              <p:cNvPr id="11" name="Group 10"/>
              <p:cNvGrpSpPr/>
              <p:nvPr/>
            </p:nvGrpSpPr>
            <p:grpSpPr>
              <a:xfrm>
                <a:off x="0" y="0"/>
                <a:ext cx="3530978" cy="4189978"/>
                <a:chOff x="0" y="0"/>
                <a:chExt cx="3530978" cy="4189978"/>
              </a:xfrm>
              <a:grpFill/>
            </p:grpSpPr>
            <p:sp>
              <p:nvSpPr>
                <p:cNvPr id="14" name="Oval 13"/>
                <p:cNvSpPr/>
                <p:nvPr/>
              </p:nvSpPr>
              <p:spPr>
                <a:xfrm>
                  <a:off x="588396" y="0"/>
                  <a:ext cx="978010" cy="389614"/>
                </a:xfrm>
                <a:prstGeom prst="ellipse">
                  <a:avLst/>
                </a:prstGeom>
                <a:solidFill>
                  <a:srgbClr val="FFFF00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 dirty="0" err="1">
                      <a:effectLst/>
                      <a:latin typeface="Nirmala UI" panose="020B0502040204020203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শুরু</a:t>
                  </a:r>
                  <a:endParaRPr lang="en-US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Parallelogram 14"/>
                <p:cNvSpPr/>
                <p:nvPr/>
              </p:nvSpPr>
              <p:spPr>
                <a:xfrm>
                  <a:off x="508883" y="739471"/>
                  <a:ext cx="1224280" cy="373380"/>
                </a:xfrm>
                <a:prstGeom prst="parallelogram">
                  <a:avLst/>
                </a:prstGeom>
                <a:solidFill>
                  <a:srgbClr val="00B0F0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 dirty="0" err="1">
                      <a:effectLst/>
                      <a:latin typeface="NikoshBAN" panose="020000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ইনপুট</a:t>
                  </a:r>
                  <a:r>
                    <a:rPr lang="en-US" sz="1600" dirty="0">
                      <a:effectLst/>
                      <a:latin typeface="NikoshBAN" panose="020000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1600" dirty="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N </a:t>
                  </a:r>
                  <a:r>
                    <a:rPr lang="en-US" sz="1600" dirty="0" smtClean="0">
                      <a:effectLst/>
                      <a:latin typeface="NikoshBAN" panose="020000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endParaRPr lang="en-US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>
                  <a:off x="469112" y="1470922"/>
                  <a:ext cx="1287780" cy="453293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2000" dirty="0">
                      <a:solidFill>
                        <a:srgbClr val="444444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n=10, </a:t>
                  </a:r>
                  <a:r>
                    <a:rPr lang="en-US" sz="2000" dirty="0" err="1">
                      <a:solidFill>
                        <a:srgbClr val="444444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i</a:t>
                  </a:r>
                  <a:r>
                    <a:rPr lang="en-US" sz="2000" dirty="0">
                      <a:solidFill>
                        <a:srgbClr val="444444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=1</a:t>
                  </a:r>
                  <a:endParaRPr lang="en-US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Diamond 16"/>
                <p:cNvSpPr/>
                <p:nvPr/>
              </p:nvSpPr>
              <p:spPr>
                <a:xfrm>
                  <a:off x="510128" y="2297632"/>
                  <a:ext cx="1169239" cy="739140"/>
                </a:xfrm>
                <a:prstGeom prst="diamond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 dirty="0" err="1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</a:t>
                  </a:r>
                  <a:r>
                    <a:rPr lang="en-US" sz="1600" dirty="0" smtClean="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&lt;=</a:t>
                  </a:r>
                  <a:r>
                    <a:rPr lang="en-US" sz="16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N</a:t>
                  </a:r>
                  <a:endParaRPr lang="en-US" sz="1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469040" y="3402958"/>
                  <a:ext cx="1287780" cy="358010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2000" dirty="0" err="1" smtClean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</a:t>
                  </a:r>
                  <a:r>
                    <a:rPr lang="en-US" sz="2000" dirty="0" smtClean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=i+2</a:t>
                  </a:r>
                  <a:endParaRPr lang="en-US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" name="Parallelogram 18"/>
                <p:cNvSpPr/>
                <p:nvPr/>
              </p:nvSpPr>
              <p:spPr>
                <a:xfrm>
                  <a:off x="2306589" y="3045349"/>
                  <a:ext cx="1224389" cy="373712"/>
                </a:xfrm>
                <a:prstGeom prst="parallelogram">
                  <a:avLst/>
                </a:prstGeom>
                <a:solidFill>
                  <a:srgbClr val="00B0F0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Print i</a:t>
                  </a:r>
                </a:p>
              </p:txBody>
            </p:sp>
            <p:sp>
              <p:nvSpPr>
                <p:cNvPr id="20" name="Oval 19"/>
                <p:cNvSpPr/>
                <p:nvPr/>
              </p:nvSpPr>
              <p:spPr>
                <a:xfrm>
                  <a:off x="2418569" y="3800723"/>
                  <a:ext cx="977902" cy="389255"/>
                </a:xfrm>
                <a:prstGeom prst="ellipse">
                  <a:avLst/>
                </a:prstGeom>
                <a:solidFill>
                  <a:srgbClr val="FFFF00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>
                      <a:effectLst/>
                      <a:latin typeface="Nirmala UI" panose="020B0502040204020203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শেষ</a:t>
                  </a:r>
                  <a:endPara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1" name="Straight Arrow Connector 20"/>
                <p:cNvCxnSpPr/>
                <p:nvPr/>
              </p:nvCxnSpPr>
              <p:spPr>
                <a:xfrm flipH="1">
                  <a:off x="1105231" y="373711"/>
                  <a:ext cx="7952" cy="357809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2" name="Straight Arrow Connector 21"/>
                <p:cNvCxnSpPr/>
                <p:nvPr/>
              </p:nvCxnSpPr>
              <p:spPr>
                <a:xfrm flipH="1">
                  <a:off x="1105231" y="1097280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3" name="Straight Arrow Connector 22"/>
                <p:cNvCxnSpPr/>
                <p:nvPr/>
              </p:nvCxnSpPr>
              <p:spPr>
                <a:xfrm flipH="1">
                  <a:off x="1113182" y="1956021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4" name="Straight Arrow Connector 23"/>
                <p:cNvCxnSpPr/>
                <p:nvPr/>
              </p:nvCxnSpPr>
              <p:spPr>
                <a:xfrm flipH="1">
                  <a:off x="1097280" y="3021495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5" name="Straight Arrow Connector 24"/>
                <p:cNvCxnSpPr/>
                <p:nvPr/>
              </p:nvCxnSpPr>
              <p:spPr>
                <a:xfrm flipH="1">
                  <a:off x="2991037" y="2671638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6" name="Straight Arrow Connector 25"/>
                <p:cNvCxnSpPr/>
                <p:nvPr/>
              </p:nvCxnSpPr>
              <p:spPr>
                <a:xfrm flipH="1">
                  <a:off x="2904258" y="3427012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grpSp>
              <p:nvGrpSpPr>
                <p:cNvPr id="27" name="Group 26"/>
                <p:cNvGrpSpPr/>
                <p:nvPr/>
              </p:nvGrpSpPr>
              <p:grpSpPr>
                <a:xfrm>
                  <a:off x="0" y="2154803"/>
                  <a:ext cx="1097275" cy="1500974"/>
                  <a:chOff x="0" y="0"/>
                  <a:chExt cx="1381970" cy="1410844"/>
                </a:xfrm>
                <a:grpFill/>
              </p:grpSpPr>
              <p:cxnSp>
                <p:nvCxnSpPr>
                  <p:cNvPr id="29" name="Straight Connector 28"/>
                  <p:cNvCxnSpPr/>
                  <p:nvPr/>
                </p:nvCxnSpPr>
                <p:spPr>
                  <a:xfrm>
                    <a:off x="0" y="7707"/>
                    <a:ext cx="31800" cy="1403137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30" name="Straight Arrow Connector 29"/>
                  <p:cNvCxnSpPr/>
                  <p:nvPr/>
                </p:nvCxnSpPr>
                <p:spPr>
                  <a:xfrm>
                    <a:off x="0" y="0"/>
                    <a:ext cx="1381970" cy="15599"/>
                  </a:xfrm>
                  <a:prstGeom prst="straightConnector1">
                    <a:avLst/>
                  </a:prstGeom>
                  <a:grpFill/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  <a:tailEnd type="triangle"/>
                  </a:ln>
                  <a:effectLst/>
                </p:spPr>
              </p:cxnSp>
            </p:grpSp>
            <p:cxnSp>
              <p:nvCxnSpPr>
                <p:cNvPr id="28" name="Straight Connector 27"/>
                <p:cNvCxnSpPr>
                  <a:stCxn id="17" idx="3"/>
                </p:cNvCxnSpPr>
                <p:nvPr/>
              </p:nvCxnSpPr>
              <p:spPr>
                <a:xfrm>
                  <a:off x="1679367" y="2667180"/>
                  <a:ext cx="1318195" cy="12188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</p:grpSp>
          <p:sp>
            <p:nvSpPr>
              <p:cNvPr id="12" name="Rectangle 11"/>
              <p:cNvSpPr/>
              <p:nvPr/>
            </p:nvSpPr>
            <p:spPr>
              <a:xfrm>
                <a:off x="1955962" y="2337408"/>
                <a:ext cx="430953" cy="230639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06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NO</a:t>
                </a: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232452" y="3069204"/>
                <a:ext cx="413385" cy="230505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06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Yes</a:t>
                </a:r>
              </a:p>
            </p:txBody>
          </p:sp>
        </p:grpSp>
        <p:cxnSp>
          <p:nvCxnSpPr>
            <p:cNvPr id="10" name="Straight Connector 9"/>
            <p:cNvCxnSpPr/>
            <p:nvPr/>
          </p:nvCxnSpPr>
          <p:spPr>
            <a:xfrm flipV="1">
              <a:off x="25249" y="3641698"/>
              <a:ext cx="443877" cy="14521"/>
            </a:xfrm>
            <a:prstGeom prst="line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2824768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switch dir="r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28954" y="647667"/>
            <a:ext cx="3974123" cy="6000442"/>
          </a:xfr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>
            <a:noAutofit/>
          </a:bodyPr>
          <a:lstStyle/>
          <a:p>
            <a:pPr fontAlgn="base"/>
            <a:r>
              <a:rPr lang="en-US" sz="1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/* for loop </a:t>
            </a:r>
            <a:r>
              <a:rPr lang="en-US" sz="1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1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1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8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</a:t>
            </a:r>
            <a:r>
              <a:rPr lang="en-US" sz="18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প্রদর্শনের</a:t>
            </a:r>
            <a:r>
              <a:rPr lang="en-US" sz="18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18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</a:t>
            </a:r>
            <a:r>
              <a:rPr lang="en-US" sz="1800" b="1" dirty="0" smtClean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18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stdio.h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conio.h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math.h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main()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n=10,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("Enter the Number of value:");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scanf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("%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d",&amp;n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for(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=1;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&lt;=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=i+2)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("%d\t ",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126523" y="647667"/>
            <a:ext cx="3974123" cy="600044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en-US" sz="2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/* 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while loop </a:t>
            </a:r>
            <a:r>
              <a:rPr lang="en-US" sz="2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*/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stdio.h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conio.h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math.h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main()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("Enter the Number of value:");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scanf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("%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d",&amp;n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while(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&lt;=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=i+2; 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("%d\t ",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getch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124091" y="647667"/>
            <a:ext cx="3974123" cy="60004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/* do while loop </a:t>
            </a:r>
            <a:r>
              <a:rPr lang="en-US" sz="2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*/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stdio.h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conio.h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include&lt;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math.h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main()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("Enter the Number of value:");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scanf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("%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d",&amp;n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("%d\t ",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=i+2; 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 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while(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&lt;=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getch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Frame 6"/>
          <p:cNvSpPr/>
          <p:nvPr/>
        </p:nvSpPr>
        <p:spPr>
          <a:xfrm>
            <a:off x="1" y="12358"/>
            <a:ext cx="12192000" cy="6845642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 b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7230" y="78929"/>
            <a:ext cx="11980984" cy="54906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fontAlgn="base">
              <a:lnSpc>
                <a:spcPct val="106000"/>
              </a:lnSpc>
            </a:pP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৩। ১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থেকে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১০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মধ্যে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অবস্থিত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বিজোড়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সংখ্যাগুলো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দেখানোর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dirty="0">
              <a:solidFill>
                <a:srgbClr val="7030A0"/>
              </a:solidFill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821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switch dir="r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7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7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2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7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2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7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2" dur="2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7" dur="2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2" dur="2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7" dur="20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2" dur="20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7" dur="20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2" dur="20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7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7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2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7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2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7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2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7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2" dur="2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7" dur="2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2" dur="2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7" dur="20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2" dur="20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7" dur="20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2" dur="20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7" dur="2000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build="p" animBg="1"/>
      <p:bldP spid="6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1" y="12358"/>
            <a:ext cx="12192000" cy="6845642"/>
          </a:xfrm>
          <a:prstGeom prst="frame">
            <a:avLst>
              <a:gd name="adj1" fmla="val 1389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 b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1370" y="99279"/>
            <a:ext cx="11969261" cy="6143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>
              <a:lnSpc>
                <a:spcPct val="106000"/>
              </a:lnSpc>
            </a:pP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৪। ১ </a:t>
            </a:r>
            <a:r>
              <a:rPr lang="en-US" sz="32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n </a:t>
            </a:r>
            <a:r>
              <a:rPr lang="en-US" sz="32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অবস্থিত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বিজোড়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  </a:t>
            </a:r>
            <a:r>
              <a:rPr lang="en-US" sz="32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সংখ্যাগুলো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দেখানোর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 </a:t>
            </a:r>
            <a:endParaRPr lang="en-US" sz="32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63062" y="764899"/>
            <a:ext cx="6594231" cy="4351338"/>
          </a:xfrm>
        </p:spPr>
        <p:txBody>
          <a:bodyPr/>
          <a:lstStyle/>
          <a:p>
            <a:pPr fontAlgn="base">
              <a:lnSpc>
                <a:spcPct val="100000"/>
              </a:lnSpc>
            </a:pPr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অ্যালগরিদমঃ</a:t>
            </a:r>
            <a:r>
              <a:rPr lang="en-US" sz="32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                                                                           </a:t>
            </a:r>
            <a:endParaRPr lang="en-US" sz="3200" b="1" dirty="0" smtClean="0">
              <a:solidFill>
                <a:srgbClr val="444444"/>
              </a:solidFill>
              <a:latin typeface="NikoshBAN" panose="02000000000000000000" pitchFamily="2" charset="0"/>
              <a:ea typeface="Times New Roman" panose="02020603050405020304" pitchFamily="18" charset="0"/>
              <a:cs typeface="NikoshBAN" panose="02000000000000000000" pitchFamily="2" charset="0"/>
            </a:endParaRPr>
          </a:p>
          <a:p>
            <a:pPr fontAlgn="base">
              <a:lnSpc>
                <a:spcPct val="100000"/>
              </a:lnSpc>
            </a:pPr>
            <a:r>
              <a:rPr lang="en-US" sz="3200" b="1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ধাপ-1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: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প্রাগ্রাম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শুরু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24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0000"/>
              </a:lnSpc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ধাপ-২: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ইনপুট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হিসাবে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 N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মান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গ্রহন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24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0000"/>
              </a:lnSpc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ধাপ-3: </a:t>
            </a:r>
            <a:r>
              <a:rPr lang="en-US" sz="32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3200" dirty="0" smtClean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i+2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মান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নির্ণয়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.</a:t>
            </a:r>
            <a:endParaRPr lang="en-US" sz="24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0000"/>
              </a:lnSpc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ধাপ-4: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i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মান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প্রিন্ট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endParaRPr lang="en-US" sz="24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0000"/>
              </a:lnSpc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ধাপ-5:প্রাগ্রাম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শেষ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24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452696" y="609291"/>
            <a:ext cx="1470454" cy="585573"/>
          </a:xfrm>
        </p:spPr>
        <p:txBody>
          <a:bodyPr>
            <a:no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ফ্লোচার্টঃ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709719" y="1262808"/>
            <a:ext cx="4989497" cy="5159341"/>
            <a:chOff x="0" y="0"/>
            <a:chExt cx="3530978" cy="4189978"/>
          </a:xfrm>
          <a:solidFill>
            <a:schemeClr val="accent6">
              <a:lumMod val="40000"/>
              <a:lumOff val="60000"/>
            </a:schemeClr>
          </a:solidFill>
        </p:grpSpPr>
        <p:grpSp>
          <p:nvGrpSpPr>
            <p:cNvPr id="9" name="Group 8"/>
            <p:cNvGrpSpPr/>
            <p:nvPr/>
          </p:nvGrpSpPr>
          <p:grpSpPr>
            <a:xfrm>
              <a:off x="0" y="0"/>
              <a:ext cx="3530978" cy="4189978"/>
              <a:chOff x="0" y="0"/>
              <a:chExt cx="3530978" cy="4189978"/>
            </a:xfrm>
            <a:grpFill/>
          </p:grpSpPr>
          <p:grpSp>
            <p:nvGrpSpPr>
              <p:cNvPr id="11" name="Group 10"/>
              <p:cNvGrpSpPr/>
              <p:nvPr/>
            </p:nvGrpSpPr>
            <p:grpSpPr>
              <a:xfrm>
                <a:off x="0" y="0"/>
                <a:ext cx="3530978" cy="4189978"/>
                <a:chOff x="0" y="0"/>
                <a:chExt cx="3530978" cy="4189978"/>
              </a:xfrm>
              <a:grpFill/>
            </p:grpSpPr>
            <p:sp>
              <p:nvSpPr>
                <p:cNvPr id="14" name="Oval 13"/>
                <p:cNvSpPr/>
                <p:nvPr/>
              </p:nvSpPr>
              <p:spPr>
                <a:xfrm>
                  <a:off x="588396" y="0"/>
                  <a:ext cx="978010" cy="389614"/>
                </a:xfrm>
                <a:prstGeom prst="ellipse">
                  <a:avLst/>
                </a:prstGeom>
                <a:solidFill>
                  <a:srgbClr val="FFFF00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 dirty="0" err="1">
                      <a:effectLst/>
                      <a:latin typeface="Nirmala UI" panose="020B0502040204020203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শুরু</a:t>
                  </a:r>
                  <a:endParaRPr lang="en-US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Parallelogram 14"/>
                <p:cNvSpPr/>
                <p:nvPr/>
              </p:nvSpPr>
              <p:spPr>
                <a:xfrm>
                  <a:off x="508883" y="739471"/>
                  <a:ext cx="1224280" cy="373380"/>
                </a:xfrm>
                <a:prstGeom prst="parallelogram">
                  <a:avLst/>
                </a:prstGeom>
                <a:solidFill>
                  <a:srgbClr val="00B0F0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 dirty="0" err="1">
                      <a:effectLst/>
                      <a:latin typeface="NikoshBAN" panose="020000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ইনপুট</a:t>
                  </a:r>
                  <a:r>
                    <a:rPr lang="en-US" sz="1600" dirty="0">
                      <a:effectLst/>
                      <a:latin typeface="NikoshBAN" panose="020000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1600" dirty="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N </a:t>
                  </a:r>
                  <a:r>
                    <a:rPr lang="en-US" sz="1600" dirty="0" smtClean="0">
                      <a:effectLst/>
                      <a:latin typeface="NikoshBAN" panose="020000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endParaRPr lang="en-US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>
                  <a:off x="469112" y="1470922"/>
                  <a:ext cx="1287780" cy="453293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2000" dirty="0">
                      <a:solidFill>
                        <a:srgbClr val="444444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n=10, </a:t>
                  </a:r>
                  <a:r>
                    <a:rPr lang="en-US" sz="2000" dirty="0" err="1">
                      <a:solidFill>
                        <a:srgbClr val="444444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i</a:t>
                  </a:r>
                  <a:r>
                    <a:rPr lang="en-US" sz="2000" dirty="0">
                      <a:solidFill>
                        <a:srgbClr val="444444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=1</a:t>
                  </a:r>
                  <a:endParaRPr lang="en-US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Diamond 16"/>
                <p:cNvSpPr/>
                <p:nvPr/>
              </p:nvSpPr>
              <p:spPr>
                <a:xfrm>
                  <a:off x="510128" y="2297632"/>
                  <a:ext cx="1169239" cy="739140"/>
                </a:xfrm>
                <a:prstGeom prst="diamond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 dirty="0" err="1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</a:t>
                  </a:r>
                  <a:r>
                    <a:rPr lang="en-US" sz="1600" dirty="0" smtClean="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&lt;=</a:t>
                  </a:r>
                  <a:r>
                    <a:rPr lang="en-US" sz="16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N</a:t>
                  </a:r>
                  <a:endParaRPr lang="en-US" sz="1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469040" y="3402958"/>
                  <a:ext cx="1287780" cy="358010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2000" dirty="0" err="1" smtClean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</a:t>
                  </a:r>
                  <a:r>
                    <a:rPr lang="en-US" sz="2000" dirty="0" smtClean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=i+2</a:t>
                  </a:r>
                  <a:endParaRPr lang="en-US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" name="Parallelogram 18"/>
                <p:cNvSpPr/>
                <p:nvPr/>
              </p:nvSpPr>
              <p:spPr>
                <a:xfrm>
                  <a:off x="2306589" y="3045349"/>
                  <a:ext cx="1224389" cy="373712"/>
                </a:xfrm>
                <a:prstGeom prst="parallelogram">
                  <a:avLst/>
                </a:prstGeom>
                <a:solidFill>
                  <a:srgbClr val="00B0F0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Print i</a:t>
                  </a:r>
                </a:p>
              </p:txBody>
            </p:sp>
            <p:sp>
              <p:nvSpPr>
                <p:cNvPr id="20" name="Oval 19"/>
                <p:cNvSpPr/>
                <p:nvPr/>
              </p:nvSpPr>
              <p:spPr>
                <a:xfrm>
                  <a:off x="2418569" y="3800723"/>
                  <a:ext cx="977902" cy="389255"/>
                </a:xfrm>
                <a:prstGeom prst="ellipse">
                  <a:avLst/>
                </a:prstGeom>
                <a:solidFill>
                  <a:srgbClr val="FFFF00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>
                      <a:effectLst/>
                      <a:latin typeface="Nirmala UI" panose="020B0502040204020203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শেষ</a:t>
                  </a:r>
                  <a:endPara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1" name="Straight Arrow Connector 20"/>
                <p:cNvCxnSpPr/>
                <p:nvPr/>
              </p:nvCxnSpPr>
              <p:spPr>
                <a:xfrm flipH="1">
                  <a:off x="1105231" y="373711"/>
                  <a:ext cx="7952" cy="357809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2" name="Straight Arrow Connector 21"/>
                <p:cNvCxnSpPr/>
                <p:nvPr/>
              </p:nvCxnSpPr>
              <p:spPr>
                <a:xfrm flipH="1">
                  <a:off x="1105231" y="1097280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3" name="Straight Arrow Connector 22"/>
                <p:cNvCxnSpPr/>
                <p:nvPr/>
              </p:nvCxnSpPr>
              <p:spPr>
                <a:xfrm flipH="1">
                  <a:off x="1113182" y="1956021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4" name="Straight Arrow Connector 23"/>
                <p:cNvCxnSpPr/>
                <p:nvPr/>
              </p:nvCxnSpPr>
              <p:spPr>
                <a:xfrm flipH="1">
                  <a:off x="1097280" y="3021495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5" name="Straight Arrow Connector 24"/>
                <p:cNvCxnSpPr/>
                <p:nvPr/>
              </p:nvCxnSpPr>
              <p:spPr>
                <a:xfrm flipH="1">
                  <a:off x="2991037" y="2671638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6" name="Straight Arrow Connector 25"/>
                <p:cNvCxnSpPr/>
                <p:nvPr/>
              </p:nvCxnSpPr>
              <p:spPr>
                <a:xfrm flipH="1">
                  <a:off x="2904258" y="3427012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grpSp>
              <p:nvGrpSpPr>
                <p:cNvPr id="27" name="Group 26"/>
                <p:cNvGrpSpPr/>
                <p:nvPr/>
              </p:nvGrpSpPr>
              <p:grpSpPr>
                <a:xfrm>
                  <a:off x="0" y="2154803"/>
                  <a:ext cx="1097275" cy="1500974"/>
                  <a:chOff x="0" y="0"/>
                  <a:chExt cx="1381970" cy="1410844"/>
                </a:xfrm>
                <a:grpFill/>
              </p:grpSpPr>
              <p:cxnSp>
                <p:nvCxnSpPr>
                  <p:cNvPr id="29" name="Straight Connector 28"/>
                  <p:cNvCxnSpPr/>
                  <p:nvPr/>
                </p:nvCxnSpPr>
                <p:spPr>
                  <a:xfrm>
                    <a:off x="0" y="7707"/>
                    <a:ext cx="31800" cy="1403137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30" name="Straight Arrow Connector 29"/>
                  <p:cNvCxnSpPr/>
                  <p:nvPr/>
                </p:nvCxnSpPr>
                <p:spPr>
                  <a:xfrm>
                    <a:off x="0" y="0"/>
                    <a:ext cx="1381970" cy="15599"/>
                  </a:xfrm>
                  <a:prstGeom prst="straightConnector1">
                    <a:avLst/>
                  </a:prstGeom>
                  <a:grpFill/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  <a:tailEnd type="triangle"/>
                  </a:ln>
                  <a:effectLst/>
                </p:spPr>
              </p:cxnSp>
            </p:grpSp>
            <p:cxnSp>
              <p:nvCxnSpPr>
                <p:cNvPr id="28" name="Straight Connector 27"/>
                <p:cNvCxnSpPr>
                  <a:stCxn id="17" idx="3"/>
                </p:cNvCxnSpPr>
                <p:nvPr/>
              </p:nvCxnSpPr>
              <p:spPr>
                <a:xfrm>
                  <a:off x="1679367" y="2667180"/>
                  <a:ext cx="1318195" cy="12188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</p:grpSp>
          <p:sp>
            <p:nvSpPr>
              <p:cNvPr id="12" name="Rectangle 11"/>
              <p:cNvSpPr/>
              <p:nvPr/>
            </p:nvSpPr>
            <p:spPr>
              <a:xfrm>
                <a:off x="1955962" y="2337408"/>
                <a:ext cx="430953" cy="230639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06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NO</a:t>
                </a: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232452" y="3069204"/>
                <a:ext cx="413385" cy="230505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06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Yes</a:t>
                </a:r>
              </a:p>
            </p:txBody>
          </p:sp>
        </p:grpSp>
        <p:cxnSp>
          <p:nvCxnSpPr>
            <p:cNvPr id="10" name="Straight Connector 9"/>
            <p:cNvCxnSpPr/>
            <p:nvPr/>
          </p:nvCxnSpPr>
          <p:spPr>
            <a:xfrm flipV="1">
              <a:off x="25249" y="3641698"/>
              <a:ext cx="443877" cy="14521"/>
            </a:xfrm>
            <a:prstGeom prst="line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035540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switch dir="r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128954" y="647667"/>
            <a:ext cx="3974123" cy="6000442"/>
          </a:xfr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sz="1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/* for loop </a:t>
            </a:r>
            <a:r>
              <a:rPr lang="en-US" sz="1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1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1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8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</a:t>
            </a:r>
            <a:r>
              <a:rPr lang="en-US" sz="18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প্রদর্শনের</a:t>
            </a:r>
            <a:r>
              <a:rPr lang="en-US" sz="18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18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</a:t>
            </a:r>
            <a:r>
              <a:rPr lang="en-US" sz="1800" b="1" dirty="0" smtClean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r>
              <a:rPr lang="en-US" sz="18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*/</a:t>
            </a:r>
            <a:endParaRPr lang="en-US" sz="1800" b="1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stdio.h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conio.h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math.h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main()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n=10,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("Enter the Number of value:");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scanf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("%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d",&amp;n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for(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=1;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&lt;=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=i+2)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("%d\t ",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4126523" y="647667"/>
            <a:ext cx="3974123" cy="600044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en-US" sz="2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/* 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while loop </a:t>
            </a:r>
            <a:r>
              <a:rPr lang="en-US" sz="2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*/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stdio.h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conio.h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math.h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main()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("Enter the Number of value:");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scanf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("%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d",&amp;n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while(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&lt;=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=i+2; 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("%d\t ",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getch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8124091" y="647667"/>
            <a:ext cx="3974123" cy="60004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/* do while loop </a:t>
            </a:r>
            <a:r>
              <a:rPr lang="en-US" sz="2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*/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stdio.h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conio.h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include&lt;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math.h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main()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=1;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("Enter the Number of value:");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scanf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("%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d",&amp;n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("%d\t ",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=i+2; 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 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while(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&lt;=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getch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Frame 7"/>
          <p:cNvSpPr/>
          <p:nvPr/>
        </p:nvSpPr>
        <p:spPr>
          <a:xfrm>
            <a:off x="1" y="12358"/>
            <a:ext cx="12192000" cy="6845642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 b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17230" y="78929"/>
            <a:ext cx="11980984" cy="54906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fontAlgn="base">
              <a:lnSpc>
                <a:spcPct val="106000"/>
              </a:lnSpc>
            </a:pP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৩। ১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থেকে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১০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মধ্যে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অবস্থিত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বিজোড়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সংখ্যাগুলো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দেখানোর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dirty="0">
              <a:solidFill>
                <a:srgbClr val="7030A0"/>
              </a:solidFill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1821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switch dir="r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7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7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2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7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2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7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2" dur="2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7" dur="2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2" dur="2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7" dur="20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2" dur="20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7" dur="20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2" dur="20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7" dur="2000"/>
                                        <p:tgtEl>
                                          <p:spTgt spid="7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2" dur="2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7" dur="2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2" dur="2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7" dur="2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2" dur="2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7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2" dur="2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7" dur="2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2" dur="2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7" dur="2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2" dur="2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7" dur="2000"/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2" dur="20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7" dur="2000"/>
                                        <p:tgtEl>
                                          <p:spTgt spid="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2" dur="2000"/>
                                        <p:tgtEl>
                                          <p:spTgt spid="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7" dur="2000"/>
                                        <p:tgtEl>
                                          <p:spTgt spid="7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2" dur="2000"/>
                                        <p:tgtEl>
                                          <p:spTgt spid="7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7" dur="2000"/>
                                        <p:tgtEl>
                                          <p:spTgt spid="7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  <p:bldP spid="6" grpId="0" build="p" animBg="1"/>
      <p:bldP spid="7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1" y="12358"/>
            <a:ext cx="12192000" cy="6845642"/>
          </a:xfrm>
          <a:prstGeom prst="frame">
            <a:avLst>
              <a:gd name="adj1" fmla="val 1389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 b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1370" y="99279"/>
            <a:ext cx="11969261" cy="6143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>
              <a:lnSpc>
                <a:spcPct val="106000"/>
              </a:lnSpc>
            </a:pP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en-US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</a:t>
            </a:r>
            <a:r>
              <a:rPr lang="en-US" sz="32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10 </a:t>
            </a:r>
            <a:r>
              <a:rPr lang="en-US" sz="32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অবস্থিত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  </a:t>
            </a:r>
            <a:r>
              <a:rPr lang="en-US" sz="32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সংখ্যাগুলো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দেখানোর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 </a:t>
            </a:r>
            <a:endParaRPr lang="en-US" sz="32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63062" y="764899"/>
            <a:ext cx="6594231" cy="4351338"/>
          </a:xfrm>
        </p:spPr>
        <p:txBody>
          <a:bodyPr/>
          <a:lstStyle/>
          <a:p>
            <a:pPr fontAlgn="base">
              <a:lnSpc>
                <a:spcPct val="100000"/>
              </a:lnSpc>
            </a:pPr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অ্যালগরিদমঃ</a:t>
            </a:r>
            <a:r>
              <a:rPr lang="en-US" sz="32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                                                                           </a:t>
            </a:r>
            <a:endParaRPr lang="en-US" sz="3200" b="1" dirty="0" smtClean="0">
              <a:solidFill>
                <a:srgbClr val="444444"/>
              </a:solidFill>
              <a:latin typeface="NikoshBAN" panose="02000000000000000000" pitchFamily="2" charset="0"/>
              <a:ea typeface="Times New Roman" panose="02020603050405020304" pitchFamily="18" charset="0"/>
              <a:cs typeface="NikoshBAN" panose="02000000000000000000" pitchFamily="2" charset="0"/>
            </a:endParaRPr>
          </a:p>
          <a:p>
            <a:pPr fontAlgn="base">
              <a:lnSpc>
                <a:spcPct val="100000"/>
              </a:lnSpc>
            </a:pPr>
            <a:r>
              <a:rPr lang="en-US" sz="3200" b="1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ধাপ-1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: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প্রাগ্রাম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শুরু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24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0000"/>
              </a:lnSpc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ধাপ-২: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ইনপুট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হিসাবে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 N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মান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গ্রহন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24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0000"/>
              </a:lnSpc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ধাপ-3: </a:t>
            </a:r>
            <a:r>
              <a:rPr lang="en-US" sz="32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3200" dirty="0" smtClean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i+2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মান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নির্ণয়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.</a:t>
            </a:r>
            <a:endParaRPr lang="en-US" sz="24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0000"/>
              </a:lnSpc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ধাপ-4: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i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মান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প্রিন্ট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endParaRPr lang="en-US" sz="24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0000"/>
              </a:lnSpc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ধাপ-5:প্রাগ্রাম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শেষ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24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452696" y="609291"/>
            <a:ext cx="1470454" cy="585573"/>
          </a:xfrm>
        </p:spPr>
        <p:txBody>
          <a:bodyPr>
            <a:no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ফ্লোচার্টঃ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709719" y="1262808"/>
            <a:ext cx="4989497" cy="5159341"/>
            <a:chOff x="0" y="0"/>
            <a:chExt cx="3530978" cy="4189978"/>
          </a:xfrm>
          <a:solidFill>
            <a:schemeClr val="accent6">
              <a:lumMod val="40000"/>
              <a:lumOff val="60000"/>
            </a:schemeClr>
          </a:solidFill>
        </p:grpSpPr>
        <p:grpSp>
          <p:nvGrpSpPr>
            <p:cNvPr id="9" name="Group 8"/>
            <p:cNvGrpSpPr/>
            <p:nvPr/>
          </p:nvGrpSpPr>
          <p:grpSpPr>
            <a:xfrm>
              <a:off x="0" y="0"/>
              <a:ext cx="3530978" cy="4189978"/>
              <a:chOff x="0" y="0"/>
              <a:chExt cx="3530978" cy="4189978"/>
            </a:xfrm>
            <a:grpFill/>
          </p:grpSpPr>
          <p:grpSp>
            <p:nvGrpSpPr>
              <p:cNvPr id="11" name="Group 10"/>
              <p:cNvGrpSpPr/>
              <p:nvPr/>
            </p:nvGrpSpPr>
            <p:grpSpPr>
              <a:xfrm>
                <a:off x="0" y="0"/>
                <a:ext cx="3530978" cy="4189978"/>
                <a:chOff x="0" y="0"/>
                <a:chExt cx="3530978" cy="4189978"/>
              </a:xfrm>
              <a:grpFill/>
            </p:grpSpPr>
            <p:sp>
              <p:nvSpPr>
                <p:cNvPr id="14" name="Oval 13"/>
                <p:cNvSpPr/>
                <p:nvPr/>
              </p:nvSpPr>
              <p:spPr>
                <a:xfrm>
                  <a:off x="588396" y="0"/>
                  <a:ext cx="978010" cy="389614"/>
                </a:xfrm>
                <a:prstGeom prst="ellipse">
                  <a:avLst/>
                </a:prstGeom>
                <a:solidFill>
                  <a:srgbClr val="FFFF00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 dirty="0" err="1">
                      <a:effectLst/>
                      <a:latin typeface="Nirmala UI" panose="020B0502040204020203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শুরু</a:t>
                  </a:r>
                  <a:endParaRPr lang="en-US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Parallelogram 14"/>
                <p:cNvSpPr/>
                <p:nvPr/>
              </p:nvSpPr>
              <p:spPr>
                <a:xfrm>
                  <a:off x="508883" y="739471"/>
                  <a:ext cx="1224280" cy="373380"/>
                </a:xfrm>
                <a:prstGeom prst="parallelogram">
                  <a:avLst/>
                </a:prstGeom>
                <a:solidFill>
                  <a:srgbClr val="00B0F0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 dirty="0" err="1">
                      <a:effectLst/>
                      <a:latin typeface="NikoshBAN" panose="020000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ইনপুট</a:t>
                  </a:r>
                  <a:r>
                    <a:rPr lang="en-US" sz="1600" dirty="0">
                      <a:effectLst/>
                      <a:latin typeface="NikoshBAN" panose="020000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1600" dirty="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N </a:t>
                  </a:r>
                  <a:r>
                    <a:rPr lang="en-US" sz="1600" dirty="0" smtClean="0">
                      <a:effectLst/>
                      <a:latin typeface="NikoshBAN" panose="020000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endParaRPr lang="en-US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>
                  <a:off x="469112" y="1470922"/>
                  <a:ext cx="1287780" cy="453293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2000" dirty="0">
                      <a:solidFill>
                        <a:srgbClr val="444444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n=10, </a:t>
                  </a:r>
                  <a:r>
                    <a:rPr lang="en-US" sz="2000" dirty="0" err="1" smtClean="0">
                      <a:solidFill>
                        <a:srgbClr val="444444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i</a:t>
                  </a:r>
                  <a:r>
                    <a:rPr lang="en-US" sz="2000" dirty="0" smtClean="0">
                      <a:solidFill>
                        <a:srgbClr val="444444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=2</a:t>
                  </a:r>
                  <a:endParaRPr lang="en-US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Diamond 16"/>
                <p:cNvSpPr/>
                <p:nvPr/>
              </p:nvSpPr>
              <p:spPr>
                <a:xfrm>
                  <a:off x="510128" y="2297632"/>
                  <a:ext cx="1169239" cy="739140"/>
                </a:xfrm>
                <a:prstGeom prst="diamond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 dirty="0" err="1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</a:t>
                  </a:r>
                  <a:r>
                    <a:rPr lang="en-US" sz="1600" dirty="0" smtClean="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&lt;=</a:t>
                  </a:r>
                  <a:r>
                    <a:rPr lang="en-US" sz="16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N</a:t>
                  </a:r>
                  <a:endParaRPr lang="en-US" sz="1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469040" y="3402958"/>
                  <a:ext cx="1287780" cy="358010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2000" dirty="0" err="1" smtClean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</a:t>
                  </a:r>
                  <a:r>
                    <a:rPr lang="en-US" sz="2000" dirty="0" smtClean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=i+2</a:t>
                  </a:r>
                  <a:endParaRPr lang="en-US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" name="Parallelogram 18"/>
                <p:cNvSpPr/>
                <p:nvPr/>
              </p:nvSpPr>
              <p:spPr>
                <a:xfrm>
                  <a:off x="2306589" y="3045349"/>
                  <a:ext cx="1224389" cy="373712"/>
                </a:xfrm>
                <a:prstGeom prst="parallelogram">
                  <a:avLst/>
                </a:prstGeom>
                <a:solidFill>
                  <a:srgbClr val="00B0F0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Print i</a:t>
                  </a:r>
                </a:p>
              </p:txBody>
            </p:sp>
            <p:sp>
              <p:nvSpPr>
                <p:cNvPr id="20" name="Oval 19"/>
                <p:cNvSpPr/>
                <p:nvPr/>
              </p:nvSpPr>
              <p:spPr>
                <a:xfrm>
                  <a:off x="2418569" y="3800723"/>
                  <a:ext cx="977902" cy="389255"/>
                </a:xfrm>
                <a:prstGeom prst="ellipse">
                  <a:avLst/>
                </a:prstGeom>
                <a:solidFill>
                  <a:srgbClr val="FFFF00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>
                      <a:effectLst/>
                      <a:latin typeface="Nirmala UI" panose="020B0502040204020203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শেষ</a:t>
                  </a:r>
                  <a:endPara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1" name="Straight Arrow Connector 20"/>
                <p:cNvCxnSpPr/>
                <p:nvPr/>
              </p:nvCxnSpPr>
              <p:spPr>
                <a:xfrm flipH="1">
                  <a:off x="1105231" y="373711"/>
                  <a:ext cx="7952" cy="357809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2" name="Straight Arrow Connector 21"/>
                <p:cNvCxnSpPr/>
                <p:nvPr/>
              </p:nvCxnSpPr>
              <p:spPr>
                <a:xfrm flipH="1">
                  <a:off x="1105231" y="1097280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3" name="Straight Arrow Connector 22"/>
                <p:cNvCxnSpPr/>
                <p:nvPr/>
              </p:nvCxnSpPr>
              <p:spPr>
                <a:xfrm flipH="1">
                  <a:off x="1113182" y="1956021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4" name="Straight Arrow Connector 23"/>
                <p:cNvCxnSpPr/>
                <p:nvPr/>
              </p:nvCxnSpPr>
              <p:spPr>
                <a:xfrm flipH="1">
                  <a:off x="1097280" y="3021495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5" name="Straight Arrow Connector 24"/>
                <p:cNvCxnSpPr/>
                <p:nvPr/>
              </p:nvCxnSpPr>
              <p:spPr>
                <a:xfrm flipH="1">
                  <a:off x="2991037" y="2671638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6" name="Straight Arrow Connector 25"/>
                <p:cNvCxnSpPr/>
                <p:nvPr/>
              </p:nvCxnSpPr>
              <p:spPr>
                <a:xfrm flipH="1">
                  <a:off x="2904258" y="3427012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grpSp>
              <p:nvGrpSpPr>
                <p:cNvPr id="27" name="Group 26"/>
                <p:cNvGrpSpPr/>
                <p:nvPr/>
              </p:nvGrpSpPr>
              <p:grpSpPr>
                <a:xfrm>
                  <a:off x="0" y="2154803"/>
                  <a:ext cx="1097275" cy="1500974"/>
                  <a:chOff x="0" y="0"/>
                  <a:chExt cx="1381970" cy="1410844"/>
                </a:xfrm>
                <a:grpFill/>
              </p:grpSpPr>
              <p:cxnSp>
                <p:nvCxnSpPr>
                  <p:cNvPr id="29" name="Straight Connector 28"/>
                  <p:cNvCxnSpPr/>
                  <p:nvPr/>
                </p:nvCxnSpPr>
                <p:spPr>
                  <a:xfrm>
                    <a:off x="0" y="7707"/>
                    <a:ext cx="31800" cy="1403137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30" name="Straight Arrow Connector 29"/>
                  <p:cNvCxnSpPr/>
                  <p:nvPr/>
                </p:nvCxnSpPr>
                <p:spPr>
                  <a:xfrm>
                    <a:off x="0" y="0"/>
                    <a:ext cx="1381970" cy="15599"/>
                  </a:xfrm>
                  <a:prstGeom prst="straightConnector1">
                    <a:avLst/>
                  </a:prstGeom>
                  <a:grpFill/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  <a:tailEnd type="triangle"/>
                  </a:ln>
                  <a:effectLst/>
                </p:spPr>
              </p:cxnSp>
            </p:grpSp>
            <p:cxnSp>
              <p:nvCxnSpPr>
                <p:cNvPr id="28" name="Straight Connector 27"/>
                <p:cNvCxnSpPr>
                  <a:stCxn id="17" idx="3"/>
                </p:cNvCxnSpPr>
                <p:nvPr/>
              </p:nvCxnSpPr>
              <p:spPr>
                <a:xfrm>
                  <a:off x="1679367" y="2667180"/>
                  <a:ext cx="1318195" cy="12188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</p:grpSp>
          <p:sp>
            <p:nvSpPr>
              <p:cNvPr id="12" name="Rectangle 11"/>
              <p:cNvSpPr/>
              <p:nvPr/>
            </p:nvSpPr>
            <p:spPr>
              <a:xfrm>
                <a:off x="1955962" y="2337408"/>
                <a:ext cx="430953" cy="230639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06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NO</a:t>
                </a: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232452" y="3069204"/>
                <a:ext cx="413385" cy="230505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06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Yes</a:t>
                </a:r>
              </a:p>
            </p:txBody>
          </p:sp>
        </p:grpSp>
        <p:cxnSp>
          <p:nvCxnSpPr>
            <p:cNvPr id="10" name="Straight Connector 9"/>
            <p:cNvCxnSpPr/>
            <p:nvPr/>
          </p:nvCxnSpPr>
          <p:spPr>
            <a:xfrm flipV="1">
              <a:off x="25249" y="3641698"/>
              <a:ext cx="443877" cy="14521"/>
            </a:xfrm>
            <a:prstGeom prst="line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524128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advClick="0" advTm="0">
        <p14:switch dir="r"/>
      </p:transition>
    </mc:Choice>
    <mc:Fallback>
      <p:transition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28954" y="647667"/>
            <a:ext cx="3974123" cy="6000442"/>
          </a:xfr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sz="1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/*</a:t>
            </a:r>
            <a:r>
              <a:rPr lang="en-US" sz="1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for loop </a:t>
            </a:r>
            <a:r>
              <a:rPr lang="en-US" sz="1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1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1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8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</a:t>
            </a:r>
            <a:r>
              <a:rPr lang="en-US" sz="18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প্রদর্শনের</a:t>
            </a:r>
            <a:r>
              <a:rPr lang="en-US" sz="18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18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</a:t>
            </a:r>
            <a:r>
              <a:rPr lang="en-US" sz="1800" b="1" dirty="0" smtClean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r>
              <a:rPr lang="en-US" sz="1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*/</a:t>
            </a:r>
            <a:endParaRPr lang="en-US" sz="2000" dirty="0">
              <a:solidFill>
                <a:srgbClr val="7030A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#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stdio.h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conio.h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math.h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main()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n=10,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=2;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("Enter the Number of value:");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scanf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("%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d",&amp;n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for(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=1;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&lt;=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=i+2)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("%d\t ",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126523" y="647667"/>
            <a:ext cx="3974123" cy="600044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en-US" sz="2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/* 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while loop </a:t>
            </a:r>
            <a:r>
              <a:rPr lang="en-US" sz="2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*/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stdio.h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conio.h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 include&lt;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math.h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main()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=2;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("Enter the Number of value:");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scanf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("%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d",&amp;n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while(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&lt;=10)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=i+2; 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("%d\t ",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getch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124091" y="647667"/>
            <a:ext cx="3974123" cy="60004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/* do while loop </a:t>
            </a:r>
            <a:r>
              <a:rPr lang="en-US" sz="2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*/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stdio.h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conio.h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 include&lt;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math.h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main()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=2;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("Enter the Number of value:");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scanf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("%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d",&amp;n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("%d\t ",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=i+2; 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 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while(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&lt;=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getch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Frame 6"/>
          <p:cNvSpPr/>
          <p:nvPr/>
        </p:nvSpPr>
        <p:spPr>
          <a:xfrm>
            <a:off x="1" y="12358"/>
            <a:ext cx="12192000" cy="6845642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 b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7230" y="78929"/>
            <a:ext cx="11980984" cy="54906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fontAlgn="base">
              <a:lnSpc>
                <a:spcPct val="106000"/>
              </a:lnSpc>
            </a:pP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5</a:t>
            </a:r>
            <a:r>
              <a:rPr 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১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থেকে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১০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মধ্যে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অবস্থিত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জোড়</a:t>
            </a:r>
            <a:r>
              <a:rPr 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সংখ্যাগুলো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দেখানোর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dirty="0">
              <a:solidFill>
                <a:srgbClr val="7030A0"/>
              </a:solidFill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6190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switch dir="r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7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7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2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7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2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7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2" dur="2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7" dur="2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2" dur="2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7" dur="20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2" dur="20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7" dur="20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2" dur="20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7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7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2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7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2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7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2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7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2" dur="2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7" dur="2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2" dur="2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7" dur="20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2" dur="20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7" dur="20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2" dur="20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7" dur="2000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build="p" animBg="1"/>
      <p:bldP spid="6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ame 3"/>
          <p:cNvSpPr/>
          <p:nvPr/>
        </p:nvSpPr>
        <p:spPr>
          <a:xfrm>
            <a:off x="1" y="12358"/>
            <a:ext cx="12192000" cy="6845642"/>
          </a:xfrm>
          <a:prstGeom prst="frame">
            <a:avLst>
              <a:gd name="adj1" fmla="val 1389"/>
            </a:avLst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 b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11370" y="99279"/>
            <a:ext cx="11969261" cy="61433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fontAlgn="base">
              <a:lnSpc>
                <a:spcPct val="106000"/>
              </a:lnSpc>
            </a:pP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en-US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 </a:t>
            </a:r>
            <a:r>
              <a:rPr lang="en-US" sz="32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 </a:t>
            </a:r>
            <a:r>
              <a:rPr lang="en-US" sz="32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অবস্থিত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  </a:t>
            </a:r>
            <a:r>
              <a:rPr lang="en-US" sz="32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সংখ্যাগুলো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দেখানোর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sz="32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 </a:t>
            </a:r>
            <a:endParaRPr lang="en-US" sz="32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463062" y="764899"/>
            <a:ext cx="6594231" cy="4351338"/>
          </a:xfrm>
        </p:spPr>
        <p:txBody>
          <a:bodyPr/>
          <a:lstStyle/>
          <a:p>
            <a:pPr fontAlgn="base">
              <a:lnSpc>
                <a:spcPct val="100000"/>
              </a:lnSpc>
            </a:pPr>
            <a:r>
              <a:rPr lang="en-US" sz="32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অ্যালগরিদমঃ</a:t>
            </a:r>
            <a:r>
              <a:rPr lang="en-US" sz="3200" b="1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                                                                           </a:t>
            </a:r>
            <a:endParaRPr lang="en-US" sz="3200" b="1" dirty="0" smtClean="0">
              <a:solidFill>
                <a:srgbClr val="444444"/>
              </a:solidFill>
              <a:latin typeface="NikoshBAN" panose="02000000000000000000" pitchFamily="2" charset="0"/>
              <a:ea typeface="Times New Roman" panose="02020603050405020304" pitchFamily="18" charset="0"/>
              <a:cs typeface="NikoshBAN" panose="02000000000000000000" pitchFamily="2" charset="0"/>
            </a:endParaRPr>
          </a:p>
          <a:p>
            <a:pPr fontAlgn="base">
              <a:lnSpc>
                <a:spcPct val="100000"/>
              </a:lnSpc>
            </a:pPr>
            <a:r>
              <a:rPr lang="en-US" sz="3200" b="1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ধাপ-1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: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প্রাগ্রাম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শুরু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24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0000"/>
              </a:lnSpc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ধাপ-২: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ইনপুট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হিসাবে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 N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মান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গ্রহন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24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0000"/>
              </a:lnSpc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ধাপ-3: </a:t>
            </a:r>
            <a:r>
              <a:rPr lang="en-US" sz="3200" dirty="0" err="1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3200" dirty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en-US" sz="3200" dirty="0" smtClean="0">
                <a:solidFill>
                  <a:srgbClr val="444444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i+2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মান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নির্ণয়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.</a:t>
            </a:r>
            <a:endParaRPr lang="en-US" sz="24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0000"/>
              </a:lnSpc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ধাপ-4: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i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মান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প্রিন্ট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endParaRPr lang="en-US" sz="24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fontAlgn="base">
              <a:lnSpc>
                <a:spcPct val="100000"/>
              </a:lnSpc>
            </a:pP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ধাপ-5:প্রাগ্রাম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শেষ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করি</a:t>
            </a:r>
            <a:r>
              <a:rPr lang="en-US" sz="3200" dirty="0">
                <a:solidFill>
                  <a:srgbClr val="444444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sz="2400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452696" y="609291"/>
            <a:ext cx="1470454" cy="585573"/>
          </a:xfrm>
        </p:spPr>
        <p:txBody>
          <a:bodyPr>
            <a:noAutofit/>
          </a:bodyPr>
          <a:lstStyle/>
          <a:p>
            <a:r>
              <a:rPr lang="en-US" sz="3200" b="1" dirty="0" err="1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ফ্লোচার্টঃ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709719" y="1262808"/>
            <a:ext cx="4989497" cy="5159341"/>
            <a:chOff x="0" y="0"/>
            <a:chExt cx="3530978" cy="4189978"/>
          </a:xfrm>
          <a:solidFill>
            <a:schemeClr val="accent6">
              <a:lumMod val="40000"/>
              <a:lumOff val="60000"/>
            </a:schemeClr>
          </a:solidFill>
        </p:grpSpPr>
        <p:grpSp>
          <p:nvGrpSpPr>
            <p:cNvPr id="9" name="Group 8"/>
            <p:cNvGrpSpPr/>
            <p:nvPr/>
          </p:nvGrpSpPr>
          <p:grpSpPr>
            <a:xfrm>
              <a:off x="0" y="0"/>
              <a:ext cx="3530978" cy="4189978"/>
              <a:chOff x="0" y="0"/>
              <a:chExt cx="3530978" cy="4189978"/>
            </a:xfrm>
            <a:grpFill/>
          </p:grpSpPr>
          <p:grpSp>
            <p:nvGrpSpPr>
              <p:cNvPr id="11" name="Group 10"/>
              <p:cNvGrpSpPr/>
              <p:nvPr/>
            </p:nvGrpSpPr>
            <p:grpSpPr>
              <a:xfrm>
                <a:off x="0" y="0"/>
                <a:ext cx="3530978" cy="4189978"/>
                <a:chOff x="0" y="0"/>
                <a:chExt cx="3530978" cy="4189978"/>
              </a:xfrm>
              <a:grpFill/>
            </p:grpSpPr>
            <p:sp>
              <p:nvSpPr>
                <p:cNvPr id="14" name="Oval 13"/>
                <p:cNvSpPr/>
                <p:nvPr/>
              </p:nvSpPr>
              <p:spPr>
                <a:xfrm>
                  <a:off x="588396" y="0"/>
                  <a:ext cx="978010" cy="389614"/>
                </a:xfrm>
                <a:prstGeom prst="ellipse">
                  <a:avLst/>
                </a:prstGeom>
                <a:solidFill>
                  <a:srgbClr val="FFFF00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 dirty="0" err="1">
                      <a:effectLst/>
                      <a:latin typeface="Nirmala UI" panose="020B0502040204020203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শুরু</a:t>
                  </a:r>
                  <a:endParaRPr lang="en-US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5" name="Parallelogram 14"/>
                <p:cNvSpPr/>
                <p:nvPr/>
              </p:nvSpPr>
              <p:spPr>
                <a:xfrm>
                  <a:off x="508883" y="739471"/>
                  <a:ext cx="1224280" cy="373380"/>
                </a:xfrm>
                <a:prstGeom prst="parallelogram">
                  <a:avLst/>
                </a:prstGeom>
                <a:solidFill>
                  <a:srgbClr val="00B0F0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 dirty="0" err="1">
                      <a:effectLst/>
                      <a:latin typeface="NikoshBAN" panose="020000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ইনপুট</a:t>
                  </a:r>
                  <a:r>
                    <a:rPr lang="en-US" sz="1600" dirty="0">
                      <a:effectLst/>
                      <a:latin typeface="NikoshBAN" panose="020000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r>
                    <a:rPr lang="en-US" sz="1600" dirty="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N </a:t>
                  </a:r>
                  <a:r>
                    <a:rPr lang="en-US" sz="1600" dirty="0" smtClean="0">
                      <a:effectLst/>
                      <a:latin typeface="NikoshBAN" panose="02000000000000000000" pitchFamily="2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endParaRPr lang="en-US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15"/>
                <p:cNvSpPr/>
                <p:nvPr/>
              </p:nvSpPr>
              <p:spPr>
                <a:xfrm>
                  <a:off x="469112" y="1470922"/>
                  <a:ext cx="1287780" cy="453293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2000" dirty="0">
                      <a:solidFill>
                        <a:srgbClr val="444444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n=10, </a:t>
                  </a:r>
                  <a:r>
                    <a:rPr lang="en-US" sz="2000" dirty="0" err="1" smtClean="0">
                      <a:solidFill>
                        <a:srgbClr val="444444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i</a:t>
                  </a:r>
                  <a:r>
                    <a:rPr lang="en-US" sz="2000" dirty="0" smtClean="0">
                      <a:solidFill>
                        <a:srgbClr val="444444"/>
                      </a:solidFill>
                      <a:effectLst/>
                      <a:latin typeface="Times New Roman" panose="02020603050405020304" pitchFamily="18" charset="0"/>
                      <a:ea typeface="Times New Roman" panose="02020603050405020304" pitchFamily="18" charset="0"/>
                      <a:cs typeface="Times New Roman" panose="02020603050405020304" pitchFamily="18" charset="0"/>
                    </a:rPr>
                    <a:t>=2</a:t>
                  </a:r>
                  <a:endParaRPr lang="en-US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7" name="Diamond 16"/>
                <p:cNvSpPr/>
                <p:nvPr/>
              </p:nvSpPr>
              <p:spPr>
                <a:xfrm>
                  <a:off x="510128" y="2297632"/>
                  <a:ext cx="1169239" cy="739140"/>
                </a:xfrm>
                <a:prstGeom prst="diamond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 dirty="0" err="1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</a:t>
                  </a:r>
                  <a:r>
                    <a:rPr lang="en-US" sz="1600" dirty="0" smtClean="0">
                      <a:effectLst/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&lt;=</a:t>
                  </a:r>
                  <a:r>
                    <a:rPr lang="en-US" sz="1600" dirty="0">
                      <a:latin typeface="Times New Roman" panose="02020603050405020304" pitchFamily="18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N</a:t>
                  </a:r>
                  <a:endParaRPr lang="en-US" sz="1400" dirty="0">
                    <a:effectLst/>
                    <a:latin typeface="Times New Roman" panose="02020603050405020304" pitchFamily="18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7"/>
                <p:cNvSpPr/>
                <p:nvPr/>
              </p:nvSpPr>
              <p:spPr>
                <a:xfrm>
                  <a:off x="469040" y="3402958"/>
                  <a:ext cx="1287780" cy="358010"/>
                </a:xfrm>
                <a:prstGeom prst="rect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2000" dirty="0" err="1" smtClean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i</a:t>
                  </a:r>
                  <a:r>
                    <a:rPr lang="en-US" sz="2000" dirty="0" smtClean="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=i+2</a:t>
                  </a:r>
                  <a:endParaRPr lang="en-US" sz="1600" dirty="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19" name="Parallelogram 18"/>
                <p:cNvSpPr/>
                <p:nvPr/>
              </p:nvSpPr>
              <p:spPr>
                <a:xfrm>
                  <a:off x="2306589" y="3045349"/>
                  <a:ext cx="1224389" cy="373712"/>
                </a:xfrm>
                <a:prstGeom prst="parallelogram">
                  <a:avLst/>
                </a:prstGeom>
                <a:solidFill>
                  <a:srgbClr val="00B0F0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Print i</a:t>
                  </a:r>
                </a:p>
              </p:txBody>
            </p:sp>
            <p:sp>
              <p:nvSpPr>
                <p:cNvPr id="20" name="Oval 19"/>
                <p:cNvSpPr/>
                <p:nvPr/>
              </p:nvSpPr>
              <p:spPr>
                <a:xfrm>
                  <a:off x="2418569" y="3800723"/>
                  <a:ext cx="977902" cy="389255"/>
                </a:xfrm>
                <a:prstGeom prst="ellipse">
                  <a:avLst/>
                </a:prstGeom>
                <a:solidFill>
                  <a:srgbClr val="FFFF00"/>
                </a:solidFill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marL="0" marR="0" algn="ctr">
                    <a:lnSpc>
                      <a:spcPct val="106000"/>
                    </a:lnSpc>
                    <a:spcBef>
                      <a:spcPts val="0"/>
                    </a:spcBef>
                    <a:spcAft>
                      <a:spcPts val="800"/>
                    </a:spcAft>
                  </a:pPr>
                  <a:r>
                    <a:rPr lang="en-US" sz="1600">
                      <a:effectLst/>
                      <a:latin typeface="Nirmala UI" panose="020B0502040204020203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শেষ</a:t>
                  </a:r>
                  <a:endPara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cxnSp>
              <p:nvCxnSpPr>
                <p:cNvPr id="21" name="Straight Arrow Connector 20"/>
                <p:cNvCxnSpPr/>
                <p:nvPr/>
              </p:nvCxnSpPr>
              <p:spPr>
                <a:xfrm flipH="1">
                  <a:off x="1105231" y="373711"/>
                  <a:ext cx="7952" cy="357809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2" name="Straight Arrow Connector 21"/>
                <p:cNvCxnSpPr/>
                <p:nvPr/>
              </p:nvCxnSpPr>
              <p:spPr>
                <a:xfrm flipH="1">
                  <a:off x="1105231" y="1097280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3" name="Straight Arrow Connector 22"/>
                <p:cNvCxnSpPr/>
                <p:nvPr/>
              </p:nvCxnSpPr>
              <p:spPr>
                <a:xfrm flipH="1">
                  <a:off x="1113182" y="1956021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4" name="Straight Arrow Connector 23"/>
                <p:cNvCxnSpPr/>
                <p:nvPr/>
              </p:nvCxnSpPr>
              <p:spPr>
                <a:xfrm flipH="1">
                  <a:off x="1097280" y="3021495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5" name="Straight Arrow Connector 24"/>
                <p:cNvCxnSpPr/>
                <p:nvPr/>
              </p:nvCxnSpPr>
              <p:spPr>
                <a:xfrm flipH="1">
                  <a:off x="2991037" y="2671638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cxnSp>
              <p:nvCxnSpPr>
                <p:cNvPr id="26" name="Straight Arrow Connector 25"/>
                <p:cNvCxnSpPr/>
                <p:nvPr/>
              </p:nvCxnSpPr>
              <p:spPr>
                <a:xfrm flipH="1">
                  <a:off x="2904258" y="3427012"/>
                  <a:ext cx="7620" cy="357505"/>
                </a:xfrm>
                <a:prstGeom prst="straightConnector1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  <a:tailEnd type="triangle"/>
                </a:ln>
                <a:effectLst/>
              </p:spPr>
            </p:cxnSp>
            <p:grpSp>
              <p:nvGrpSpPr>
                <p:cNvPr id="27" name="Group 26"/>
                <p:cNvGrpSpPr/>
                <p:nvPr/>
              </p:nvGrpSpPr>
              <p:grpSpPr>
                <a:xfrm>
                  <a:off x="0" y="2154803"/>
                  <a:ext cx="1097275" cy="1500974"/>
                  <a:chOff x="0" y="0"/>
                  <a:chExt cx="1381970" cy="1410844"/>
                </a:xfrm>
                <a:grpFill/>
              </p:grpSpPr>
              <p:cxnSp>
                <p:nvCxnSpPr>
                  <p:cNvPr id="29" name="Straight Connector 28"/>
                  <p:cNvCxnSpPr/>
                  <p:nvPr/>
                </p:nvCxnSpPr>
                <p:spPr>
                  <a:xfrm>
                    <a:off x="0" y="7707"/>
                    <a:ext cx="31800" cy="1403137"/>
                  </a:xfrm>
                  <a:prstGeom prst="line">
                    <a:avLst/>
                  </a:prstGeom>
                  <a:grpFill/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30" name="Straight Arrow Connector 29"/>
                  <p:cNvCxnSpPr/>
                  <p:nvPr/>
                </p:nvCxnSpPr>
                <p:spPr>
                  <a:xfrm>
                    <a:off x="0" y="0"/>
                    <a:ext cx="1381970" cy="15599"/>
                  </a:xfrm>
                  <a:prstGeom prst="straightConnector1">
                    <a:avLst/>
                  </a:prstGeom>
                  <a:grpFill/>
                  <a:ln w="127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  <a:tailEnd type="triangle"/>
                  </a:ln>
                  <a:effectLst/>
                </p:spPr>
              </p:cxnSp>
            </p:grpSp>
            <p:cxnSp>
              <p:nvCxnSpPr>
                <p:cNvPr id="28" name="Straight Connector 27"/>
                <p:cNvCxnSpPr>
                  <a:stCxn id="17" idx="3"/>
                </p:cNvCxnSpPr>
                <p:nvPr/>
              </p:nvCxnSpPr>
              <p:spPr>
                <a:xfrm>
                  <a:off x="1679367" y="2667180"/>
                  <a:ext cx="1318195" cy="12188"/>
                </a:xfrm>
                <a:prstGeom prst="line">
                  <a:avLst/>
                </a:prstGeom>
                <a:grpFill/>
                <a:ln w="12700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</p:cxnSp>
          </p:grpSp>
          <p:sp>
            <p:nvSpPr>
              <p:cNvPr id="12" name="Rectangle 11"/>
              <p:cNvSpPr/>
              <p:nvPr/>
            </p:nvSpPr>
            <p:spPr>
              <a:xfrm>
                <a:off x="1955962" y="2337408"/>
                <a:ext cx="430953" cy="230639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06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NO</a:t>
                </a: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1232452" y="3069204"/>
                <a:ext cx="413385" cy="230505"/>
              </a:xfrm>
              <a:prstGeom prst="rect">
                <a:avLst/>
              </a:prstGeom>
              <a:grpFill/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algn="ctr">
                  <a:lnSpc>
                    <a:spcPct val="106000"/>
                  </a:lnSpc>
                  <a:spcBef>
                    <a:spcPts val="0"/>
                  </a:spcBef>
                  <a:spcAft>
                    <a:spcPts val="800"/>
                  </a:spcAft>
                </a:pPr>
                <a:r>
                  <a:rPr lang="en-US" sz="16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rPr>
                  <a:t>Yes</a:t>
                </a:r>
              </a:p>
            </p:txBody>
          </p:sp>
        </p:grpSp>
        <p:cxnSp>
          <p:nvCxnSpPr>
            <p:cNvPr id="10" name="Straight Connector 9"/>
            <p:cNvCxnSpPr/>
            <p:nvPr/>
          </p:nvCxnSpPr>
          <p:spPr>
            <a:xfrm flipV="1">
              <a:off x="25249" y="3641698"/>
              <a:ext cx="443877" cy="14521"/>
            </a:xfrm>
            <a:prstGeom prst="line">
              <a:avLst/>
            </a:prstGeom>
            <a:grpFill/>
            <a:ln w="1270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0563940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switch dir="r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128954" y="647667"/>
            <a:ext cx="3974123" cy="6000442"/>
          </a:xfr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>
            <a:noAutofit/>
          </a:bodyPr>
          <a:lstStyle/>
          <a:p>
            <a:pPr marL="0" indent="0" fontAlgn="base">
              <a:buNone/>
            </a:pPr>
            <a:r>
              <a:rPr lang="en-US" sz="1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/*</a:t>
            </a:r>
            <a:r>
              <a:rPr lang="en-US" sz="1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for loop </a:t>
            </a:r>
            <a:r>
              <a:rPr lang="en-US" sz="1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1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18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800" b="1" dirty="0" err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</a:t>
            </a:r>
            <a:r>
              <a:rPr lang="en-US" sz="18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প্রদর্শনের</a:t>
            </a:r>
            <a:r>
              <a:rPr lang="en-US" sz="1800" b="1" dirty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1800" b="1" dirty="0" err="1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</a:t>
            </a:r>
            <a:r>
              <a:rPr lang="en-US" sz="1800" b="1" dirty="0" smtClean="0">
                <a:solidFill>
                  <a:srgbClr val="7030A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r>
              <a:rPr lang="en-US" sz="18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*/</a:t>
            </a:r>
            <a:endParaRPr lang="en-US" sz="2000" dirty="0">
              <a:solidFill>
                <a:srgbClr val="7030A0"/>
              </a:solidFill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#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stdio.h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conio.h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math.h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main()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n=10,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=2;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("Enter the Number of value:");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scanf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("%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d",&amp;n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for(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=1; 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&lt;=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=i+2)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("%d\t ",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getch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4126523" y="647667"/>
            <a:ext cx="3974123" cy="600044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None/>
            </a:pPr>
            <a:r>
              <a:rPr lang="en-US" sz="20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/* 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while loop </a:t>
            </a:r>
            <a:r>
              <a:rPr lang="en-US" sz="2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*/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stdio.h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conio.h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 include&lt;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math.h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main()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=2;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("Enter the Number of value:");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scanf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("%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d",&amp;n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while(</a:t>
            </a: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&lt;=N)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=i+2; 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("%d\t ",</a:t>
            </a:r>
            <a:r>
              <a:rPr lang="en-US" sz="2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getch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124091" y="647667"/>
            <a:ext cx="3974123" cy="60004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/* do while loop </a:t>
            </a:r>
            <a:r>
              <a:rPr lang="en-US" sz="2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</a:t>
            </a:r>
            <a:r>
              <a:rPr lang="en-US" sz="2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*/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stdio.h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#include&lt;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conio.h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# include&lt;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math.h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&gt;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main()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=2;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("Enter the Number of value:");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scanf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("%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d",&amp;n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{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printf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("%d\t ",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=i+2; 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} 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while(</a:t>
            </a:r>
            <a:r>
              <a:rPr lang="en-US" sz="2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&lt;=</a:t>
            </a:r>
            <a:r>
              <a:rPr lang="en-US" sz="2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US" sz="2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);</a:t>
            </a:r>
            <a:endParaRPr lang="en-US" sz="2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getch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();</a:t>
            </a: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}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Frame 6"/>
          <p:cNvSpPr/>
          <p:nvPr/>
        </p:nvSpPr>
        <p:spPr>
          <a:xfrm>
            <a:off x="1" y="12358"/>
            <a:ext cx="12192000" cy="6845642"/>
          </a:xfrm>
          <a:prstGeom prst="frame">
            <a:avLst>
              <a:gd name="adj1" fmla="val 1389"/>
            </a:avLst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25" b="1">
              <a:ln w="22225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17230" y="78929"/>
            <a:ext cx="11980984" cy="54906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fontAlgn="base">
              <a:lnSpc>
                <a:spcPct val="106000"/>
              </a:lnSpc>
            </a:pP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6</a:t>
            </a:r>
            <a:r>
              <a:rPr 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 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১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থেকে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n</a:t>
            </a:r>
            <a:r>
              <a:rPr 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এর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মধ্যে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অবস্থিত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জোড়</a:t>
            </a:r>
            <a:r>
              <a:rPr lang="en-US" sz="2800" b="1" dirty="0" smtClean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সংখ্যাগুলো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দেখানোর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প্রোগ্রাম</a:t>
            </a:r>
            <a:r>
              <a:rPr lang="en-US" sz="2800" b="1" dirty="0">
                <a:solidFill>
                  <a:srgbClr val="FF0000"/>
                </a:solidFill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।</a:t>
            </a:r>
            <a:endParaRPr lang="en-US" dirty="0">
              <a:solidFill>
                <a:srgbClr val="7030A0"/>
              </a:solidFill>
              <a:effectLst/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90606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switch dir="r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7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7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2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7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2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7" dur="2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2" dur="2000"/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7" dur="20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2" dur="20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7" dur="20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2" dur="20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7" dur="2000"/>
                                        <p:tgtEl>
                                          <p:spTgt spid="5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8" fill="hold">
                      <p:stCondLst>
                        <p:cond delay="indefinite"/>
                      </p:stCondLst>
                      <p:childTnLst>
                        <p:par>
                          <p:cTn id="169" fill="hold">
                            <p:stCondLst>
                              <p:cond delay="0"/>
                            </p:stCondLst>
                            <p:childTnLst>
                              <p:par>
                                <p:cTn id="1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2" dur="2000"/>
                                        <p:tgtEl>
                                          <p:spTgt spid="5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3" fill="hold">
                      <p:stCondLst>
                        <p:cond delay="indefinite"/>
                      </p:stCondLst>
                      <p:childTnLst>
                        <p:par>
                          <p:cTn id="174" fill="hold">
                            <p:stCondLst>
                              <p:cond delay="0"/>
                            </p:stCondLst>
                            <p:childTnLst>
                              <p:par>
                                <p:cTn id="1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7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8" fill="hold">
                      <p:stCondLst>
                        <p:cond delay="indefinite"/>
                      </p:stCondLst>
                      <p:childTnLst>
                        <p:par>
                          <p:cTn id="179" fill="hold">
                            <p:stCondLst>
                              <p:cond delay="0"/>
                            </p:stCondLst>
                            <p:childTnLst>
                              <p:par>
                                <p:cTn id="18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2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3" fill="hold">
                      <p:stCondLst>
                        <p:cond delay="indefinite"/>
                      </p:stCondLst>
                      <p:childTnLst>
                        <p:par>
                          <p:cTn id="194" fill="hold">
                            <p:stCondLst>
                              <p:cond delay="0"/>
                            </p:stCondLst>
                            <p:childTnLst>
                              <p:par>
                                <p:cTn id="19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7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2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7" dur="2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8" fill="hold">
                      <p:stCondLst>
                        <p:cond delay="indefinite"/>
                      </p:stCondLst>
                      <p:childTnLst>
                        <p:par>
                          <p:cTn id="209" fill="hold">
                            <p:stCondLst>
                              <p:cond delay="0"/>
                            </p:stCondLst>
                            <p:childTnLst>
                              <p:par>
                                <p:cTn id="2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2" dur="20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7" dur="20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2" dur="20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3" fill="hold">
                      <p:stCondLst>
                        <p:cond delay="indefinite"/>
                      </p:stCondLst>
                      <p:childTnLst>
                        <p:par>
                          <p:cTn id="224" fill="hold">
                            <p:stCondLst>
                              <p:cond delay="0"/>
                            </p:stCondLst>
                            <p:childTnLst>
                              <p:par>
                                <p:cTn id="2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7" dur="20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2" dur="20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3" fill="hold">
                      <p:stCondLst>
                        <p:cond delay="indefinite"/>
                      </p:stCondLst>
                      <p:childTnLst>
                        <p:par>
                          <p:cTn id="234" fill="hold">
                            <p:stCondLst>
                              <p:cond delay="0"/>
                            </p:stCondLst>
                            <p:childTnLst>
                              <p:par>
                                <p:cTn id="2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7" dur="20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8" fill="hold">
                      <p:stCondLst>
                        <p:cond delay="indefinite"/>
                      </p:stCondLst>
                      <p:childTnLst>
                        <p:par>
                          <p:cTn id="239" fill="hold">
                            <p:stCondLst>
                              <p:cond delay="0"/>
                            </p:stCondLst>
                            <p:childTnLst>
                              <p:par>
                                <p:cTn id="2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2" dur="20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3" fill="hold">
                      <p:stCondLst>
                        <p:cond delay="indefinite"/>
                      </p:stCondLst>
                      <p:childTnLst>
                        <p:par>
                          <p:cTn id="244" fill="hold">
                            <p:stCondLst>
                              <p:cond delay="0"/>
                            </p:stCondLst>
                            <p:childTnLst>
                              <p:par>
                                <p:cTn id="2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7" dur="20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8" fill="hold">
                      <p:stCondLst>
                        <p:cond delay="indefinite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2" dur="200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3" fill="hold">
                      <p:stCondLst>
                        <p:cond delay="indefinite"/>
                      </p:stCondLst>
                      <p:childTnLst>
                        <p:par>
                          <p:cTn id="254" fill="hold">
                            <p:stCondLst>
                              <p:cond delay="0"/>
                            </p:stCondLst>
                            <p:childTnLst>
                              <p:par>
                                <p:cTn id="2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7" dur="200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8" fill="hold">
                      <p:stCondLst>
                        <p:cond delay="indefinite"/>
                      </p:stCondLst>
                      <p:childTnLst>
                        <p:par>
                          <p:cTn id="259" fill="hold">
                            <p:stCondLst>
                              <p:cond delay="0"/>
                            </p:stCondLst>
                            <p:childTnLst>
                              <p:par>
                                <p:cTn id="2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2" dur="2000"/>
                                        <p:tgtEl>
                                          <p:spTgt spid="6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3" fill="hold">
                      <p:stCondLst>
                        <p:cond delay="indefinite"/>
                      </p:stCondLst>
                      <p:childTnLst>
                        <p:par>
                          <p:cTn id="264" fill="hold">
                            <p:stCondLst>
                              <p:cond delay="0"/>
                            </p:stCondLst>
                            <p:childTnLst>
                              <p:par>
                                <p:cTn id="2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7" dur="2000"/>
                                        <p:tgtEl>
                                          <p:spTgt spid="6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5" grpId="0" build="p" animBg="1"/>
      <p:bldP spid="6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00584" y="146304"/>
            <a:ext cx="11987784" cy="659282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01752" y="365760"/>
            <a:ext cx="11612880" cy="6135624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534924" y="625097"/>
            <a:ext cx="11173968" cy="58762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924" y="3707892"/>
            <a:ext cx="2984500" cy="2590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38074" y="821944"/>
            <a:ext cx="2984500" cy="25908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724392" y="625093"/>
            <a:ext cx="2984500" cy="25908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921242" y="3511042"/>
            <a:ext cx="2984500" cy="25908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0324" y="682625"/>
            <a:ext cx="7470648" cy="4176014"/>
          </a:xfrm>
          <a:prstGeom prst="rect">
            <a:avLst/>
          </a:prstGeom>
        </p:spPr>
      </p:pic>
      <p:graphicFrame>
        <p:nvGraphicFramePr>
          <p:cNvPr id="12" name="Diagram 11">
            <a:extLst>
              <a:ext uri="{FF2B5EF4-FFF2-40B4-BE49-F238E27FC236}">
                <a16:creationId xmlns:a16="http://schemas.microsoft.com/office/drawing/2014/main" xmlns="" id="{CF920B9E-C183-4374-A9D5-2808700FC3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6204975"/>
              </p:ext>
            </p:extLst>
          </p:nvPr>
        </p:nvGraphicFramePr>
        <p:xfrm>
          <a:off x="2359727" y="3418337"/>
          <a:ext cx="7318629" cy="26729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13" name="Picture 2" descr="রাজিব সিকদার – My Blog">
            <a:extLst>
              <a:ext uri="{FF2B5EF4-FFF2-40B4-BE49-F238E27FC236}">
                <a16:creationId xmlns="" xmlns:a16="http://schemas.microsoft.com/office/drawing/2014/main" id="{15517DBC-6A2B-CB83-C5FA-7E39CCF88A1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9244" y="776561"/>
            <a:ext cx="10194877" cy="355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5662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>
        <p14:switch dir="r"/>
      </p:transition>
    </mc:Choice>
    <mc:Fallback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6465</TotalTime>
  <Words>1575</Words>
  <Application>Microsoft Office PowerPoint</Application>
  <PresentationFormat>Widescreen</PresentationFormat>
  <Paragraphs>431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NikoshBAN</vt:lpstr>
      <vt:lpstr>Nirmala UI</vt:lpstr>
      <vt:lpstr>SolaimanLipi</vt:lpstr>
      <vt:lpstr>Times New Roman</vt:lpstr>
      <vt:lpstr>Office Theme</vt:lpstr>
      <vt:lpstr>PowerPoint Presentation</vt:lpstr>
      <vt:lpstr>PowerPoint Presentation</vt:lpstr>
      <vt:lpstr>ফ্লোচার্টঃ</vt:lpstr>
      <vt:lpstr>PowerPoint Presentation</vt:lpstr>
      <vt:lpstr>ফ্লোচার্টঃ</vt:lpstr>
      <vt:lpstr>PowerPoint Presentation</vt:lpstr>
      <vt:lpstr>ফ্লোচার্টঃ</vt:lpstr>
      <vt:lpstr>PowerPoint Presentation</vt:lpstr>
      <vt:lpstr>ফ্লোচার্টঃ</vt:lpstr>
      <vt:lpstr>PowerPoint Presentation</vt:lpstr>
      <vt:lpstr>ফ্লোচার্টঃ</vt:lpstr>
      <vt:lpstr>PowerPoint Presentation</vt:lpstr>
      <vt:lpstr>ফ্লোচার্টঃ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ibrahim mollah</dc:creator>
  <cp:lastModifiedBy>Raza Msc</cp:lastModifiedBy>
  <cp:revision>253</cp:revision>
  <dcterms:created xsi:type="dcterms:W3CDTF">2025-10-11T16:18:15Z</dcterms:created>
  <dcterms:modified xsi:type="dcterms:W3CDTF">2026-06-29T09:34:49Z</dcterms:modified>
</cp:coreProperties>
</file>