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5E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9728"/>
            <a:ext cx="3657600" cy="503377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pic>
        <p:nvPicPr>
          <p:cNvPr id="4" name="Image 0" descr="/home/claude/profil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2560320" cy="29260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457200"/>
            <a:ext cx="2651760" cy="301752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9A82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1440" y="3566160"/>
            <a:ext cx="3474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8E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৬৫ নং ছনপাড়া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C8E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সরকারি প্রাথমিক বিদ্যালয়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3657600" y="109728"/>
            <a:ext cx="5486400" cy="5033772"/>
          </a:xfrm>
          <a:prstGeom prst="rect">
            <a:avLst/>
          </a:prstGeom>
          <a:solidFill>
            <a:srgbClr val="1A1A2E"/>
          </a:solidFill>
          <a:ln w="12700">
            <a:solidFill>
              <a:srgbClr val="1A1A2E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023360" y="365760"/>
            <a:ext cx="2011680" cy="411480"/>
          </a:xfrm>
          <a:prstGeom prst="roundRect">
            <a:avLst>
              <a:gd name="adj" fmla="val 11111"/>
            </a:avLst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023360" y="36576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2E"/>
                </a:solidFill>
              </a:rPr>
              <a:t>পাঠ ১৯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3931920" y="91440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ভাষার খেলা</a:t>
            </a:r>
            <a:endParaRPr lang="en-US" sz="3800" dirty="0"/>
          </a:p>
        </p:txBody>
      </p:sp>
      <p:sp>
        <p:nvSpPr>
          <p:cNvPr id="11" name="Shape 8"/>
          <p:cNvSpPr/>
          <p:nvPr/>
        </p:nvSpPr>
        <p:spPr>
          <a:xfrm>
            <a:off x="3931920" y="1783080"/>
            <a:ext cx="4937760" cy="36576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931920" y="1920240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9A8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তামজীদ আহম্মদ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3931920" y="2423160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E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সহকারী শিক্ষক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931920" y="2880360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৬৫ নং ছনপাড়া সরকারি প্রাথমিক বিদ্যালয়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3931920" y="32918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8E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আড়াইহাজার, নারায়ণগঞ্জ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0" y="5033772"/>
            <a:ext cx="9144000" cy="109728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9FB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8016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91440"/>
            <a:ext cx="8595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পাঠ ১৯ — ভাষার খেলা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274320" y="822960"/>
            <a:ext cx="8595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8E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আমার বাংলা বই | শ্রেণিকক্ষ পাঠ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274320" y="1417320"/>
            <a:ext cx="2011680" cy="77724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274320" y="14630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A825"/>
                </a:solidFill>
              </a:rPr>
              <a:t>১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141732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সময় বুঝে টিকচিহ্ন দেওয়া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395728" y="1417320"/>
            <a:ext cx="2011680" cy="77724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2395728" y="14630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A825"/>
                </a:solidFill>
              </a:rPr>
              <a:t>২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852928" y="141732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গুণ ও বৈশিষ্ট্য লেখা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17136" y="1417320"/>
            <a:ext cx="2011680" cy="77724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517136" y="14630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A825"/>
                </a:solidFill>
              </a:rPr>
              <a:t>৩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974336" y="141732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শব্দ দিয়ে বাক্য তৈরি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638544" y="1417320"/>
            <a:ext cx="2011680" cy="77724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638544" y="14630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A825"/>
                </a:solidFill>
              </a:rPr>
              <a:t>৪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095744" y="141732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দুটি বাক্য জোড়া দেওয়া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2331720"/>
            <a:ext cx="2011680" cy="77724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274320" y="23774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A825"/>
                </a:solidFill>
              </a:rPr>
              <a:t>৫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31520" y="233172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একটি বাক্য ভেঙে দুটি তৈরি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395728" y="2331720"/>
            <a:ext cx="2011680" cy="77724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2395728" y="23774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A825"/>
                </a:solidFill>
              </a:rPr>
              <a:t>৬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2852928" y="233172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একই রকম শব্দ খোঁজা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517136" y="2331720"/>
            <a:ext cx="2011680" cy="77724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517136" y="23774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A825"/>
                </a:solidFill>
              </a:rPr>
              <a:t>৭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4974336" y="233172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মিলিয়ে মিলিয়ে বাক্য লেখা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638544" y="2331720"/>
            <a:ext cx="2011680" cy="77724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638544" y="23774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A825"/>
                </a:solidFill>
              </a:rPr>
              <a:t>৮-১০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095744" y="233172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খবর, শব্দ-জব্দ ও গল্প বলা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9FB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91440"/>
            <a:ext cx="8595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অনুশীলন ১ — ঘটনাটি কোন সময়ের, তা বুঝে টিকচিহ্ন (✓) দিই</a:t>
            </a:r>
            <a:endParaRPr lang="en-US" sz="18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4320" y="1005840"/>
          <a:ext cx="8595360" cy="3931920"/>
        </p:xfrm>
        <a:graphic>
          <a:graphicData uri="http://schemas.openxmlformats.org/drawingml/2006/table">
            <a:tbl>
              <a:tblPr/>
              <a:tblGrid>
                <a:gridCol w="5029200"/>
                <a:gridCol w="1188720"/>
                <a:gridCol w="1188720"/>
                <a:gridCol w="118872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বাক্য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আগেকার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এখনকার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5E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পরের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5E20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নবাব সিরাজউদ্দৌলা বাংলার শেষ স্বাধীন নবাব ছিলেন।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আমরা সবাই মিলে মেলায় যাচ্ছি।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সে চুপচাপ বসে বই পড়ছে।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গতকাল এখানে এসেছিলে?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আমি তোমাকে দেখতে পাচ্ছি না।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তুমি কি আর কখনো এখানে আসবে না?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9FB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91440"/>
            <a:ext cx="8595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অনুশীলন ২ — গুণ ও বৈশিষ্ট্য লিখি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1051560"/>
            <a:ext cx="8595360" cy="749808"/>
          </a:xfrm>
          <a:prstGeom prst="rect">
            <a:avLst/>
          </a:prstGeom>
          <a:solidFill>
            <a:srgbClr val="EAF4EA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088136"/>
            <a:ext cx="5303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ক. লোকটি ________________। (লোকটি কেমন?)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852160" y="1106424"/>
            <a:ext cx="2834640" cy="621792"/>
          </a:xfrm>
          <a:prstGeom prst="rect">
            <a:avLst/>
          </a:prstGeom>
          <a:solidFill>
            <a:srgbClr val="C8E6C9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97880" y="1106424"/>
            <a:ext cx="27432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✍ লোকটি বৃদ্ধ ও দয়ালু।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74320" y="1856232"/>
            <a:ext cx="859536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892808"/>
            <a:ext cx="5303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খ. শরৎকালে আকাশে ________________ মেঘ দেখা যায়। (কেমন মেঘ?)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852160" y="1911096"/>
            <a:ext cx="2834640" cy="621792"/>
          </a:xfrm>
          <a:prstGeom prst="rect">
            <a:avLst/>
          </a:prstGeom>
          <a:solidFill>
            <a:srgbClr val="C8E6C9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897880" y="1911096"/>
            <a:ext cx="27432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✍ শরৎকালে আকাশে সাদা ভেলার মতো মেঘ দেখা যায়।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74320" y="2660904"/>
            <a:ext cx="8595360" cy="749808"/>
          </a:xfrm>
          <a:prstGeom prst="rect">
            <a:avLst/>
          </a:prstGeom>
          <a:solidFill>
            <a:srgbClr val="EAF4EA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697480"/>
            <a:ext cx="5303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গ. ________________ চড়ুই আমার বারান্দায় বসে রোদ পোহাচ্ছে। (কয়টি চড়ুই?)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852160" y="2715768"/>
            <a:ext cx="2834640" cy="621792"/>
          </a:xfrm>
          <a:prstGeom prst="rect">
            <a:avLst/>
          </a:prstGeom>
          <a:solidFill>
            <a:srgbClr val="C8E6C9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897880" y="2715768"/>
            <a:ext cx="27432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✍ দুটি চড়ুই আমার বারান্দায় বসে রোদ পোহাচ্ছে।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74320" y="3465576"/>
            <a:ext cx="8595360" cy="749808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502152"/>
            <a:ext cx="5303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ঘ. কচ্ছপটি ________________ এগিয়ে চলেছে। (কীভাবে?)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852160" y="3520440"/>
            <a:ext cx="2834640" cy="621792"/>
          </a:xfrm>
          <a:prstGeom prst="rect">
            <a:avLst/>
          </a:prstGeom>
          <a:solidFill>
            <a:srgbClr val="C8E6C9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897880" y="3520440"/>
            <a:ext cx="27432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✍ কচ্ছপটি ধীরে ধীরে এগিয়ে চলেছে।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74320" y="4270248"/>
            <a:ext cx="8595360" cy="749808"/>
          </a:xfrm>
          <a:prstGeom prst="rect">
            <a:avLst/>
          </a:prstGeom>
          <a:solidFill>
            <a:srgbClr val="EAF4EA"/>
          </a:solidFill>
          <a:ln w="6350">
            <a:solidFill>
              <a:srgbClr val="DDDDD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306824"/>
            <a:ext cx="5303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ঙ. সে ________________ ট্রেন উঠল। (কীভাবে ট্রেন উঠল?)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852160" y="4325112"/>
            <a:ext cx="2834640" cy="621792"/>
          </a:xfrm>
          <a:prstGeom prst="rect">
            <a:avLst/>
          </a:prstGeom>
          <a:solidFill>
            <a:srgbClr val="C8E6C9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897880" y="4325112"/>
            <a:ext cx="27432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✍ সে দৌড়ে ট্রেন উঠল।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9FB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91440"/>
            <a:ext cx="8595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অনুশীলন ৩ ও ৪ — বাক্য তৈরি ও জোড়া লাগানো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182880" y="1005840"/>
            <a:ext cx="4114800" cy="45720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82880" y="100584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৩. শব্দ দিয়ে বাক্য তৈরি করি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82880" y="1554480"/>
            <a:ext cx="914400" cy="457200"/>
          </a:xfrm>
          <a:prstGeom prst="roundRect">
            <a:avLst>
              <a:gd name="adj" fmla="val 10000"/>
            </a:avLst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2880" y="155448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2E"/>
                </a:solidFill>
              </a:rPr>
              <a:t>দিয়ে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1143000" y="1783080"/>
            <a:ext cx="3017520" cy="36576"/>
          </a:xfrm>
          <a:prstGeom prst="rect">
            <a:avLst/>
          </a:prstGeom>
          <a:solidFill>
            <a:srgbClr val="AAAAAA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2880" y="2148840"/>
            <a:ext cx="914400" cy="457200"/>
          </a:xfrm>
          <a:prstGeom prst="roundRect">
            <a:avLst>
              <a:gd name="adj" fmla="val 10000"/>
            </a:avLst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2880" y="214884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2E"/>
                </a:solidFill>
              </a:rPr>
              <a:t>উপর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1143000" y="2377440"/>
            <a:ext cx="3017520" cy="36576"/>
          </a:xfrm>
          <a:prstGeom prst="rect">
            <a:avLst/>
          </a:prstGeom>
          <a:solidFill>
            <a:srgbClr val="AAAAAA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82880" y="2743200"/>
            <a:ext cx="914400" cy="457200"/>
          </a:xfrm>
          <a:prstGeom prst="roundRect">
            <a:avLst>
              <a:gd name="adj" fmla="val 10000"/>
            </a:avLst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82880" y="27432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2E"/>
                </a:solidFill>
              </a:rPr>
              <a:t>কাছে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1143000" y="2971800"/>
            <a:ext cx="3017520" cy="36576"/>
          </a:xfrm>
          <a:prstGeom prst="rect">
            <a:avLst/>
          </a:prstGeom>
          <a:solidFill>
            <a:srgbClr val="AAAAAA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82880" y="3337560"/>
            <a:ext cx="914400" cy="457200"/>
          </a:xfrm>
          <a:prstGeom prst="roundRect">
            <a:avLst>
              <a:gd name="adj" fmla="val 10000"/>
            </a:avLst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82880" y="33375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2E"/>
                </a:solidFill>
              </a:rPr>
              <a:t>থেকে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1143000" y="3566160"/>
            <a:ext cx="3017520" cy="36576"/>
          </a:xfrm>
          <a:prstGeom prst="rect">
            <a:avLst/>
          </a:prstGeom>
          <a:solidFill>
            <a:srgbClr val="AAAAAA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82880" y="3931920"/>
            <a:ext cx="914400" cy="457200"/>
          </a:xfrm>
          <a:prstGeom prst="roundRect">
            <a:avLst>
              <a:gd name="adj" fmla="val 10000"/>
            </a:avLst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82880" y="393192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2E"/>
                </a:solidFill>
              </a:rPr>
              <a:t>পক্ষে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1143000" y="4160520"/>
            <a:ext cx="3017520" cy="36576"/>
          </a:xfrm>
          <a:prstGeom prst="rect">
            <a:avLst/>
          </a:prstGeom>
          <a:solidFill>
            <a:srgbClr val="AAAAAA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46320" y="1005840"/>
            <a:ext cx="4114800" cy="45720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46320" y="100584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৪. দুটি বাক্য জোড়া দিয়ে একটি তৈরি করি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846320" y="1554480"/>
            <a:ext cx="4114800" cy="502920"/>
          </a:xfrm>
          <a:prstGeom prst="rect">
            <a:avLst/>
          </a:prstGeom>
          <a:solidFill>
            <a:srgbClr val="EAF4EA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937760" y="1554480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মিলি খেলেছে। শিলা খেলেছে।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846320" y="2084832"/>
            <a:ext cx="4114800" cy="475488"/>
          </a:xfrm>
          <a:prstGeom prst="rect">
            <a:avLst/>
          </a:prstGeom>
          <a:solidFill>
            <a:srgbClr val="C8E6C9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937760" y="2084832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মিলি ও শিলা খেলেছে।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846320" y="2651760"/>
            <a:ext cx="4114800" cy="502920"/>
          </a:xfrm>
          <a:prstGeom prst="rect">
            <a:avLst/>
          </a:prstGeom>
          <a:solidFill>
            <a:srgbClr val="EAF4EA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937760" y="2651760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আমি পড়া শেষ করব। তারপর খেলতে যাব।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846320" y="3182112"/>
            <a:ext cx="4114800" cy="475488"/>
          </a:xfrm>
          <a:prstGeom prst="rect">
            <a:avLst/>
          </a:prstGeom>
          <a:solidFill>
            <a:srgbClr val="C8E6C9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37760" y="3182112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পড়া শেষ করে তারপর খেলতে যাব।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4846320" y="3749040"/>
            <a:ext cx="4114800" cy="502920"/>
          </a:xfrm>
          <a:prstGeom prst="rect">
            <a:avLst/>
          </a:prstGeom>
          <a:solidFill>
            <a:srgbClr val="EAF4EA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937760" y="3749040"/>
            <a:ext cx="3931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গল্পটি পড়লাম। তবে মজা পেলাম না।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4846320" y="4279392"/>
            <a:ext cx="4114800" cy="475488"/>
          </a:xfrm>
          <a:prstGeom prst="rect">
            <a:avLst/>
          </a:prstGeom>
          <a:solidFill>
            <a:srgbClr val="C8E6C9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937760" y="4279392"/>
            <a:ext cx="3931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গল্পটি পড়লাম, তবে মজা পেলাম না।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9FB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91440"/>
            <a:ext cx="8595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অনুশীলন ৫ — একটি বাক্য ভেঙে দুটি তৈরি করি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182880" y="1005840"/>
            <a:ext cx="8778240" cy="749808"/>
          </a:xfrm>
          <a:prstGeom prst="rect">
            <a:avLst/>
          </a:prstGeom>
          <a:solidFill>
            <a:srgbClr val="EAF4E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0040" y="102412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আমি চেষ্টা করেছি বলে সফল হতে পেরেছি।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754880" y="1078992"/>
            <a:ext cx="36576" cy="594360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46320" y="1024128"/>
            <a:ext cx="39776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① আমি চেষ্টা করেছি।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846320" y="1371600"/>
            <a:ext cx="39776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② তাই সফল হতে পেরেছি।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182880" y="1810512"/>
            <a:ext cx="87782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182880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তালা লাগানো থাকায় দরজা খুলতে পারলাম না।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754880" y="1883664"/>
            <a:ext cx="36576" cy="594360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46320" y="1828800"/>
            <a:ext cx="39776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① দরজায় তালা লাগানো ছিল।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846320" y="2176272"/>
            <a:ext cx="39776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② তাই দরজা খুলতে পারলাম না।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182880" y="2615184"/>
            <a:ext cx="8778240" cy="749808"/>
          </a:xfrm>
          <a:prstGeom prst="rect">
            <a:avLst/>
          </a:prstGeom>
          <a:solidFill>
            <a:srgbClr val="EAF4E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0040" y="2633472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হরিণটি শিকারির দিকে তাকিয়ে দৌড় দিল।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754880" y="2688336"/>
            <a:ext cx="36576" cy="594360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46320" y="2633472"/>
            <a:ext cx="39776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① হরিণটি শিকারির দিকে তাকাল।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846320" y="2980944"/>
            <a:ext cx="39776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② তারপর দৌড় দিল।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182880" y="3419856"/>
            <a:ext cx="87782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0040" y="3438144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তুমি সেখানে গেলে তাকে দেখতে পাবে।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754880" y="3493008"/>
            <a:ext cx="36576" cy="594360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846320" y="3438144"/>
            <a:ext cx="39776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① তুমি সেখানে যাও।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846320" y="3785616"/>
            <a:ext cx="39776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② তাকে দেখতে পাবে।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182880" y="4224528"/>
            <a:ext cx="8778240" cy="749808"/>
          </a:xfrm>
          <a:prstGeom prst="rect">
            <a:avLst/>
          </a:prstGeom>
          <a:solidFill>
            <a:srgbClr val="EAF4E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0040" y="4242816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সে অনেক ভুল করেও ক্ষমা পেয়ে গেল।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4754880" y="4297680"/>
            <a:ext cx="36576" cy="594360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846320" y="4242816"/>
            <a:ext cx="39776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① সে অনেক ভুল করেছিল।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4846320" y="4590288"/>
            <a:ext cx="39776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② তবুও ক্ষমা পেয়ে গেল।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9FB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91440"/>
            <a:ext cx="8595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অনুশীলন ৬ — একই রকম শব্দ খুঁজি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182880" y="960120"/>
            <a:ext cx="8778240" cy="32004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96012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শব্দ-ভাণ্ডার থেকে একই অর্থের শব্দ জোড়া খুঁজে বের করো: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28600" y="1325880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8600" y="132588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ঘর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664208" y="1325880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664208" y="132588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প্রভাত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099816" y="1325880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099816" y="132588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রজনী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35424" y="1325880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35424" y="132588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পুস্তক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971032" y="1325880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71032" y="132588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অরুণ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406640" y="1325880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406640" y="132588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মেয়ে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28600" y="1728216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28600" y="1728216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সকাল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1664208" y="1728216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664208" y="1728216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কপাল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099816" y="1728216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099816" y="1728216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সাগর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535424" y="1728216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35424" y="1728216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দিবস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971032" y="1728216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971032" y="1728216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রাত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7406640" y="1728216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406640" y="1728216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বাড়ি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228600" y="2130552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28600" y="2130552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ক্ষুদ্র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1664208" y="2130552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664208" y="2130552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মাতা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3099816" y="2130552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099816" y="2130552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ললাট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4535424" y="2130552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35424" y="2130552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রবি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5971032" y="2130552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971032" y="2130552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দিন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7406640" y="2130552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406640" y="2130552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ছেলে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228600" y="2532888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28600" y="2532888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কন্যা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1664208" y="2532888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664208" y="2532888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জননী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3099816" y="2532888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099816" y="2532888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সমুদ্র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4535424" y="2532888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535424" y="2532888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বই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5971032" y="2532888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971032" y="2532888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ছোটো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7406640" y="2532888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C8E6C9"/>
          </a:solidFill>
          <a:ln w="9525">
            <a:solidFill>
              <a:srgbClr val="2E7D32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7406640" y="2532888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5E20"/>
                </a:solidFill>
              </a:rPr>
              <a:t>পুত্র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182880" y="3703320"/>
            <a:ext cx="8778240" cy="32004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370332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উত্তর: কিছু জোড়া — ঘর↔বাড়ি | সকাল↔প্রভাত | রাত↔রজনী | মাতা↔জননী | পুস্তক↔বই | রবি↔সূর্য | সাগর↔সমুদ্র | ছোটো↔ক্ষুদ্র</a:t>
            </a:r>
            <a:endParaRPr lang="en-US" sz="1000" dirty="0"/>
          </a:p>
        </p:txBody>
      </p:sp>
      <p:sp>
        <p:nvSpPr>
          <p:cNvPr id="56" name="Text 54"/>
          <p:cNvSpPr/>
          <p:nvPr/>
        </p:nvSpPr>
        <p:spPr>
          <a:xfrm>
            <a:off x="274320" y="4069080"/>
            <a:ext cx="8595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7D32"/>
                </a:solidFill>
              </a:rPr>
              <a:t>(ছাত্রছাত্রীরা নিজেরা আরও জোড়া খুঁজে বের করবে)</a:t>
            </a:r>
            <a:endParaRPr lang="en-US" sz="1100" dirty="0"/>
          </a:p>
        </p:txBody>
      </p:sp>
      <p:sp>
        <p:nvSpPr>
          <p:cNvPr id="57" name="Shape 55"/>
          <p:cNvSpPr/>
          <p:nvPr/>
        </p:nvSpPr>
        <p:spPr>
          <a:xfrm>
            <a:off x="182880" y="4480560"/>
            <a:ext cx="4297680" cy="530352"/>
          </a:xfrm>
          <a:prstGeom prst="rect">
            <a:avLst/>
          </a:prstGeom>
          <a:solidFill>
            <a:srgbClr val="EAF4EA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480560"/>
            <a:ext cx="41148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💡 একই অর্থের শব্দকে বলা হয় প্রতিশব্দ বা সমার্থক শব্দ।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9FB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91440"/>
            <a:ext cx="8595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অনুশীলন ৭ — মিলিয়ে মিলিয়ে বাক্য লিখি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274320" y="960120"/>
            <a:ext cx="8595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5E20"/>
                </a:solidFill>
              </a:rPr>
              <a:t>নির্দেশনা: প্রতিটি বাক্যের সাথে মিল রেখে একটি নতুন বাক্য লেখো।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182880" y="1371600"/>
            <a:ext cx="4114800" cy="530352"/>
          </a:xfrm>
          <a:prstGeom prst="rect">
            <a:avLst/>
          </a:prstGeom>
          <a:solidFill>
            <a:srgbClr val="C8E6C9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371600"/>
            <a:ext cx="3931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মাছ ধরে জেলে।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434840" y="1463040"/>
            <a:ext cx="44805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AAAA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26280" y="1463040"/>
            <a:ext cx="4297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বল খেলে ছেলে।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182880" y="1993392"/>
            <a:ext cx="4114800" cy="530352"/>
          </a:xfrm>
          <a:prstGeom prst="rect">
            <a:avLst/>
          </a:prstGeom>
          <a:solidFill>
            <a:srgbClr val="C8E6C9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1993392"/>
            <a:ext cx="3931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নীল আকাশে উড়ছে পাখি।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434840" y="2084832"/>
            <a:ext cx="44805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AAAA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82880" y="2615184"/>
            <a:ext cx="4114800" cy="530352"/>
          </a:xfrm>
          <a:prstGeom prst="rect">
            <a:avLst/>
          </a:prstGeom>
          <a:solidFill>
            <a:srgbClr val="C8E6C9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74320" y="2615184"/>
            <a:ext cx="3931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ওই দেখো ওই দেখো ঘুড়ি।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434840" y="2706624"/>
            <a:ext cx="44805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AAAAA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82880" y="3236976"/>
            <a:ext cx="4114800" cy="530352"/>
          </a:xfrm>
          <a:prstGeom prst="rect">
            <a:avLst/>
          </a:prstGeom>
          <a:solidFill>
            <a:srgbClr val="C8E6C9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4320" y="3236976"/>
            <a:ext cx="3931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পায় না সে একটুও ভয়।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434840" y="3328416"/>
            <a:ext cx="44805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AAAAA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82880" y="3858768"/>
            <a:ext cx="4114800" cy="530352"/>
          </a:xfrm>
          <a:prstGeom prst="rect">
            <a:avLst/>
          </a:prstGeom>
          <a:solidFill>
            <a:srgbClr val="C8E6C9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74320" y="3858768"/>
            <a:ext cx="3931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খাচ্ছি আমি পাকা আম।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434840" y="3950208"/>
            <a:ext cx="44805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AAAAA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82880" y="4480560"/>
            <a:ext cx="4114800" cy="530352"/>
          </a:xfrm>
          <a:prstGeom prst="rect">
            <a:avLst/>
          </a:prstGeom>
          <a:solidFill>
            <a:srgbClr val="C8E6C9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74320" y="4480560"/>
            <a:ext cx="3931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টিক টিক করে চলে টেবিলের ঘড়িটা।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434840" y="4572000"/>
            <a:ext cx="448056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AAAAAA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9FB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91440"/>
            <a:ext cx="8595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অনুশীলন ৮–১০ — খবর, শব্দ-জব্দ ও গল্প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182880" y="1005840"/>
            <a:ext cx="8778240" cy="45720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1005840"/>
            <a:ext cx="8595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৮. দৈনিক পত্রিকা থেকে তিনটি খবরের শিরোনাম লিখি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65760" y="155448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5E20"/>
                </a:solidFill>
              </a:rPr>
              <a:t>ক.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77240" y="1645920"/>
            <a:ext cx="804672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" y="205740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5E20"/>
                </a:solidFill>
              </a:rPr>
              <a:t>খ.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77240" y="2148840"/>
            <a:ext cx="804672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2560320"/>
            <a:ext cx="365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5E20"/>
                </a:solidFill>
              </a:rPr>
              <a:t>গ.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77240" y="2651760"/>
            <a:ext cx="804672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82880" y="3108960"/>
            <a:ext cx="8778240" cy="45720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74320" y="3108960"/>
            <a:ext cx="8595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৯. শব্দ-জব্দ (ক্রসওয়ার্ড) — নিচের সূত্র অনুসারে ছকটি পূরণ করি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74320" y="3611880"/>
            <a:ext cx="8595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পাশাপাশি সূত্র: </a:t>
            </a:r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১. মুখমণ্ডল | ৩. নিয়ে আসা | ৫. জমিতে দেওয়া হয় | ৬. যেখানে আমরা শুই | ৭. শরীরের অংশ | ৮. দেশের নাম | ১০. ফুলের রেণু | ১২. দেহ | ১৩. প্রাণ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উপর-নিচ সূত্র: </a:t>
            </a:r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১. দাঁড়ানোর বিপরীত | ২. রাজা বিচার করেন | ৩. খেলা | ৪. মায়ের বাবা | ৬. পরিমাপ | ৮. নির্দেশ | ৯. আকাশ | ১১. সময়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182880" y="4434840"/>
            <a:ext cx="8778240" cy="45720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4320" y="4434840"/>
            <a:ext cx="8595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১০. ধারাবাহিক গল্প বলি — "এক দেশে এক রাজা ছিল..." (বাকি গল্প নিজেরা বলো!)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5E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33772"/>
            <a:ext cx="9144000" cy="109728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65760" y="274320"/>
            <a:ext cx="8412480" cy="25603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365760" y="32004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9A8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পাঠের সারসংক্ষেপ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868680"/>
            <a:ext cx="804672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9A8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✔ </a:t>
            </a:r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সময় অনুযায়ী বাক্য চেনা ও টিকচিহ্ন দেওয়া শিখেছি।</a:t>
            </a:r>
            <a:endParaRPr lang="en-US" sz="13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9A8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✔ </a:t>
            </a:r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গুণ ও বৈশিষ্ট্য বর্ণনা করে বাক্য লিখতে পেরেছি।</a:t>
            </a:r>
            <a:endParaRPr lang="en-US" sz="13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9A8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✔ </a:t>
            </a:r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বাক্য জোড়া লাগানো ও ভেঙে দুটি বাক্য তৈরি করেছি।</a:t>
            </a:r>
            <a:endParaRPr lang="en-US" sz="13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9A8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✔ </a:t>
            </a:r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সমার্থক শব্দ খুঁজে বের করেছি।</a:t>
            </a:r>
            <a:endParaRPr lang="en-US" sz="13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9A8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✔ </a:t>
            </a:r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মিলিয়ে মিলিয়ে বাক্য, শব্দ-জব্দ ও গল্প বলার চর্চা করেছি।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371600" y="3017520"/>
            <a:ext cx="6400800" cy="1371600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371600" y="3017520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B5E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সবাইকে ধন্যবাদ! 🙏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1371600" y="3703320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আল্লাহ্ হাফেজ — ক্লাসে আবার দেখা হবে!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65760" y="466344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8E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তামজীদ আহম্মদ | সহকারী শিক্ষক | ৬৫ নং ছনপাড়া সরকারি প্রাথমিক বিদ্যালয়, আড়াইহাজার, নারায়ণগঞ্জ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ভাষার খেলা - পাঠ ১৯</dc:title>
  <dc:subject>PptxGenJS Presentation</dc:subject>
  <dc:creator>PptxGenJS</dc:creator>
  <cp:lastModifiedBy>PptxGenJS</cp:lastModifiedBy>
  <cp:revision>1</cp:revision>
  <dcterms:created xsi:type="dcterms:W3CDTF">2026-04-14T23:27:34Z</dcterms:created>
  <dcterms:modified xsi:type="dcterms:W3CDTF">2026-04-14T23:27:34Z</dcterms:modified>
</cp:coreProperties>
</file>