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E1C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5143500"/>
          </a:xfrm>
          <a:prstGeom prst="rect">
            <a:avLst/>
          </a:prstGeom>
          <a:solidFill>
            <a:srgbClr val="7B3F00"/>
          </a:solidFill>
          <a:ln w="12700">
            <a:solidFill>
              <a:srgbClr val="7B3F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57600" y="0"/>
            <a:ext cx="228600" cy="5143500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2743200" cy="2743200"/>
          </a:xfrm>
          <a:prstGeom prst="ellipse">
            <a:avLst/>
          </a:prstGeom>
        </p:spPr>
      </p:pic>
      <p:sp>
        <p:nvSpPr>
          <p:cNvPr id="5" name="Shape 2"/>
          <p:cNvSpPr/>
          <p:nvPr/>
        </p:nvSpPr>
        <p:spPr>
          <a:xfrm>
            <a:off x="274320" y="3429000"/>
            <a:ext cx="3291840" cy="502920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74320" y="342900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E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তামজীদ আহম্মদ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274320" y="3995928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5D8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সহকারী শিক্ষক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1440" y="4315968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5D8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৬৫ নং ছনপাড়া সরকারি প্রাথমিক বিদ্যালয়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1440" y="461772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5D8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আড়াইহাজার, নারায়ণগঞ্জ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4114800" y="457200"/>
            <a:ext cx="4754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886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পাঠ ১৭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4114800" y="1097280"/>
            <a:ext cx="4754880" cy="73152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023360" y="1234440"/>
            <a:ext cx="49377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মাটির নিচে</a:t>
            </a:r>
            <a:endParaRPr lang="en-US" sz="3800" dirty="0"/>
          </a:p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পুরানো নগর</a:t>
            </a:r>
            <a:endParaRPr lang="en-US" sz="3800" dirty="0"/>
          </a:p>
        </p:txBody>
      </p:sp>
      <p:sp>
        <p:nvSpPr>
          <p:cNvPr id="13" name="Text 10"/>
          <p:cNvSpPr/>
          <p:nvPr/>
        </p:nvSpPr>
        <p:spPr>
          <a:xfrm>
            <a:off x="4114800" y="29718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F5D8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আমার বাংলা বই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4114800" y="3566160"/>
            <a:ext cx="1508760" cy="1188720"/>
          </a:xfrm>
          <a:prstGeom prst="rect">
            <a:avLst/>
          </a:prstGeom>
          <a:solidFill>
            <a:srgbClr val="8B4513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114800" y="3611880"/>
            <a:ext cx="1508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5D8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বিষয়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114800" y="3977640"/>
            <a:ext cx="1508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বাংলা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5760720" y="3566160"/>
            <a:ext cx="1508760" cy="1188720"/>
          </a:xfrm>
          <a:prstGeom prst="rect">
            <a:avLst/>
          </a:prstGeom>
          <a:solidFill>
            <a:srgbClr val="8B4513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760720" y="3611880"/>
            <a:ext cx="1508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5D8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পাঠ্যক্রম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5760720" y="3977640"/>
            <a:ext cx="1508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প্রাথমিক স্তর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7406640" y="3566160"/>
            <a:ext cx="1508760" cy="1188720"/>
          </a:xfrm>
          <a:prstGeom prst="rect">
            <a:avLst/>
          </a:prstGeom>
          <a:solidFill>
            <a:srgbClr val="8B4513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406640" y="3611880"/>
            <a:ext cx="1508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5D8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ধরন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406640" y="3977640"/>
            <a:ext cx="1508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তথ্যমূলক গদ্য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3E1C00"/>
          </a:solidFill>
          <a:ln w="12700">
            <a:solidFill>
              <a:srgbClr val="3E1C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পাঠের উদ্দেশ্য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0" y="914400"/>
            <a:ext cx="9144000" cy="73152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188720"/>
            <a:ext cx="8229600" cy="731520"/>
          </a:xfrm>
          <a:prstGeom prst="rect">
            <a:avLst/>
          </a:prstGeom>
          <a:solidFill>
            <a:srgbClr val="FFF8EE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1280160"/>
            <a:ext cx="548640" cy="548640"/>
          </a:xfrm>
          <a:prstGeom prst="ellipse">
            <a:avLst/>
          </a:prstGeom>
          <a:solidFill>
            <a:srgbClr val="D4611A"/>
          </a:solidFill>
          <a:ln w="12700">
            <a:solidFill>
              <a:srgbClr val="D4611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1280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34440" y="1188720"/>
            <a:ext cx="7132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বাংলাদেশের প্রাচীন নগর সম্পর্কে জানতে পারব।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2103120"/>
            <a:ext cx="8229600" cy="731520"/>
          </a:xfrm>
          <a:prstGeom prst="rect">
            <a:avLst/>
          </a:prstGeom>
          <a:solidFill>
            <a:srgbClr val="EDE0C8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02920" y="2194560"/>
            <a:ext cx="548640" cy="548640"/>
          </a:xfrm>
          <a:prstGeom prst="ellipse">
            <a:avLst/>
          </a:prstGeom>
          <a:solidFill>
            <a:srgbClr val="D4611A"/>
          </a:solidFill>
          <a:ln w="12700">
            <a:solidFill>
              <a:srgbClr val="D4611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292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২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234440" y="2103120"/>
            <a:ext cx="7132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উয়ারী-বেটেশ্বর অঞ্চলের ঐতিহাসিক গুরুত্ব বুঝতে পারব।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017520"/>
            <a:ext cx="8229600" cy="731520"/>
          </a:xfrm>
          <a:prstGeom prst="rect">
            <a:avLst/>
          </a:prstGeom>
          <a:solidFill>
            <a:srgbClr val="FFF8EE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02920" y="3108960"/>
            <a:ext cx="548640" cy="548640"/>
          </a:xfrm>
          <a:prstGeom prst="ellipse">
            <a:avLst/>
          </a:prstGeom>
          <a:solidFill>
            <a:srgbClr val="D4611A"/>
          </a:solidFill>
          <a:ln w="12700">
            <a:solidFill>
              <a:srgbClr val="D4611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3108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৩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234440" y="3017520"/>
            <a:ext cx="7132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প্রত্নতাত্ত্বিক খননের তথ্য ও নিদর্শন সম্পর্কে জানব।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57200" y="3931920"/>
            <a:ext cx="8229600" cy="731520"/>
          </a:xfrm>
          <a:prstGeom prst="rect">
            <a:avLst/>
          </a:prstGeom>
          <a:solidFill>
            <a:srgbClr val="EDE0C8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2920" y="4023360"/>
            <a:ext cx="548640" cy="548640"/>
          </a:xfrm>
          <a:prstGeom prst="ellipse">
            <a:avLst/>
          </a:prstGeom>
          <a:solidFill>
            <a:srgbClr val="D4611A"/>
          </a:solidFill>
          <a:ln w="12700">
            <a:solidFill>
              <a:srgbClr val="D4611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2920" y="4023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৪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234440" y="3931920"/>
            <a:ext cx="7132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নতুন শব্দের অর্থ শিখতে পারব।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8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7B3F00"/>
          </a:solidFill>
          <a:ln w="12700">
            <a:solidFill>
              <a:srgbClr val="7B3F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বাংলাদেশের প্রাচীন নগর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0" y="914400"/>
            <a:ext cx="9144000" cy="64008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1143000"/>
            <a:ext cx="402336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C8860A"/>
            </a:solidFill>
            <a:prstDash val="solid"/>
          </a:ln>
          <a:effectLst>
            <a:outerShdw sx="100000" sy="100000" kx="0" ky="0" algn="bl" rotWithShape="0" blurRad="76200" dist="38100" dir="81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143000"/>
            <a:ext cx="4023360" cy="457200"/>
          </a:xfrm>
          <a:prstGeom prst="rect">
            <a:avLst/>
          </a:prstGeom>
          <a:solidFill>
            <a:srgbClr val="D4611A"/>
          </a:solidFill>
          <a:ln w="12700">
            <a:solidFill>
              <a:srgbClr val="D4611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114300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কোথায় নগর ছিল?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02920" y="1691640"/>
            <a:ext cx="374904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কুমিল্লার ময়নামতি</a:t>
            </a:r>
            <a:endParaRPr lang="en-US" sz="1500" dirty="0"/>
          </a:p>
          <a:p>
            <a:pPr indent="0" marL="0">
              <a:buNone/>
            </a:pPr>
            <a:r>
              <a:rPr lang="en-US" sz="120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  (সাত-আট শতকের নগর)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বগুড়ার মহাস্থানগড়</a:t>
            </a:r>
            <a:endParaRPr lang="en-US" sz="1500" dirty="0"/>
          </a:p>
          <a:p>
            <a:pPr indent="0" marL="0">
              <a:buNone/>
            </a:pPr>
            <a:r>
              <a:rPr lang="en-US" sz="120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  (তৃতীয় শতকের পরে)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উয়ারী-বেটেশ্বর</a:t>
            </a:r>
            <a:endParaRPr lang="en-US" sz="1500" dirty="0"/>
          </a:p>
          <a:p>
            <a:pPr indent="0" marL="0">
              <a:buNone/>
            </a:pPr>
            <a:r>
              <a:rPr lang="en-US" sz="120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  (নরসিংদী জেলা)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754880" y="1143000"/>
            <a:ext cx="402336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C8860A"/>
            </a:solidFill>
            <a:prstDash val="solid"/>
          </a:ln>
          <a:effectLst>
            <a:outerShdw sx="100000" sy="100000" kx="0" ky="0" algn="bl" rotWithShape="0" blurRad="76200" dist="38100" dir="81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54880" y="1143000"/>
            <a:ext cx="4023360" cy="457200"/>
          </a:xfrm>
          <a:prstGeom prst="rect">
            <a:avLst/>
          </a:prstGeom>
          <a:solidFill>
            <a:srgbClr val="8B4513"/>
          </a:solidFill>
          <a:ln w="12700">
            <a:solidFill>
              <a:srgbClr val="8B451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54880" y="114300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উয়ারী-বেটেশ্বর কোথায়?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892040" y="1691640"/>
            <a:ext cx="374904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নরসিংদী জেলার দুটি গ্রাম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ধারণা: খ্রিষ্টপূর্ব ছয়-সাত শতকে নগর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শীতলক্ষ্যা নদী ব্রহ্মপুত্রের শাখা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রোমান সাম্রাজ্যের সাথে বাণিজ্য যোগাযোগ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অঞ্চলটি 'সোনাগড়া' নামে পরিচিত ছিল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3E1C00"/>
          </a:solidFill>
          <a:ln w="12700">
            <a:solidFill>
              <a:srgbClr val="3E1C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প্রত্নতাত্ত্বিক আবিষ্কার ও খনন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0" y="914400"/>
            <a:ext cx="9144000" cy="64008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1097280"/>
            <a:ext cx="1097280" cy="685800"/>
          </a:xfrm>
          <a:prstGeom prst="rect">
            <a:avLst/>
          </a:prstGeom>
          <a:solidFill>
            <a:srgbClr val="D4611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097280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১৯৩৩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463040" y="1389888"/>
            <a:ext cx="274320" cy="73152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37360" y="1097280"/>
            <a:ext cx="7040880" cy="685800"/>
          </a:xfrm>
          <a:prstGeom prst="rect">
            <a:avLst/>
          </a:prstGeom>
          <a:solidFill>
            <a:srgbClr val="FFF8EE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74520" y="1097280"/>
            <a:ext cx="6766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উয়ারী গ্রামে একটি পাত্রে মুদ্রা পাওয়া যায়। স্থানীয় শিক্ষক হানিফ পাঠান ২০-৩০টি মুদ্রা সংগ্রহ করেন।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65760" y="2057400"/>
            <a:ext cx="1097280" cy="685800"/>
          </a:xfrm>
          <a:prstGeom prst="rect">
            <a:avLst/>
          </a:prstGeom>
          <a:solidFill>
            <a:srgbClr val="8B4513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2057400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১৯৫৫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1463040" y="2350008"/>
            <a:ext cx="274320" cy="73152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737360" y="2057400"/>
            <a:ext cx="7040880" cy="685800"/>
          </a:xfrm>
          <a:prstGeom prst="rect">
            <a:avLst/>
          </a:prstGeom>
          <a:solidFill>
            <a:srgbClr val="EDE0C8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874520" y="2057400"/>
            <a:ext cx="6766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বেটেশ্বর গ্রামে শ্রমিকরা দুটি পুরানো লোহার টুকরো পান। এগুলো ত্রিকোণাকৃতির ও একদিকে সুচালো।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65760" y="3017520"/>
            <a:ext cx="1097280" cy="685800"/>
          </a:xfrm>
          <a:prstGeom prst="rect">
            <a:avLst/>
          </a:prstGeom>
          <a:solidFill>
            <a:srgbClr val="D4611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5760" y="3017520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১৯৫৬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1463040" y="3310128"/>
            <a:ext cx="274320" cy="73152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737360" y="3017520"/>
            <a:ext cx="7040880" cy="685800"/>
          </a:xfrm>
          <a:prstGeom prst="rect">
            <a:avLst/>
          </a:prstGeom>
          <a:solidFill>
            <a:srgbClr val="FFF8EE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874520" y="3017520"/>
            <a:ext cx="6766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উয়ারী গ্রামে মাটি কাটার সময় একটি রৌপ্যমুদ্রার ভাণ্ডার পাওয়া যায় — চার হাজারেরও বেশি মুদ্রা!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65760" y="3977640"/>
            <a:ext cx="1097280" cy="685800"/>
          </a:xfrm>
          <a:prstGeom prst="rect">
            <a:avLst/>
          </a:prstGeom>
          <a:solidFill>
            <a:srgbClr val="8B4513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5760" y="3977640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২০০০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1463040" y="4270248"/>
            <a:ext cx="274320" cy="73152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737360" y="3977640"/>
            <a:ext cx="7040880" cy="685800"/>
          </a:xfrm>
          <a:prstGeom prst="rect">
            <a:avLst/>
          </a:prstGeom>
          <a:solidFill>
            <a:srgbClr val="EDE0C8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874520" y="3977640"/>
            <a:ext cx="6766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প্রত্নতত্ত্ববিদরা খননকাজ শুরু করেন। আড়াই হাজার বছরের পুরানো দুর্গ-নগরের সন্ধান মেলে।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8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7B3F00"/>
          </a:solidFill>
          <a:ln w="12700">
            <a:solidFill>
              <a:srgbClr val="7B3F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প্রাপ্ত নিদর্শনসমূহ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0" y="914400"/>
            <a:ext cx="9144000" cy="64008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1143000"/>
            <a:ext cx="265176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8860A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143000"/>
            <a:ext cx="2651760" cy="457200"/>
          </a:xfrm>
          <a:prstGeom prst="rect">
            <a:avLst/>
          </a:prstGeom>
          <a:solidFill>
            <a:srgbClr val="D4611A"/>
          </a:solidFill>
          <a:ln w="12700">
            <a:solidFill>
              <a:srgbClr val="D4611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114300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রৌপ্যমুদ্রা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1645920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রূপার তৈরি প্রাচীন মুদ্রা বা টাকা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46120" y="1143000"/>
            <a:ext cx="265176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8860A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246120" y="1143000"/>
            <a:ext cx="2651760" cy="457200"/>
          </a:xfrm>
          <a:prstGeom prst="rect">
            <a:avLst/>
          </a:prstGeom>
          <a:solidFill>
            <a:srgbClr val="8B4513"/>
          </a:solidFill>
          <a:ln w="12700">
            <a:solidFill>
              <a:srgbClr val="8B451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46120" y="114300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হাতিয়ার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337560" y="1645920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লোহার তৈরি প্রাচীন অস্ত্র ও যন্ত্রপাতি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26480" y="1143000"/>
            <a:ext cx="265176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8860A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126480" y="1143000"/>
            <a:ext cx="2651760" cy="457200"/>
          </a:xfrm>
          <a:prstGeom prst="rect">
            <a:avLst/>
          </a:prstGeom>
          <a:solidFill>
            <a:srgbClr val="7B3F00"/>
          </a:solidFill>
          <a:ln w="12700">
            <a:solidFill>
              <a:srgbClr val="7B3F0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26480" y="114300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পাথরের পুঁতি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217920" y="1645920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পাথরের তৈরি মনিহারি জিনিসপত্র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65760" y="2971800"/>
            <a:ext cx="265176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8860A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365760" y="2971800"/>
            <a:ext cx="2651760" cy="457200"/>
          </a:xfrm>
          <a:prstGeom prst="rect">
            <a:avLst/>
          </a:prstGeom>
          <a:solidFill>
            <a:srgbClr val="D4611A"/>
          </a:solidFill>
          <a:ln w="12700">
            <a:solidFill>
              <a:srgbClr val="D4611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65760" y="297180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পোড়ামাটির ফলক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57200" y="3474720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মাটি পুড়িয়ে তৈরি শিলালিপি ও ফলক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246120" y="2971800"/>
            <a:ext cx="265176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8860A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3246120" y="2971800"/>
            <a:ext cx="2651760" cy="457200"/>
          </a:xfrm>
          <a:prstGeom prst="rect">
            <a:avLst/>
          </a:prstGeom>
          <a:solidFill>
            <a:srgbClr val="8B4513"/>
          </a:solidFill>
          <a:ln w="12700">
            <a:solidFill>
              <a:srgbClr val="8B451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46120" y="297180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ইটের খাপড়া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3337560" y="3474720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প্রাচীন ভবনের ছাদের উপকরণ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126480" y="2971800"/>
            <a:ext cx="265176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8860A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126480" y="2971800"/>
            <a:ext cx="2651760" cy="457200"/>
          </a:xfrm>
          <a:prstGeom prst="rect">
            <a:avLst/>
          </a:prstGeom>
          <a:solidFill>
            <a:srgbClr val="7B3F00"/>
          </a:solidFill>
          <a:ln w="12700">
            <a:solidFill>
              <a:srgbClr val="7B3F0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126480" y="297180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কাচের বাটখারা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6217920" y="3474720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ওজন মাপার জন্য কাচের বাটখারা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3E1C00"/>
          </a:solidFill>
          <a:ln w="12700">
            <a:solidFill>
              <a:srgbClr val="3E1C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গুরুত্বপূর্ণ শব্দার্থ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0" y="914400"/>
            <a:ext cx="9144000" cy="64008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1097280"/>
            <a:ext cx="4023360" cy="731520"/>
          </a:xfrm>
          <a:prstGeom prst="rect">
            <a:avLst/>
          </a:prstGeom>
          <a:solidFill>
            <a:srgbClr val="FFF8EE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097280"/>
            <a:ext cx="1280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461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ইতিহাসবিদ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1691640" y="1234440"/>
            <a:ext cx="45720" cy="457200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828800" y="109728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ইতিহাস বিষয়ে অভিজ্ঞ যিনি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74320" y="2011680"/>
            <a:ext cx="4023360" cy="731520"/>
          </a:xfrm>
          <a:prstGeom prst="rect">
            <a:avLst/>
          </a:prstGeom>
          <a:solidFill>
            <a:srgbClr val="EDE0C8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2011680"/>
            <a:ext cx="1280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461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দুর্গ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691640" y="2148840"/>
            <a:ext cx="45720" cy="457200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828800" y="201168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শত্রুসেনা সহজে প্রবেশ করতে পারে না এমন স্থান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74320" y="2926080"/>
            <a:ext cx="4023360" cy="731520"/>
          </a:xfrm>
          <a:prstGeom prst="rect">
            <a:avLst/>
          </a:prstGeom>
          <a:solidFill>
            <a:srgbClr val="FFF8EE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5760" y="2926080"/>
            <a:ext cx="1280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461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নিদর্শন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1691640" y="3063240"/>
            <a:ext cx="45720" cy="457200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828800" y="292608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প্রমাণ; উদাহরণ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274320" y="3840480"/>
            <a:ext cx="4023360" cy="731520"/>
          </a:xfrm>
          <a:prstGeom prst="rect">
            <a:avLst/>
          </a:prstGeom>
          <a:solidFill>
            <a:srgbClr val="EDE0C8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5760" y="3840480"/>
            <a:ext cx="1280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461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প্রত্নতত্ত্ববিদ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1691640" y="3977640"/>
            <a:ext cx="45720" cy="457200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828800" y="384048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প্রাচীন ইতিহাস ও উপকরণ নিয়ে কাজ করেন যিনি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846320" y="1097280"/>
            <a:ext cx="4023360" cy="731520"/>
          </a:xfrm>
          <a:prstGeom prst="rect">
            <a:avLst/>
          </a:prstGeom>
          <a:solidFill>
            <a:srgbClr val="FFF8EE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937760" y="1097280"/>
            <a:ext cx="1280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B45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মৃত্তিকা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263640" y="1234440"/>
            <a:ext cx="45720" cy="457200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00800" y="109728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মাটি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846320" y="2011680"/>
            <a:ext cx="4023360" cy="731520"/>
          </a:xfrm>
          <a:prstGeom prst="rect">
            <a:avLst/>
          </a:prstGeom>
          <a:solidFill>
            <a:srgbClr val="EDE0C8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937760" y="2011680"/>
            <a:ext cx="1280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B45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রৌপ্যমুদ্রা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6263640" y="2148840"/>
            <a:ext cx="45720" cy="457200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00800" y="201168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রূপার তৈরি মুদ্রা বা টাকা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4846320" y="2926080"/>
            <a:ext cx="4023360" cy="731520"/>
          </a:xfrm>
          <a:prstGeom prst="rect">
            <a:avLst/>
          </a:prstGeom>
          <a:solidFill>
            <a:srgbClr val="FFF8EE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37760" y="2926080"/>
            <a:ext cx="1280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B45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সাম্রাজ্য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6263640" y="3063240"/>
            <a:ext cx="45720" cy="457200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400800" y="292608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সম্রাটের শাসনাধীন রাজ্য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8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7B3F00"/>
          </a:solidFill>
          <a:ln w="12700">
            <a:solidFill>
              <a:srgbClr val="7B3F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অনুশীলনী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0" y="914400"/>
            <a:ext cx="9144000" cy="64008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1097280"/>
            <a:ext cx="8595360" cy="411480"/>
          </a:xfrm>
          <a:prstGeom prst="rect">
            <a:avLst/>
          </a:prstGeom>
          <a:solidFill>
            <a:srgbClr val="D4611A"/>
          </a:solidFill>
          <a:ln w="12700">
            <a:solidFill>
              <a:srgbClr val="D4611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097280"/>
            <a:ext cx="8595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১. শব্দ দিয়ে খালি ঘরে বসিয়ে বাক্য লেখ: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274320" y="1554480"/>
            <a:ext cx="8595360" cy="457200"/>
          </a:xfrm>
          <a:prstGeom prst="rect">
            <a:avLst/>
          </a:prstGeom>
          <a:solidFill>
            <a:srgbClr val="F5D88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" y="1627632"/>
            <a:ext cx="1463040" cy="320040"/>
          </a:xfrm>
          <a:prstGeom prst="rect">
            <a:avLst/>
          </a:prstGeom>
          <a:solidFill>
            <a:srgbClr val="FFFFFF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6276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E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প্রমাণ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148840" y="1627632"/>
            <a:ext cx="1463040" cy="320040"/>
          </a:xfrm>
          <a:prstGeom prst="rect">
            <a:avLst/>
          </a:prstGeom>
          <a:solidFill>
            <a:srgbClr val="FFFFFF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148840" y="16276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E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মহাস্থানগড়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840480" y="1627632"/>
            <a:ext cx="1463040" cy="320040"/>
          </a:xfrm>
          <a:prstGeom prst="rect">
            <a:avLst/>
          </a:prstGeom>
          <a:solidFill>
            <a:srgbClr val="FFFFFF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840480" y="16276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E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ঐতিহাসিক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532120" y="1627632"/>
            <a:ext cx="1463040" cy="320040"/>
          </a:xfrm>
          <a:prstGeom prst="rect">
            <a:avLst/>
          </a:prstGeom>
          <a:solidFill>
            <a:srgbClr val="FFFFFF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532120" y="16276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E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সভ্যতা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223760" y="1627632"/>
            <a:ext cx="1463040" cy="320040"/>
          </a:xfrm>
          <a:prstGeom prst="rect">
            <a:avLst/>
          </a:prstGeom>
          <a:solidFill>
            <a:srgbClr val="FFFFFF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223760" y="16276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E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প্রাচীর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1488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ক. এলাকাটি ...................... খান হিসেবে পরিচিত পেয়েছে।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7200" y="2624328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খ. বগুড়ার ...................... একসময়ে বাংলার রাজধানী ছিল।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57200" y="3099816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গ. দুর্গের চারপাশে থাকত ...................... আর পরিখা।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3575304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C1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ঘ. সাধারণত নদীর তীরগুলোতে ...................... গড়ে উঠতে দেখা যায়।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274320" y="4114800"/>
            <a:ext cx="8595360" cy="411480"/>
          </a:xfrm>
          <a:prstGeom prst="rect">
            <a:avLst/>
          </a:prstGeom>
          <a:solidFill>
            <a:srgbClr val="8B4513"/>
          </a:solidFill>
          <a:ln w="12700">
            <a:solidFill>
              <a:srgbClr val="8B451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4320" y="4114800"/>
            <a:ext cx="8595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২. প্রশ্নের উত্তর বল ও লেখ: উয়ারী ও বেটেশ্বরের কী কী প্রাচীন নিদর্শন পাওয়া গেছে?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57200" y="4590288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B45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উত্তর: রাস্তার নমুনা, ইটের খাপড়া, বন্দর, মূল্যবান পাথর, পাথরের পুঁতি, মুদ্রা, বাটখারা।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3E1C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886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পাঠের সারসংক্ষেপ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828800" y="914400"/>
            <a:ext cx="5486400" cy="54864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51560"/>
            <a:ext cx="274320" cy="274320"/>
          </a:xfrm>
          <a:prstGeom prst="ellipse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024128"/>
            <a:ext cx="7955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D8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বাংলাদেশের বিভিন্ন অঞ্চলে প্রাচীনকালে নগর গড়ে উঠেছিল।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1627632"/>
            <a:ext cx="274320" cy="274320"/>
          </a:xfrm>
          <a:prstGeom prst="ellipse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600200"/>
            <a:ext cx="7955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D8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উয়ারী-বেটেশ্বর নরসিংদী জেলার সবচেয়ে পুরানো নগর এলাকা।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203704"/>
            <a:ext cx="274320" cy="274320"/>
          </a:xfrm>
          <a:prstGeom prst="ellipse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176272"/>
            <a:ext cx="7955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D8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প্রত্নতত্ত্ববিদরা খনন করে আড়াই হাজার বছরের পুরানো নগর খুঁজে পেয়েছেন।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2779776"/>
            <a:ext cx="274320" cy="274320"/>
          </a:xfrm>
          <a:prstGeom prst="ellipse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752344"/>
            <a:ext cx="7955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D8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এই অঞ্চল একসময় রোমান সাম্রাজ্যের সাথে বাণিজ্য করত।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57200" y="3355848"/>
            <a:ext cx="274320" cy="274320"/>
          </a:xfrm>
          <a:prstGeom prst="ellipse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328416"/>
            <a:ext cx="7955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D8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এই সভ্যতা প্রাচীনকালে 'সোনাগড়া' নামে পরিচিত ছিল।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1371600" y="4069080"/>
            <a:ext cx="6400800" cy="822960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71600" y="406908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3E1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সকলকে অনেক ধন্যবাদ! 🙏</a:t>
            </a:r>
            <a:endParaRPr lang="en-US" sz="2600" dirty="0"/>
          </a:p>
        </p:txBody>
      </p:sp>
      <p:sp>
        <p:nvSpPr>
          <p:cNvPr id="17" name="Shape 15"/>
          <p:cNvSpPr/>
          <p:nvPr/>
        </p:nvSpPr>
        <p:spPr>
          <a:xfrm>
            <a:off x="0" y="5065776"/>
            <a:ext cx="9144000" cy="73152"/>
          </a:xfrm>
          <a:prstGeom prst="rect">
            <a:avLst/>
          </a:prstGeom>
          <a:solidFill>
            <a:srgbClr val="C8860A"/>
          </a:solidFill>
          <a:ln w="12700">
            <a:solidFill>
              <a:srgbClr val="C8860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মাটির নিচে পুরানো নগর</dc:title>
  <dc:subject>PptxGenJS Presentation</dc:subject>
  <dc:creator>PptxGenJS</dc:creator>
  <cp:lastModifiedBy>PptxGenJS</cp:lastModifiedBy>
  <cp:revision>1</cp:revision>
  <dcterms:created xsi:type="dcterms:W3CDTF">2026-04-14T23:19:39Z</dcterms:created>
  <dcterms:modified xsi:type="dcterms:W3CDTF">2026-04-14T23:19:39Z</dcterms:modified>
</cp:coreProperties>
</file>