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?>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4F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09728"/>
            <a:ext cx="3474720" cy="4924044"/>
          </a:xfrm>
          <a:prstGeom prst="rect">
            <a:avLst/>
          </a:prstGeom>
          <a:solidFill>
            <a:srgbClr val="16354F"/>
          </a:solidFill>
          <a:ln w="12700">
            <a:solidFill>
              <a:srgbClr val="16354F"/>
            </a:solidFill>
            <a:prstDash val="solid"/>
          </a:ln>
        </p:spPr>
      </p:sp>
      <p:pic>
        <p:nvPicPr>
          <p:cNvPr id="5" name="Image 0" descr="/home/claude/profil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548640"/>
            <a:ext cx="2560320" cy="2560320"/>
          </a:xfrm>
          <a:prstGeom prst="ellipse">
            <a:avLst/>
          </a:prstGeom>
        </p:spPr>
      </p:pic>
      <p:sp>
        <p:nvSpPr>
          <p:cNvPr id="6" name="Shape 3"/>
          <p:cNvSpPr/>
          <p:nvPr/>
        </p:nvSpPr>
        <p:spPr>
          <a:xfrm>
            <a:off x="1097280" y="3200400"/>
            <a:ext cx="1280160" cy="1280160"/>
          </a:xfrm>
          <a:prstGeom prst="ellipse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97280" y="3337560"/>
            <a:ext cx="1280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1B4F72"/>
                </a:solidFill>
              </a:rPr>
              <a:t>৬৫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3749040" y="365760"/>
            <a:ext cx="51206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400" kern="0" dirty="0">
                <a:solidFill>
                  <a:srgbClr val="F39C12"/>
                </a:solidFill>
              </a:rPr>
              <a:t>পরিচিতি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749040" y="868680"/>
            <a:ext cx="5120640" cy="45720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749040" y="1005840"/>
            <a:ext cx="5120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</a:rPr>
              <a:t>তামজীদ আহম্মদ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3749040" y="1737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39C12"/>
                </a:solidFill>
              </a:rPr>
              <a:t>সহকারী শিক্ষক</a:t>
            </a:r>
            <a:endParaRPr lang="en-US" sz="1800" dirty="0"/>
          </a:p>
        </p:txBody>
      </p:sp>
      <p:sp>
        <p:nvSpPr>
          <p:cNvPr id="12" name="Shape 9"/>
          <p:cNvSpPr/>
          <p:nvPr/>
        </p:nvSpPr>
        <p:spPr>
          <a:xfrm>
            <a:off x="3749040" y="2240280"/>
            <a:ext cx="5120640" cy="27432"/>
          </a:xfrm>
          <a:prstGeom prst="rect">
            <a:avLst/>
          </a:prstGeom>
          <a:solidFill>
            <a:srgbClr val="336699"/>
          </a:solidFill>
          <a:ln w="12700">
            <a:solidFill>
              <a:srgbClr val="33669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749040" y="2331720"/>
            <a:ext cx="5120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AED6F1"/>
                </a:solidFill>
              </a:rPr>
              <a:t>৬৫ নং ছনপাড়া সরকারি প্রাথমিক বিদ্যালয়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3749040" y="2880360"/>
            <a:ext cx="5120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AED6F1"/>
                </a:solidFill>
              </a:rPr>
              <a:t>আড়াইহাজার, নারায়ণগঞ্জ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3749040" y="3474720"/>
            <a:ext cx="5120640" cy="1371600"/>
          </a:xfrm>
          <a:prstGeom prst="rect">
            <a:avLst/>
          </a:prstGeom>
          <a:solidFill>
            <a:srgbClr val="1A5276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3931920" y="356616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9C12"/>
                </a:solidFill>
              </a:rPr>
              <a:t>আজকের পাঠ: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3931920" y="3931920"/>
            <a:ext cx="47548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শিষ্যের সাধনা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3931920" y="4480560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D6F1"/>
                </a:solidFill>
              </a:rPr>
              <a:t>পাঠ ১২ | বাংলা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05840"/>
            <a:ext cx="164592" cy="413766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পাঠ পরিচিতি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234440"/>
            <a:ext cx="39319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8D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234440"/>
            <a:ext cx="3931920" cy="347472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28930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9C12"/>
                </a:solidFill>
              </a:rPr>
              <a:t>পাঠের নাম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94360" y="169164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4F72"/>
                </a:solidFill>
              </a:rPr>
              <a:t>শিষ্যের সাধনা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846320" y="1234440"/>
            <a:ext cx="39319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8D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846320" y="1234440"/>
            <a:ext cx="3931920" cy="347472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83480" y="128930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9C12"/>
                </a:solidFill>
              </a:rPr>
              <a:t>পাঠ নম্বর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983480" y="169164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4F72"/>
                </a:solidFill>
              </a:rPr>
              <a:t>পাঠ ১২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57200" y="2788920"/>
            <a:ext cx="39319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8D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457200" y="2788920"/>
            <a:ext cx="3931920" cy="347472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94360" y="284378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9C12"/>
                </a:solidFill>
              </a:rPr>
              <a:t>বিষয়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32461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4F72"/>
                </a:solidFill>
              </a:rPr>
              <a:t>বাংলা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846320" y="2788920"/>
            <a:ext cx="393192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8DC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846320" y="2788920"/>
            <a:ext cx="3931920" cy="347472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83480" y="284378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39C12"/>
                </a:solidFill>
              </a:rPr>
              <a:t>উৎস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983480" y="3246120"/>
            <a:ext cx="3657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4F72"/>
                </a:solidFill>
              </a:rPr>
              <a:t>আমার বাংলা বই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2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গল্পের পরিচয়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3840480" cy="3749040"/>
          </a:xfrm>
          <a:prstGeom prst="rect">
            <a:avLst/>
          </a:prstGeom>
          <a:solidFill>
            <a:srgbClr val="1B4F72"/>
          </a:solidFill>
          <a:ln w="12700">
            <a:solidFill>
              <a:srgbClr val="1B4F7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09728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39C12"/>
                </a:solidFill>
              </a:rPr>
              <a:t>মূল চরিত্র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57200" y="1645920"/>
            <a:ext cx="3474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👦 একলব্য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একজন শিকারির ছেলে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2560320"/>
            <a:ext cx="3474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🧙 দ্রোণাচার্য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বিখ্যাত গুরু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3474720"/>
            <a:ext cx="3474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🏹 তৃতীয় রাজপুত্র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রাজার ছেলে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389120" y="1097280"/>
            <a:ext cx="4480560" cy="3749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0" y="1097280"/>
            <a:ext cx="4480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E67E22"/>
                </a:solidFill>
              </a:rPr>
              <a:t>গল্পের মূল বিষয়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572000" y="1600200"/>
            <a:ext cx="41148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2E"/>
                </a:solidFill>
              </a:rPr>
              <a:t>🎯 অদম্য সাহস ও অধ্যবসায়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72000" y="2221992"/>
            <a:ext cx="41148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2E"/>
                </a:solidFill>
              </a:rPr>
              <a:t>📚 নিজে নিজে শেখার আগ্রহ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72000" y="2843784"/>
            <a:ext cx="41148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2E"/>
                </a:solidFill>
              </a:rPr>
              <a:t>🙏 গুরুর প্রতি শ্রদ্ধা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0" y="3465576"/>
            <a:ext cx="41148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2E"/>
                </a:solidFill>
              </a:rPr>
              <a:t>💪 লক্ষ্যে অটল থাকা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572000" y="4087368"/>
            <a:ext cx="4114800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A2E"/>
                </a:solidFill>
              </a:rPr>
              <a:t>✨ নিষ্ঠার মাধ্যমে সাফল্য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AF2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গল্পের সারাংশ — পর্ব ১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74320" y="1234440"/>
            <a:ext cx="548640" cy="548640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১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0584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43000" y="12344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একলব্যের নাম তার মনের ইচ্ছা — বীর তিরন্দাজ হওয়া।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74320" y="2148840"/>
            <a:ext cx="548640" cy="548640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21488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২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00584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1488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দ্রোণ গুরুর কাছে শিক্ষা নিতে রাজবাড়িতে আসে, কিন্তু প্রত্যাখ্যাত হয়।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4320" y="3063240"/>
            <a:ext cx="548640" cy="548640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30632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৩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00584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43000" y="30632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মনে মনে দ্রোণকে গুরু মেনে জঙ্গলে একাই অনুশীলন শুরু করে।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" y="3977640"/>
            <a:ext cx="548640" cy="548640"/>
          </a:xfrm>
          <a:prstGeom prst="ellipse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977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৪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0584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43000" y="39776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বছরের পর বছর কঠোর পরিশ্রমে অসাধারণ দক্ষতা অর্জন করে।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A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</a:rPr>
              <a:t>গল্পের সারাংশ — পর্ব ২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74320" y="1234440"/>
            <a:ext cx="548640" cy="548640"/>
          </a:xfrm>
          <a:prstGeom prst="ellipse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12344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৫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05840" y="11430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43000" y="12344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কুকুরের মুখে তির মেরে কুকুরটিকে অক্ষত রাখে — দ্রোণ অবাক হন।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74320" y="2148840"/>
            <a:ext cx="548640" cy="548640"/>
          </a:xfrm>
          <a:prstGeom prst="ellipse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74320" y="21488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৬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005840" y="20574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43000" y="21488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তৃতীয় রাজপুত্র দ্রোণকে নিয়ে একলব্যের কাছে যান।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4320" y="3063240"/>
            <a:ext cx="548640" cy="548640"/>
          </a:xfrm>
          <a:prstGeom prst="ellipse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74320" y="30632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৭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1005840" y="29718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143000" y="30632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দ্রোণ জানতে পারেন — তাঁকে গুরু মেনে একলব্য অনুশীলন করেছে।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274320" y="3977640"/>
            <a:ext cx="548640" cy="548640"/>
          </a:xfrm>
          <a:prstGeom prst="ellipse">
            <a:avLst/>
          </a:prstGeom>
          <a:solidFill>
            <a:srgbClr val="1E8449"/>
          </a:solidFill>
          <a:ln w="12700">
            <a:solidFill>
              <a:srgbClr val="1E844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977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৮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1005840" y="3886200"/>
            <a:ext cx="786384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143000" y="3977640"/>
            <a:ext cx="75895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A2E"/>
                </a:solidFill>
              </a:rPr>
              <a:t>নিবিড় সাধনায় একলব্য শ্রেষ্ঠ তিরন্দাজ হয়ে ওঠে।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E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7D6608"/>
          </a:solidFill>
          <a:ln w="12700">
            <a:solidFill>
              <a:srgbClr val="7D660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7D6608"/>
          </a:solidFill>
          <a:ln w="12700">
            <a:solidFill>
              <a:srgbClr val="7D660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অর্থ জেনে নিই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14800" cy="749808"/>
          </a:xfrm>
          <a:prstGeom prst="rect">
            <a:avLst/>
          </a:prstGeom>
          <a:solidFill>
            <a:srgbClr val="FEF5E7"/>
          </a:solidFill>
          <a:ln w="12700">
            <a:solidFill>
              <a:srgbClr val="F9C7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11480" y="11612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D6608"/>
                </a:solidFill>
              </a:rPr>
              <a:t>অব্যর্থ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" y="14813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বিফল হয় না এমন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2011680"/>
            <a:ext cx="4114800" cy="749808"/>
          </a:xfrm>
          <a:prstGeom prst="rect">
            <a:avLst/>
          </a:prstGeom>
          <a:solidFill>
            <a:srgbClr val="FEF5E7"/>
          </a:solidFill>
          <a:ln w="12700">
            <a:solidFill>
              <a:srgbClr val="F9C74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11480" y="20756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D6608"/>
                </a:solidFill>
              </a:rPr>
              <a:t>নিশানা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11480" y="23957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লক্ষ্য; তাক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274320" y="2926080"/>
            <a:ext cx="4114800" cy="749808"/>
          </a:xfrm>
          <a:prstGeom prst="rect">
            <a:avLst/>
          </a:prstGeom>
          <a:solidFill>
            <a:srgbClr val="FEF5E7"/>
          </a:solidFill>
          <a:ln w="12700">
            <a:solidFill>
              <a:srgbClr val="F9C74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11480" y="29900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D6608"/>
                </a:solidFill>
              </a:rPr>
              <a:t>কৌশল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11480" y="33101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দক্ষতা; নিপুণতা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74320" y="3840480"/>
            <a:ext cx="4114800" cy="749808"/>
          </a:xfrm>
          <a:prstGeom prst="rect">
            <a:avLst/>
          </a:prstGeom>
          <a:solidFill>
            <a:srgbClr val="FEF5E7"/>
          </a:solidFill>
          <a:ln w="12700">
            <a:solidFill>
              <a:srgbClr val="F9C74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11480" y="39044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D6608"/>
                </a:solidFill>
              </a:rPr>
              <a:t>তিরন্দাজ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11480" y="42245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তির ছুড়তে পারদর্শী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754880" y="1097280"/>
            <a:ext cx="4114800" cy="749808"/>
          </a:xfrm>
          <a:prstGeom prst="rect">
            <a:avLst/>
          </a:prstGeom>
          <a:solidFill>
            <a:srgbClr val="EAFAF1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92040" y="11612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8449"/>
                </a:solidFill>
              </a:rPr>
              <a:t>পারদর্শী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892040" y="14813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দক্ষ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754880" y="2011680"/>
            <a:ext cx="4114800" cy="749808"/>
          </a:xfrm>
          <a:prstGeom prst="rect">
            <a:avLst/>
          </a:prstGeom>
          <a:solidFill>
            <a:srgbClr val="EAFAF1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892040" y="20756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8449"/>
                </a:solidFill>
              </a:rPr>
              <a:t>সাধনা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892040" y="23957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চেষ্টা; অভ্যাস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754880" y="2926080"/>
            <a:ext cx="4114800" cy="749808"/>
          </a:xfrm>
          <a:prstGeom prst="rect">
            <a:avLst/>
          </a:prstGeom>
          <a:solidFill>
            <a:srgbClr val="EAFAF1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92040" y="29900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8449"/>
                </a:solidFill>
              </a:rPr>
              <a:t>নির্বিকার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892040" y="33101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নিরুত্তর; আবেগহীন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4754880" y="3840480"/>
            <a:ext cx="4114800" cy="749808"/>
          </a:xfrm>
          <a:prstGeom prst="rect">
            <a:avLst/>
          </a:prstGeom>
          <a:solidFill>
            <a:srgbClr val="EAFAF1"/>
          </a:solidFill>
          <a:ln w="12700">
            <a:solidFill>
              <a:srgbClr val="A9DFB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892040" y="3904488"/>
            <a:ext cx="1645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8449"/>
                </a:solidFill>
              </a:rPr>
              <a:t>হতভম্ব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892040" y="422452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1A2E"/>
                </a:solidFill>
              </a:rPr>
              <a:t>— অবাক; হতবাক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1A5276"/>
          </a:solidFill>
          <a:ln w="12700">
            <a:solidFill>
              <a:srgbClr val="1A527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অনুশীলনী প্রশ্নোত্তর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85953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1097280"/>
            <a:ext cx="109728" cy="86868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" y="114300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</a:rPr>
              <a:t>প্র: একলব্য কী হতে চায়?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" y="15727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A1A2E"/>
                </a:solidFill>
              </a:rPr>
              <a:t>উ: একলব্য মস্ত বীর তিরন্দাজ হতে চায়।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74320" y="2057400"/>
            <a:ext cx="85953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2057400"/>
            <a:ext cx="109728" cy="86868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02920" y="210312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</a:rPr>
              <a:t>প্র: দ্রোণ কেন একলব্যকে ফিরিয়ে দিলেন?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253288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A1A2E"/>
                </a:solidFill>
              </a:rPr>
              <a:t>উ: দ্রোণ শুধু রাজকুমারদের শেখাতেন।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74320" y="3017520"/>
            <a:ext cx="85953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3017520"/>
            <a:ext cx="109728" cy="86868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02920" y="306324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</a:rPr>
              <a:t>প্র: একলব্যের মুখ কেন মলিন হলো?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02920" y="349300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A1A2E"/>
                </a:solidFill>
              </a:rPr>
              <a:t>উ: দ্রোণ তাকে শেখাতে অস্বীকার করায়।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74320" y="3977640"/>
            <a:ext cx="859536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AED6F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977640"/>
            <a:ext cx="109728" cy="868680"/>
          </a:xfrm>
          <a:prstGeom prst="rect">
            <a:avLst/>
          </a:prstGeom>
          <a:solidFill>
            <a:srgbClr val="E67E22"/>
          </a:solidFill>
          <a:ln w="12700">
            <a:solidFill>
              <a:srgbClr val="E67E2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2920" y="4023360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5276"/>
                </a:solidFill>
              </a:rPr>
              <a:t>প্র: গুরু না থেকেও একলব্য কীভাবে শিখল?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2920" y="445312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A1A2E"/>
                </a:solidFill>
              </a:rPr>
              <a:t>উ: দ্রোণকে মনে মনে গুরু মেনে একাই অনুশীলন করে।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E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rgbClr val="6C3483"/>
          </a:solidFill>
          <a:ln w="12700">
            <a:solidFill>
              <a:srgbClr val="6C348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A569BD"/>
          </a:solidFill>
          <a:ln w="12700">
            <a:solidFill>
              <a:srgbClr val="A569B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137160"/>
            <a:ext cx="85953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</a:rPr>
              <a:t>শিক্ষণীয় বিষয় ও মূল্যবোধ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2B4DE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274320" y="11430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🎯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65760" y="166420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3483"/>
                </a:solidFill>
              </a:rPr>
              <a:t>অধ্যবসায়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65760" y="2029968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A2E"/>
                </a:solidFill>
              </a:rPr>
              <a:t>লক্ষ্য স্থির রেখে কঠোর পরিশ্রম করতে হয়।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0" y="109728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2B4DE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3200400" y="11430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💡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291840" y="166420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3483"/>
                </a:solidFill>
              </a:rPr>
              <a:t>স্বনির্ভরতা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291840" y="2029968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A2E"/>
                </a:solidFill>
              </a:rPr>
              <a:t>নিজে নিজে শেখার মনোভাব গড়ে তুলতে হয়।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126480" y="109728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2B4DE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6126480" y="114300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🙏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217920" y="166420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3483"/>
                </a:solidFill>
              </a:rPr>
              <a:t>গুরুর প্রতি শ্রদ্ধা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217920" y="2029968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A2E"/>
                </a:solidFill>
              </a:rPr>
              <a:t>শিক্ষকের প্রতি শ্রদ্ধা সাফল্যের চাবিকাঠি।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1752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2B4DE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74320" y="30632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🏆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365760" y="358444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3483"/>
                </a:solidFill>
              </a:rPr>
              <a:t>সাফল্যের পথ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65760" y="3950208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A2E"/>
                </a:solidFill>
              </a:rPr>
              <a:t>নিষ্ঠাবান ব্যক্তি সবসময় সফল হয়।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200400" y="301752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2B4DE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3200400" y="30632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❤️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3291840" y="358444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3483"/>
                </a:solidFill>
              </a:rPr>
              <a:t>বিনয়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291840" y="3950208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A2E"/>
                </a:solidFill>
              </a:rPr>
              <a:t>সাফল্যেও বিনয়ী থাকা শ্রেষ্ঠত্বের লক্ষণ।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126480" y="3017520"/>
            <a:ext cx="27432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D2B4DE"/>
            </a:solidFill>
            <a:prstDash val="solid"/>
          </a:ln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126480" y="3063240"/>
            <a:ext cx="2743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✊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217920" y="3584448"/>
            <a:ext cx="25603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C3483"/>
                </a:solidFill>
              </a:rPr>
              <a:t>সংকল্পে অটল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217920" y="3950208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A1A2E"/>
                </a:solidFill>
              </a:rPr>
              <a:t>বাধা এলেও থেমে না গিয়ে এগিয়ে যেতে হয়।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4F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39C12"/>
                </a:solidFill>
              </a:rPr>
              <a:t>পাঠের সারসংক্ষেপ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8229600" cy="2286000"/>
          </a:xfrm>
          <a:prstGeom prst="rect">
            <a:avLst/>
          </a:prstGeom>
          <a:solidFill>
            <a:srgbClr val="1A3A5C"/>
          </a:solidFill>
          <a:ln w="12700">
            <a:solidFill>
              <a:srgbClr val="33669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097280"/>
            <a:ext cx="78638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'শিষ্যের সাধনা' গল্পটি আমাদের শেখায় — কঠোর অধ্যবসায়, আত্মবিশ্বাস ও গুরুর প্রতি শ্রদ্ধাই পারে মানুষকে শ্রেষ্ঠত্বের শিখরে পৌঁছে দিতে। একলব্যের মতো আমরাও যদি লক্ষ্য স্থির রেখে নিষ্ঠার সাথে পরিশ্রম করি, সাফল্য নিশ্চিত।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0" y="3429000"/>
            <a:ext cx="3657600" cy="54864"/>
          </a:xfrm>
          <a:prstGeom prst="rect">
            <a:avLst/>
          </a:prstGeom>
          <a:solidFill>
            <a:srgbClr val="F39C12"/>
          </a:solidFill>
          <a:ln w="12700">
            <a:solidFill>
              <a:srgbClr val="F39C1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35661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39C12"/>
                </a:solidFill>
              </a:rPr>
              <a:t>ধন্যবাদ সকলকে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457200" y="42519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AED6F1"/>
                </a:solidFill>
              </a:rPr>
              <a:t>সুপ্রিয় শিক্ষার্থী বন্ধুরা, মনোযোগ দিয়ে পাঠ শোনার জন্য আন্তরিক ধন্যবাদ 🙏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শিষ্যের সাধনা</dc:title>
  <dc:subject>PptxGenJS Presentation</dc:subject>
  <dc:creator>PptxGenJS</dc:creator>
  <cp:lastModifiedBy>PptxGenJS</cp:lastModifiedBy>
  <cp:revision>1</cp:revision>
  <dcterms:created xsi:type="dcterms:W3CDTF">2026-04-14T22:50:13Z</dcterms:created>
  <dcterms:modified xsi:type="dcterms:W3CDTF">2026-04-14T22:50:13Z</dcterms:modified>
</cp:coreProperties>
</file>