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C3E50"/>
        </a:solidFill>
      </p:bgPr>
    </p:bg>
    <p:spTree>
      <p:nvGrpSpPr>
        <p:cNvPr id="1" name=""/>
        <p:cNvGrpSpPr/>
        <p:nvPr/>
      </p:nvGrpSpPr>
      <p:grpSpPr>
        <a:xfrm>
          <a:off x="0" y="0"/>
          <a:ext cx="0" cy="0"/>
          <a:chOff x="0" y="0"/>
          <a:chExt cx="0" cy="0"/>
        </a:xfrm>
      </p:grpSpPr>
      <p:sp>
        <p:nvSpPr>
          <p:cNvPr id="2" name="Shape 0"/>
          <p:cNvSpPr/>
          <p:nvPr/>
        </p:nvSpPr>
        <p:spPr>
          <a:xfrm>
            <a:off x="0" y="0"/>
            <a:ext cx="3840480" cy="5143500"/>
          </a:xfrm>
          <a:prstGeom prst="rect">
            <a:avLst/>
          </a:prstGeom>
          <a:solidFill>
            <a:srgbClr val="1A252F"/>
          </a:solidFill>
          <a:ln/>
        </p:spPr>
      </p:sp>
      <p:pic>
        <p:nvPicPr>
          <p:cNvPr id="3" name="Image 0" descr="/mnt/user-data/uploads/Pro__12_.png"/>
          <p:cNvPicPr>
            <a:picLocks noChangeAspect="1"/>
          </p:cNvPicPr>
          <p:nvPr/>
        </p:nvPicPr>
        <p:blipFill>
          <a:blip r:embed="rId1"/>
          <a:stretch>
            <a:fillRect/>
          </a:stretch>
        </p:blipFill>
        <p:spPr>
          <a:xfrm>
            <a:off x="594360" y="640080"/>
            <a:ext cx="2651760" cy="2651760"/>
          </a:xfrm>
          <a:prstGeom prst="ellipse">
            <a:avLst/>
          </a:prstGeom>
        </p:spPr>
      </p:pic>
      <p:sp>
        <p:nvSpPr>
          <p:cNvPr id="4" name="Text 1"/>
          <p:cNvSpPr/>
          <p:nvPr/>
        </p:nvSpPr>
        <p:spPr>
          <a:xfrm>
            <a:off x="182880" y="3474720"/>
            <a:ext cx="347472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তামজীদ আহম্মদ</a:t>
            </a:r>
            <a:endParaRPr lang="en-US" sz="1800" dirty="0"/>
          </a:p>
        </p:txBody>
      </p:sp>
      <p:sp>
        <p:nvSpPr>
          <p:cNvPr id="5" name="Text 2"/>
          <p:cNvSpPr/>
          <p:nvPr/>
        </p:nvSpPr>
        <p:spPr>
          <a:xfrm>
            <a:off x="182880" y="3977640"/>
            <a:ext cx="3474720" cy="320040"/>
          </a:xfrm>
          <a:prstGeom prst="rect">
            <a:avLst/>
          </a:prstGeom>
          <a:noFill/>
          <a:ln/>
        </p:spPr>
        <p:txBody>
          <a:bodyPr wrap="square" rtlCol="0" anchor="ctr"/>
          <a:lstStyle/>
          <a:p>
            <a:pPr algn="ctr" indent="0" marL="0">
              <a:buNone/>
            </a:pPr>
            <a:r>
              <a:rPr lang="en-US" sz="1300" dirty="0">
                <a:solidFill>
                  <a:srgbClr val="F39C12"/>
                </a:solidFill>
                <a:latin typeface="Calibri" pitchFamily="34" charset="0"/>
                <a:ea typeface="Calibri" pitchFamily="34" charset="-122"/>
                <a:cs typeface="Calibri" pitchFamily="34" charset="-120"/>
              </a:rPr>
              <a:t>সহকারী শিক্ষক</a:t>
            </a:r>
            <a:endParaRPr lang="en-US" sz="1300" dirty="0"/>
          </a:p>
        </p:txBody>
      </p:sp>
      <p:sp>
        <p:nvSpPr>
          <p:cNvPr id="6" name="Text 3"/>
          <p:cNvSpPr/>
          <p:nvPr/>
        </p:nvSpPr>
        <p:spPr>
          <a:xfrm>
            <a:off x="182880" y="4315968"/>
            <a:ext cx="3474720" cy="320040"/>
          </a:xfrm>
          <a:prstGeom prst="rect">
            <a:avLst/>
          </a:prstGeom>
          <a:noFill/>
          <a:ln/>
        </p:spPr>
        <p:txBody>
          <a:bodyPr wrap="square" rtlCol="0" anchor="ctr"/>
          <a:lstStyle/>
          <a:p>
            <a:pPr algn="ctr" indent="0" marL="0">
              <a:buNone/>
            </a:pPr>
            <a:r>
              <a:rPr lang="en-US" sz="1050" dirty="0">
                <a:solidFill>
                  <a:srgbClr val="ADB5BD"/>
                </a:solidFill>
                <a:latin typeface="Calibri" pitchFamily="34" charset="0"/>
                <a:ea typeface="Calibri" pitchFamily="34" charset="-122"/>
                <a:cs typeface="Calibri" pitchFamily="34" charset="-120"/>
              </a:rPr>
              <a:t>৬৫ নং ছনপাড়া সরকারি প্রাথমিক বিদ্যালয়</a:t>
            </a:r>
            <a:endParaRPr lang="en-US" sz="1050" dirty="0"/>
          </a:p>
        </p:txBody>
      </p:sp>
      <p:sp>
        <p:nvSpPr>
          <p:cNvPr id="7" name="Text 4"/>
          <p:cNvSpPr/>
          <p:nvPr/>
        </p:nvSpPr>
        <p:spPr>
          <a:xfrm>
            <a:off x="182880" y="4645152"/>
            <a:ext cx="3474720" cy="274320"/>
          </a:xfrm>
          <a:prstGeom prst="rect">
            <a:avLst/>
          </a:prstGeom>
          <a:noFill/>
          <a:ln/>
        </p:spPr>
        <p:txBody>
          <a:bodyPr wrap="square" rtlCol="0" anchor="ctr"/>
          <a:lstStyle/>
          <a:p>
            <a:pPr algn="ctr" indent="0" marL="0">
              <a:buNone/>
            </a:pPr>
            <a:r>
              <a:rPr lang="en-US" sz="1050" dirty="0">
                <a:solidFill>
                  <a:srgbClr val="ADB5BD"/>
                </a:solidFill>
                <a:latin typeface="Calibri" pitchFamily="34" charset="0"/>
                <a:ea typeface="Calibri" pitchFamily="34" charset="-122"/>
                <a:cs typeface="Calibri" pitchFamily="34" charset="-120"/>
              </a:rPr>
              <a:t>আড়াইহাজার, নারায়ণগঞ্জ</a:t>
            </a:r>
            <a:endParaRPr lang="en-US" sz="1050" dirty="0"/>
          </a:p>
        </p:txBody>
      </p:sp>
      <p:sp>
        <p:nvSpPr>
          <p:cNvPr id="8" name="Shape 5"/>
          <p:cNvSpPr/>
          <p:nvPr/>
        </p:nvSpPr>
        <p:spPr>
          <a:xfrm>
            <a:off x="3840480" y="0"/>
            <a:ext cx="5303520" cy="5143500"/>
          </a:xfrm>
          <a:prstGeom prst="rect">
            <a:avLst/>
          </a:prstGeom>
          <a:solidFill>
            <a:srgbClr val="2C3E50"/>
          </a:solidFill>
          <a:ln/>
        </p:spPr>
      </p:sp>
      <p:sp>
        <p:nvSpPr>
          <p:cNvPr id="9" name="Shape 6"/>
          <p:cNvSpPr/>
          <p:nvPr/>
        </p:nvSpPr>
        <p:spPr>
          <a:xfrm>
            <a:off x="3840480" y="0"/>
            <a:ext cx="73152" cy="5143500"/>
          </a:xfrm>
          <a:prstGeom prst="rect">
            <a:avLst/>
          </a:prstGeom>
          <a:solidFill>
            <a:srgbClr val="C0392B"/>
          </a:solidFill>
          <a:ln/>
        </p:spPr>
      </p:sp>
      <p:sp>
        <p:nvSpPr>
          <p:cNvPr id="10" name="Shape 7"/>
          <p:cNvSpPr/>
          <p:nvPr/>
        </p:nvSpPr>
        <p:spPr>
          <a:xfrm>
            <a:off x="4572000" y="1097280"/>
            <a:ext cx="3200400" cy="411480"/>
          </a:xfrm>
          <a:prstGeom prst="rect">
            <a:avLst/>
          </a:prstGeom>
          <a:solidFill>
            <a:srgbClr val="C0392B"/>
          </a:solidFill>
          <a:ln/>
        </p:spPr>
      </p:sp>
      <p:sp>
        <p:nvSpPr>
          <p:cNvPr id="11" name="Text 8"/>
          <p:cNvSpPr/>
          <p:nvPr/>
        </p:nvSpPr>
        <p:spPr>
          <a:xfrm>
            <a:off x="4572000" y="1097280"/>
            <a:ext cx="3200400" cy="41148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পাঠ ১১</a:t>
            </a:r>
            <a:endParaRPr lang="en-US" sz="1600" dirty="0"/>
          </a:p>
        </p:txBody>
      </p:sp>
      <p:sp>
        <p:nvSpPr>
          <p:cNvPr id="12" name="Text 9"/>
          <p:cNvSpPr/>
          <p:nvPr/>
        </p:nvSpPr>
        <p:spPr>
          <a:xfrm>
            <a:off x="4114800" y="1691640"/>
            <a:ext cx="4572000" cy="1005840"/>
          </a:xfrm>
          <a:prstGeom prst="rect">
            <a:avLst/>
          </a:prstGeom>
          <a:noFill/>
          <a:ln/>
        </p:spPr>
        <p:txBody>
          <a:bodyPr wrap="square" rtlCol="0" anchor="ctr"/>
          <a:lstStyle/>
          <a:p>
            <a:pPr algn="ctr" indent="0" marL="0">
              <a:buNone/>
            </a:pPr>
            <a:r>
              <a:rPr lang="en-US" sz="4200" b="1" dirty="0">
                <a:solidFill>
                  <a:srgbClr val="FFFFFF"/>
                </a:solidFill>
                <a:latin typeface="Calibri" pitchFamily="34" charset="0"/>
                <a:ea typeface="Calibri" pitchFamily="34" charset="-122"/>
                <a:cs typeface="Calibri" pitchFamily="34" charset="-120"/>
              </a:rPr>
              <a:t>কুটির শিল্প</a:t>
            </a:r>
            <a:endParaRPr lang="en-US" sz="4200" dirty="0"/>
          </a:p>
        </p:txBody>
      </p:sp>
      <p:sp>
        <p:nvSpPr>
          <p:cNvPr id="13" name="Text 10"/>
          <p:cNvSpPr/>
          <p:nvPr/>
        </p:nvSpPr>
        <p:spPr>
          <a:xfrm>
            <a:off x="4114800" y="2788920"/>
            <a:ext cx="4572000" cy="411480"/>
          </a:xfrm>
          <a:prstGeom prst="rect">
            <a:avLst/>
          </a:prstGeom>
          <a:noFill/>
          <a:ln/>
        </p:spPr>
        <p:txBody>
          <a:bodyPr wrap="square" rtlCol="0" anchor="ctr"/>
          <a:lstStyle/>
          <a:p>
            <a:pPr algn="ctr" indent="0" marL="0">
              <a:buNone/>
            </a:pPr>
            <a:r>
              <a:rPr lang="en-US" sz="1800" i="1" dirty="0">
                <a:solidFill>
                  <a:srgbClr val="F39C12"/>
                </a:solidFill>
                <a:latin typeface="Calibri" pitchFamily="34" charset="0"/>
                <a:ea typeface="Calibri" pitchFamily="34" charset="-122"/>
                <a:cs typeface="Calibri" pitchFamily="34" charset="-120"/>
              </a:rPr>
              <a:t>আমার বাংলা বই</a:t>
            </a:r>
            <a:endParaRPr lang="en-US" sz="1800" dirty="0"/>
          </a:p>
        </p:txBody>
      </p:sp>
      <p:sp>
        <p:nvSpPr>
          <p:cNvPr id="14" name="Shape 11"/>
          <p:cNvSpPr/>
          <p:nvPr/>
        </p:nvSpPr>
        <p:spPr>
          <a:xfrm>
            <a:off x="5577840" y="3337560"/>
            <a:ext cx="164592" cy="164592"/>
          </a:xfrm>
          <a:prstGeom prst="ellipse">
            <a:avLst/>
          </a:prstGeom>
          <a:solidFill>
            <a:srgbClr val="F39C12"/>
          </a:solidFill>
          <a:ln/>
        </p:spPr>
      </p:sp>
      <p:sp>
        <p:nvSpPr>
          <p:cNvPr id="15" name="Shape 12"/>
          <p:cNvSpPr/>
          <p:nvPr/>
        </p:nvSpPr>
        <p:spPr>
          <a:xfrm>
            <a:off x="5943600" y="3337560"/>
            <a:ext cx="164592" cy="164592"/>
          </a:xfrm>
          <a:prstGeom prst="ellipse">
            <a:avLst/>
          </a:prstGeom>
          <a:solidFill>
            <a:srgbClr val="F39C12"/>
          </a:solidFill>
          <a:ln/>
        </p:spPr>
      </p:sp>
      <p:sp>
        <p:nvSpPr>
          <p:cNvPr id="16" name="Shape 13"/>
          <p:cNvSpPr/>
          <p:nvPr/>
        </p:nvSpPr>
        <p:spPr>
          <a:xfrm>
            <a:off x="6309360" y="3337560"/>
            <a:ext cx="164592" cy="164592"/>
          </a:xfrm>
          <a:prstGeom prst="ellipse">
            <a:avLst/>
          </a:prstGeom>
          <a:solidFill>
            <a:srgbClr val="C0392B"/>
          </a:solidFill>
          <a:ln/>
        </p:spPr>
      </p:sp>
      <p:sp>
        <p:nvSpPr>
          <p:cNvPr id="17" name="Shape 14"/>
          <p:cNvSpPr/>
          <p:nvPr/>
        </p:nvSpPr>
        <p:spPr>
          <a:xfrm>
            <a:off x="6675120" y="3337560"/>
            <a:ext cx="164592" cy="164592"/>
          </a:xfrm>
          <a:prstGeom prst="ellipse">
            <a:avLst/>
          </a:prstGeom>
          <a:solidFill>
            <a:srgbClr val="F39C12"/>
          </a:solidFill>
          <a:ln/>
        </p:spPr>
      </p:sp>
      <p:sp>
        <p:nvSpPr>
          <p:cNvPr id="18" name="Shape 15"/>
          <p:cNvSpPr/>
          <p:nvPr/>
        </p:nvSpPr>
        <p:spPr>
          <a:xfrm>
            <a:off x="7040880" y="3337560"/>
            <a:ext cx="164592" cy="164592"/>
          </a:xfrm>
          <a:prstGeom prst="ellipse">
            <a:avLst/>
          </a:prstGeom>
          <a:solidFill>
            <a:srgbClr val="F39C12"/>
          </a:solidFill>
          <a:ln/>
        </p:spPr>
      </p:sp>
      <p:sp>
        <p:nvSpPr>
          <p:cNvPr id="19" name="Text 16"/>
          <p:cNvSpPr/>
          <p:nvPr/>
        </p:nvSpPr>
        <p:spPr>
          <a:xfrm>
            <a:off x="4114800" y="4480560"/>
            <a:ext cx="4572000" cy="365760"/>
          </a:xfrm>
          <a:prstGeom prst="rect">
            <a:avLst/>
          </a:prstGeom>
          <a:noFill/>
          <a:ln/>
        </p:spPr>
        <p:txBody>
          <a:bodyPr wrap="square" rtlCol="0" anchor="ctr"/>
          <a:lstStyle/>
          <a:p>
            <a:pPr algn="ctr" indent="0" marL="0">
              <a:buNone/>
            </a:pPr>
            <a:r>
              <a:rPr lang="en-US" sz="1100" dirty="0">
                <a:solidFill>
                  <a:srgbClr val="7F8C8D"/>
                </a:solidFill>
                <a:latin typeface="Calibri" pitchFamily="34" charset="0"/>
                <a:ea typeface="Calibri" pitchFamily="34" charset="-122"/>
                <a:cs typeface="Calibri" pitchFamily="34" charset="-120"/>
              </a:rPr>
              <a:t>প্রাথমিক শিক্ষা উপকরণ | শ্রেণিকক্ষ উপস্থাপনা</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C0392B"/>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কুটির শিল্প কী?</a:t>
            </a:r>
            <a:endParaRPr lang="en-US" sz="2600" dirty="0"/>
          </a:p>
        </p:txBody>
      </p:sp>
      <p:sp>
        <p:nvSpPr>
          <p:cNvPr id="4" name="Shape 2"/>
          <p:cNvSpPr/>
          <p:nvPr/>
        </p:nvSpPr>
        <p:spPr>
          <a:xfrm>
            <a:off x="7772400" y="0"/>
            <a:ext cx="1371600" cy="685800"/>
          </a:xfrm>
          <a:prstGeom prst="rect">
            <a:avLst/>
          </a:prstGeom>
          <a:solidFill>
            <a:srgbClr val="E67E22"/>
          </a:solidFill>
          <a:ln/>
        </p:spPr>
      </p:sp>
      <p:sp>
        <p:nvSpPr>
          <p:cNvPr id="5" name="Text 3"/>
          <p:cNvSpPr/>
          <p:nvPr/>
        </p:nvSpPr>
        <p:spPr>
          <a:xfrm>
            <a:off x="7772400" y="0"/>
            <a:ext cx="1371600" cy="6858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পাঠ ১১</a:t>
            </a:r>
            <a:endParaRPr lang="en-US" sz="1400" dirty="0"/>
          </a:p>
        </p:txBody>
      </p:sp>
      <p:sp>
        <p:nvSpPr>
          <p:cNvPr id="6" name="Shape 4"/>
          <p:cNvSpPr/>
          <p:nvPr/>
        </p:nvSpPr>
        <p:spPr>
          <a:xfrm>
            <a:off x="365760" y="868680"/>
            <a:ext cx="8412480" cy="1234440"/>
          </a:xfrm>
          <a:prstGeom prst="rect">
            <a:avLst/>
          </a:prstGeom>
          <a:solidFill>
            <a:srgbClr val="FFF3CD"/>
          </a:solidFill>
          <a:ln w="25400">
            <a:solidFill>
              <a:srgbClr val="F39C12"/>
            </a:solidFill>
            <a:prstDash val="solid"/>
          </a:ln>
        </p:spPr>
      </p:sp>
      <p:sp>
        <p:nvSpPr>
          <p:cNvPr id="7" name="Text 5"/>
          <p:cNvSpPr/>
          <p:nvPr/>
        </p:nvSpPr>
        <p:spPr>
          <a:xfrm>
            <a:off x="548640" y="868680"/>
            <a:ext cx="8046720" cy="1234440"/>
          </a:xfrm>
          <a:prstGeom prst="rect">
            <a:avLst/>
          </a:prstGeom>
          <a:noFill/>
          <a:ln/>
        </p:spPr>
        <p:txBody>
          <a:bodyPr wrap="square" rtlCol="0" anchor="ctr"/>
          <a:lstStyle/>
          <a:p>
            <a:pPr algn="ctr" indent="0" marL="0">
              <a:buNone/>
            </a:pPr>
            <a:r>
              <a:rPr lang="en-US" sz="1500" dirty="0">
                <a:solidFill>
                  <a:srgbClr val="1A1A2E"/>
                </a:solidFill>
                <a:latin typeface="Calibri" pitchFamily="34" charset="0"/>
                <a:ea typeface="Calibri" pitchFamily="34" charset="-122"/>
                <a:cs typeface="Calibri" pitchFamily="34" charset="-120"/>
              </a:rPr>
              <a:t>কুটিরে তৈরি হওয়া জিনিসপত্রকে কুটির পণ্য বলা হয়। এসব পণ্যের শিল্পের মর্যাদা দিয়ে বলা হয় কুটির শিল্প।</a:t>
            </a:r>
            <a:endParaRPr lang="en-US" sz="1500" dirty="0"/>
          </a:p>
        </p:txBody>
      </p:sp>
      <p:sp>
        <p:nvSpPr>
          <p:cNvPr id="8" name="Shape 6"/>
          <p:cNvSpPr/>
          <p:nvPr/>
        </p:nvSpPr>
        <p:spPr>
          <a:xfrm>
            <a:off x="274320" y="2286000"/>
            <a:ext cx="2743200" cy="2560320"/>
          </a:xfrm>
          <a:prstGeom prst="rect">
            <a:avLst/>
          </a:prstGeom>
          <a:solidFill>
            <a:srgbClr val="E8F5E9"/>
          </a:solidFill>
          <a:ln w="19050">
            <a:solidFill>
              <a:srgbClr val="27AE60"/>
            </a:solidFill>
            <a:prstDash val="solid"/>
          </a:ln>
        </p:spPr>
      </p:sp>
      <p:sp>
        <p:nvSpPr>
          <p:cNvPr id="9" name="Shape 7"/>
          <p:cNvSpPr/>
          <p:nvPr/>
        </p:nvSpPr>
        <p:spPr>
          <a:xfrm>
            <a:off x="274320" y="2286000"/>
            <a:ext cx="2743200" cy="411480"/>
          </a:xfrm>
          <a:prstGeom prst="rect">
            <a:avLst/>
          </a:prstGeom>
          <a:solidFill>
            <a:srgbClr val="27AE60"/>
          </a:solidFill>
          <a:ln/>
        </p:spPr>
      </p:sp>
      <p:sp>
        <p:nvSpPr>
          <p:cNvPr id="10" name="Text 8"/>
          <p:cNvSpPr/>
          <p:nvPr/>
        </p:nvSpPr>
        <p:spPr>
          <a:xfrm>
            <a:off x="274320" y="2286000"/>
            <a:ext cx="2743200" cy="411480"/>
          </a:xfrm>
          <a:prstGeom prst="rect">
            <a:avLst/>
          </a:prstGeom>
          <a:noFill/>
          <a:ln/>
        </p:spPr>
        <p:txBody>
          <a:bodyPr wrap="square"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মাটির তৈরি</a:t>
            </a:r>
            <a:endParaRPr lang="en-US" sz="1250" dirty="0"/>
          </a:p>
        </p:txBody>
      </p:sp>
      <p:sp>
        <p:nvSpPr>
          <p:cNvPr id="11" name="Text 9"/>
          <p:cNvSpPr/>
          <p:nvPr/>
        </p:nvSpPr>
        <p:spPr>
          <a:xfrm>
            <a:off x="411480" y="281635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থালা-বাটি</a:t>
            </a:r>
            <a:endParaRPr lang="en-US" sz="1300" dirty="0"/>
          </a:p>
        </p:txBody>
      </p:sp>
      <p:sp>
        <p:nvSpPr>
          <p:cNvPr id="12" name="Text 10"/>
          <p:cNvSpPr/>
          <p:nvPr/>
        </p:nvSpPr>
        <p:spPr>
          <a:xfrm>
            <a:off x="411480" y="341071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হাঁড়ি-পাতিল</a:t>
            </a:r>
            <a:endParaRPr lang="en-US" sz="1300" dirty="0"/>
          </a:p>
        </p:txBody>
      </p:sp>
      <p:sp>
        <p:nvSpPr>
          <p:cNvPr id="13" name="Text 11"/>
          <p:cNvSpPr/>
          <p:nvPr/>
        </p:nvSpPr>
        <p:spPr>
          <a:xfrm>
            <a:off x="411480" y="400507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পুতুল</a:t>
            </a:r>
            <a:endParaRPr lang="en-US" sz="1300" dirty="0"/>
          </a:p>
        </p:txBody>
      </p:sp>
      <p:sp>
        <p:nvSpPr>
          <p:cNvPr id="14" name="Shape 12"/>
          <p:cNvSpPr/>
          <p:nvPr/>
        </p:nvSpPr>
        <p:spPr>
          <a:xfrm>
            <a:off x="3200400" y="2286000"/>
            <a:ext cx="2743200" cy="2560320"/>
          </a:xfrm>
          <a:prstGeom prst="rect">
            <a:avLst/>
          </a:prstGeom>
          <a:solidFill>
            <a:srgbClr val="E3F2FD"/>
          </a:solidFill>
          <a:ln w="19050">
            <a:solidFill>
              <a:srgbClr val="1565C0"/>
            </a:solidFill>
            <a:prstDash val="solid"/>
          </a:ln>
        </p:spPr>
      </p:sp>
      <p:sp>
        <p:nvSpPr>
          <p:cNvPr id="15" name="Shape 13"/>
          <p:cNvSpPr/>
          <p:nvPr/>
        </p:nvSpPr>
        <p:spPr>
          <a:xfrm>
            <a:off x="3200400" y="2286000"/>
            <a:ext cx="2743200" cy="411480"/>
          </a:xfrm>
          <a:prstGeom prst="rect">
            <a:avLst/>
          </a:prstGeom>
          <a:solidFill>
            <a:srgbClr val="1565C0"/>
          </a:solidFill>
          <a:ln/>
        </p:spPr>
      </p:sp>
      <p:sp>
        <p:nvSpPr>
          <p:cNvPr id="16" name="Text 14"/>
          <p:cNvSpPr/>
          <p:nvPr/>
        </p:nvSpPr>
        <p:spPr>
          <a:xfrm>
            <a:off x="3200400" y="2286000"/>
            <a:ext cx="2743200" cy="411480"/>
          </a:xfrm>
          <a:prstGeom prst="rect">
            <a:avLst/>
          </a:prstGeom>
          <a:noFill/>
          <a:ln/>
        </p:spPr>
        <p:txBody>
          <a:bodyPr wrap="square"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বাঁশ ও বেতের তৈরি</a:t>
            </a:r>
            <a:endParaRPr lang="en-US" sz="1250" dirty="0"/>
          </a:p>
        </p:txBody>
      </p:sp>
      <p:sp>
        <p:nvSpPr>
          <p:cNvPr id="17" name="Text 15"/>
          <p:cNvSpPr/>
          <p:nvPr/>
        </p:nvSpPr>
        <p:spPr>
          <a:xfrm>
            <a:off x="3337560" y="281635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চেয়ার-টেবিল</a:t>
            </a:r>
            <a:endParaRPr lang="en-US" sz="1300" dirty="0"/>
          </a:p>
        </p:txBody>
      </p:sp>
      <p:sp>
        <p:nvSpPr>
          <p:cNvPr id="18" name="Text 16"/>
          <p:cNvSpPr/>
          <p:nvPr/>
        </p:nvSpPr>
        <p:spPr>
          <a:xfrm>
            <a:off x="3337560" y="341071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দোলনা</a:t>
            </a:r>
            <a:endParaRPr lang="en-US" sz="1300" dirty="0"/>
          </a:p>
        </p:txBody>
      </p:sp>
      <p:sp>
        <p:nvSpPr>
          <p:cNvPr id="19" name="Text 17"/>
          <p:cNvSpPr/>
          <p:nvPr/>
        </p:nvSpPr>
        <p:spPr>
          <a:xfrm>
            <a:off x="3337560" y="400507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বই রাখার তাক</a:t>
            </a:r>
            <a:endParaRPr lang="en-US" sz="1300" dirty="0"/>
          </a:p>
        </p:txBody>
      </p:sp>
      <p:sp>
        <p:nvSpPr>
          <p:cNvPr id="20" name="Shape 18"/>
          <p:cNvSpPr/>
          <p:nvPr/>
        </p:nvSpPr>
        <p:spPr>
          <a:xfrm>
            <a:off x="6126480" y="2286000"/>
            <a:ext cx="2743200" cy="2560320"/>
          </a:xfrm>
          <a:prstGeom prst="rect">
            <a:avLst/>
          </a:prstGeom>
          <a:solidFill>
            <a:srgbClr val="FCE4EC"/>
          </a:solidFill>
          <a:ln w="19050">
            <a:solidFill>
              <a:srgbClr val="C0392B"/>
            </a:solidFill>
            <a:prstDash val="solid"/>
          </a:ln>
        </p:spPr>
      </p:sp>
      <p:sp>
        <p:nvSpPr>
          <p:cNvPr id="21" name="Shape 19"/>
          <p:cNvSpPr/>
          <p:nvPr/>
        </p:nvSpPr>
        <p:spPr>
          <a:xfrm>
            <a:off x="6126480" y="2286000"/>
            <a:ext cx="2743200" cy="411480"/>
          </a:xfrm>
          <a:prstGeom prst="rect">
            <a:avLst/>
          </a:prstGeom>
          <a:solidFill>
            <a:srgbClr val="C0392B"/>
          </a:solidFill>
          <a:ln/>
        </p:spPr>
      </p:sp>
      <p:sp>
        <p:nvSpPr>
          <p:cNvPr id="22" name="Text 20"/>
          <p:cNvSpPr/>
          <p:nvPr/>
        </p:nvSpPr>
        <p:spPr>
          <a:xfrm>
            <a:off x="6126480" y="2286000"/>
            <a:ext cx="2743200" cy="411480"/>
          </a:xfrm>
          <a:prstGeom prst="rect">
            <a:avLst/>
          </a:prstGeom>
          <a:noFill/>
          <a:ln/>
        </p:spPr>
        <p:txBody>
          <a:bodyPr wrap="square"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কাপড়ের তৈরি</a:t>
            </a:r>
            <a:endParaRPr lang="en-US" sz="1250" dirty="0"/>
          </a:p>
        </p:txBody>
      </p:sp>
      <p:sp>
        <p:nvSpPr>
          <p:cNvPr id="23" name="Text 21"/>
          <p:cNvSpPr/>
          <p:nvPr/>
        </p:nvSpPr>
        <p:spPr>
          <a:xfrm>
            <a:off x="6263640" y="281635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জামদানি শাড়ি</a:t>
            </a:r>
            <a:endParaRPr lang="en-US" sz="1300" dirty="0"/>
          </a:p>
        </p:txBody>
      </p:sp>
      <p:sp>
        <p:nvSpPr>
          <p:cNvPr id="24" name="Text 22"/>
          <p:cNvSpPr/>
          <p:nvPr/>
        </p:nvSpPr>
        <p:spPr>
          <a:xfrm>
            <a:off x="6263640" y="341071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লুঙ্গি-গামছা</a:t>
            </a:r>
            <a:endParaRPr lang="en-US" sz="1300" dirty="0"/>
          </a:p>
        </p:txBody>
      </p:sp>
      <p:sp>
        <p:nvSpPr>
          <p:cNvPr id="25" name="Text 23"/>
          <p:cNvSpPr/>
          <p:nvPr/>
        </p:nvSpPr>
        <p:spPr>
          <a:xfrm>
            <a:off x="6263640" y="4005072"/>
            <a:ext cx="2468880" cy="50292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 নকশিকাঁথা</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2C3E50"/>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ঐতিহাসিক প্রেক্ষাপট</a:t>
            </a:r>
            <a:endParaRPr lang="en-US" sz="2600" dirty="0"/>
          </a:p>
        </p:txBody>
      </p:sp>
      <p:sp>
        <p:nvSpPr>
          <p:cNvPr id="4" name="Shape 2"/>
          <p:cNvSpPr/>
          <p:nvPr/>
        </p:nvSpPr>
        <p:spPr>
          <a:xfrm>
            <a:off x="274320" y="822960"/>
            <a:ext cx="4114800" cy="4023360"/>
          </a:xfrm>
          <a:prstGeom prst="rect">
            <a:avLst/>
          </a:prstGeom>
          <a:solidFill>
            <a:srgbClr val="EAF4FB"/>
          </a:solidFill>
          <a:ln w="19050">
            <a:solidFill>
              <a:srgbClr val="1565C0"/>
            </a:solidFill>
            <a:prstDash val="solid"/>
          </a:ln>
        </p:spPr>
      </p:sp>
      <p:sp>
        <p:nvSpPr>
          <p:cNvPr id="5" name="Shape 3"/>
          <p:cNvSpPr/>
          <p:nvPr/>
        </p:nvSpPr>
        <p:spPr>
          <a:xfrm>
            <a:off x="274320" y="822960"/>
            <a:ext cx="4114800" cy="457200"/>
          </a:xfrm>
          <a:prstGeom prst="rect">
            <a:avLst/>
          </a:prstGeom>
          <a:solidFill>
            <a:srgbClr val="1565C0"/>
          </a:solidFill>
          <a:ln/>
        </p:spPr>
      </p:sp>
      <p:sp>
        <p:nvSpPr>
          <p:cNvPr id="6" name="Text 4"/>
          <p:cNvSpPr/>
          <p:nvPr/>
        </p:nvSpPr>
        <p:spPr>
          <a:xfrm>
            <a:off x="274320" y="822960"/>
            <a:ext cx="4114800" cy="4572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ইবনে বতুতা</a:t>
            </a:r>
            <a:endParaRPr lang="en-US" sz="1600" dirty="0"/>
          </a:p>
        </p:txBody>
      </p:sp>
      <p:sp>
        <p:nvSpPr>
          <p:cNvPr id="7" name="Text 5"/>
          <p:cNvSpPr/>
          <p:nvPr/>
        </p:nvSpPr>
        <p:spPr>
          <a:xfrm>
            <a:off x="457200" y="1371600"/>
            <a:ext cx="3749040" cy="3291840"/>
          </a:xfrm>
          <a:prstGeom prst="rect">
            <a:avLst/>
          </a:prstGeom>
          <a:noFill/>
          <a:ln/>
        </p:spPr>
        <p:txBody>
          <a:bodyPr wrap="square" rtlCol="0" anchor="t"/>
          <a:lstStyle/>
          <a:p>
            <a:pPr indent="0" marL="0">
              <a:buNone/>
            </a:pPr>
            <a:r>
              <a:rPr lang="en-US" sz="1250" b="1" dirty="0">
                <a:solidFill>
                  <a:srgbClr val="1565C0"/>
                </a:solidFill>
                <a:latin typeface="Calibri" pitchFamily="34" charset="0"/>
                <a:ea typeface="Calibri" pitchFamily="34" charset="-122"/>
                <a:cs typeface="Calibri" pitchFamily="34" charset="-120"/>
              </a:rPr>
              <a:t>কে ছিলেন:</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মরক্কোর একজন বিখ্যাত ভ্রমণকারী</a:t>
            </a:r>
            <a:endParaRPr lang="en-US" sz="1250" dirty="0"/>
          </a:p>
          <a:p>
            <a:pPr indent="0" marL="0">
              <a:buNone/>
            </a:pPr>
            <a:endParaRPr lang="en-US" sz="1250" dirty="0"/>
          </a:p>
          <a:p>
            <a:pPr indent="0" marL="0">
              <a:buNone/>
            </a:pPr>
            <a:r>
              <a:rPr lang="en-US" sz="1250" b="1" dirty="0">
                <a:solidFill>
                  <a:srgbClr val="1565C0"/>
                </a:solidFill>
                <a:latin typeface="Calibri" pitchFamily="34" charset="0"/>
                <a:ea typeface="Calibri" pitchFamily="34" charset="-122"/>
                <a:cs typeface="Calibri" pitchFamily="34" charset="-120"/>
              </a:rPr>
              <a:t>কখন এসেছিলেন:</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চৌদ্দ শতকে বাংলাদেশ ভ্রমণ করেন</a:t>
            </a:r>
            <a:endParaRPr lang="en-US" sz="1250" dirty="0"/>
          </a:p>
          <a:p>
            <a:pPr indent="0" marL="0">
              <a:buNone/>
            </a:pPr>
            <a:endParaRPr lang="en-US" sz="1250" dirty="0"/>
          </a:p>
          <a:p>
            <a:pPr indent="0" marL="0">
              <a:buNone/>
            </a:pPr>
            <a:r>
              <a:rPr lang="en-US" sz="1250" b="1" dirty="0">
                <a:solidFill>
                  <a:srgbClr val="1565C0"/>
                </a:solidFill>
                <a:latin typeface="Calibri" pitchFamily="34" charset="0"/>
                <a:ea typeface="Calibri" pitchFamily="34" charset="-122"/>
                <a:cs typeface="Calibri" pitchFamily="34" charset="-120"/>
              </a:rPr>
              <a:t>কী লিখেছিলেন:</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বাংলার সমৃদ্ধ কুটির শিল্পের কথা তাঁর বিবরণে উল্লেখ আছে</a:t>
            </a:r>
            <a:endParaRPr lang="en-US" sz="1250" dirty="0"/>
          </a:p>
          <a:p>
            <a:pPr indent="0" marL="0">
              <a:buNone/>
            </a:pPr>
            <a:endParaRPr lang="en-US" sz="1250" dirty="0"/>
          </a:p>
          <a:p>
            <a:pPr indent="0" marL="0">
              <a:buNone/>
            </a:pPr>
            <a:r>
              <a:rPr lang="en-US" sz="1250" b="1" dirty="0">
                <a:solidFill>
                  <a:srgbClr val="1565C0"/>
                </a:solidFill>
                <a:latin typeface="Calibri" pitchFamily="34" charset="0"/>
                <a:ea typeface="Calibri" pitchFamily="34" charset="-122"/>
                <a:cs typeface="Calibri" pitchFamily="34" charset="-120"/>
              </a:rPr>
              <a:t>বিশেষ তথ্য:</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কারখানাতেও কুটির পণ্য তৈরি হত</a:t>
            </a:r>
            <a:endParaRPr lang="en-US" sz="1250" dirty="0"/>
          </a:p>
        </p:txBody>
      </p:sp>
      <p:sp>
        <p:nvSpPr>
          <p:cNvPr id="8" name="Shape 6"/>
          <p:cNvSpPr/>
          <p:nvPr/>
        </p:nvSpPr>
        <p:spPr>
          <a:xfrm>
            <a:off x="4754880" y="822960"/>
            <a:ext cx="4114800" cy="4023360"/>
          </a:xfrm>
          <a:prstGeom prst="rect">
            <a:avLst/>
          </a:prstGeom>
          <a:solidFill>
            <a:srgbClr val="FFF8E1"/>
          </a:solidFill>
          <a:ln w="19050">
            <a:solidFill>
              <a:srgbClr val="E67E22"/>
            </a:solidFill>
            <a:prstDash val="solid"/>
          </a:ln>
        </p:spPr>
      </p:sp>
      <p:sp>
        <p:nvSpPr>
          <p:cNvPr id="9" name="Shape 7"/>
          <p:cNvSpPr/>
          <p:nvPr/>
        </p:nvSpPr>
        <p:spPr>
          <a:xfrm>
            <a:off x="4754880" y="822960"/>
            <a:ext cx="4114800" cy="457200"/>
          </a:xfrm>
          <a:prstGeom prst="rect">
            <a:avLst/>
          </a:prstGeom>
          <a:solidFill>
            <a:srgbClr val="E67E22"/>
          </a:solidFill>
          <a:ln/>
        </p:spPr>
      </p:sp>
      <p:sp>
        <p:nvSpPr>
          <p:cNvPr id="10" name="Text 8"/>
          <p:cNvSpPr/>
          <p:nvPr/>
        </p:nvSpPr>
        <p:spPr>
          <a:xfrm>
            <a:off x="4754880" y="822960"/>
            <a:ext cx="4114800" cy="4572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মসলিন কাপড়</a:t>
            </a:r>
            <a:endParaRPr lang="en-US" sz="1600" dirty="0"/>
          </a:p>
        </p:txBody>
      </p:sp>
      <p:sp>
        <p:nvSpPr>
          <p:cNvPr id="11" name="Text 9"/>
          <p:cNvSpPr/>
          <p:nvPr/>
        </p:nvSpPr>
        <p:spPr>
          <a:xfrm>
            <a:off x="4937760" y="1371600"/>
            <a:ext cx="3749040" cy="3291840"/>
          </a:xfrm>
          <a:prstGeom prst="rect">
            <a:avLst/>
          </a:prstGeom>
          <a:noFill/>
          <a:ln/>
        </p:spPr>
        <p:txBody>
          <a:bodyPr wrap="square" rtlCol="0" anchor="t"/>
          <a:lstStyle/>
          <a:p>
            <a:pPr indent="0" marL="0">
              <a:buNone/>
            </a:pPr>
            <a:r>
              <a:rPr lang="en-US" sz="1250" b="1" dirty="0">
                <a:solidFill>
                  <a:srgbClr val="E67E22"/>
                </a:solidFill>
                <a:latin typeface="Calibri" pitchFamily="34" charset="0"/>
                <a:ea typeface="Calibri" pitchFamily="34" charset="-122"/>
                <a:cs typeface="Calibri" pitchFamily="34" charset="-120"/>
              </a:rPr>
              <a:t>মসলিন কী:</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সূক্ষ্ম সুতা দিয়ে বানানো অত্যন্ত মিহি কাপড়</a:t>
            </a:r>
            <a:endParaRPr lang="en-US" sz="1250" dirty="0"/>
          </a:p>
          <a:p>
            <a:pPr indent="0" marL="0">
              <a:buNone/>
            </a:pPr>
            <a:endParaRPr lang="en-US" sz="1250" dirty="0"/>
          </a:p>
          <a:p>
            <a:pPr indent="0" marL="0">
              <a:buNone/>
            </a:pPr>
            <a:r>
              <a:rPr lang="en-US" sz="1250" b="1" dirty="0">
                <a:solidFill>
                  <a:srgbClr val="E67E22"/>
                </a:solidFill>
                <a:latin typeface="Calibri" pitchFamily="34" charset="0"/>
                <a:ea typeface="Calibri" pitchFamily="34" charset="-122"/>
                <a:cs typeface="Calibri" pitchFamily="34" charset="-120"/>
              </a:rPr>
              <a:t>কে ব্যবহার করতেন:</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মোগল বাদশাহ-বেগমরা মসলিন কাপড় ব্যবহার করতেন</a:t>
            </a:r>
            <a:endParaRPr lang="en-US" sz="1250" dirty="0"/>
          </a:p>
          <a:p>
            <a:pPr indent="0" marL="0">
              <a:buNone/>
            </a:pPr>
            <a:endParaRPr lang="en-US" sz="1250" dirty="0"/>
          </a:p>
          <a:p>
            <a:pPr indent="0" marL="0">
              <a:buNone/>
            </a:pPr>
            <a:r>
              <a:rPr lang="en-US" sz="1250" b="1" dirty="0">
                <a:solidFill>
                  <a:srgbClr val="E67E22"/>
                </a:solidFill>
                <a:latin typeface="Calibri" pitchFamily="34" charset="0"/>
                <a:ea typeface="Calibri" pitchFamily="34" charset="-122"/>
                <a:cs typeface="Calibri" pitchFamily="34" charset="-120"/>
              </a:rPr>
              <a:t>বাণিজ্য:</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আরব ও ইউরোপের বণিকরা মসলিন কিনে নিয়ে যেতেন</a:t>
            </a:r>
            <a:endParaRPr lang="en-US" sz="1250" dirty="0"/>
          </a:p>
          <a:p>
            <a:pPr indent="0" marL="0">
              <a:buNone/>
            </a:pPr>
            <a:endParaRPr lang="en-US" sz="1250" dirty="0"/>
          </a:p>
          <a:p>
            <a:pPr indent="0" marL="0">
              <a:buNone/>
            </a:pPr>
            <a:r>
              <a:rPr lang="en-US" sz="1250" b="1" dirty="0">
                <a:solidFill>
                  <a:srgbClr val="E67E22"/>
                </a:solidFill>
                <a:latin typeface="Calibri" pitchFamily="34" charset="0"/>
                <a:ea typeface="Calibri" pitchFamily="34" charset="-122"/>
                <a:cs typeface="Calibri" pitchFamily="34" charset="-120"/>
              </a:rPr>
              <a:t>বিশ্বমঞ্চে:</a:t>
            </a:r>
            <a:endParaRPr lang="en-US" sz="1250" dirty="0"/>
          </a:p>
          <a:p>
            <a:pPr indent="0" marL="0">
              <a:buNone/>
            </a:pPr>
            <a:r>
              <a:rPr lang="en-US" sz="1250" dirty="0">
                <a:solidFill>
                  <a:srgbClr val="1A1A2E"/>
                </a:solidFill>
                <a:latin typeface="Calibri" pitchFamily="34" charset="0"/>
                <a:ea typeface="Calibri" pitchFamily="34" charset="-122"/>
                <a:cs typeface="Calibri" pitchFamily="34" charset="-120"/>
              </a:rPr>
              <a:t>বাংলাদেশের মসলিন পৃথিবীতে বিখ্যাত ছিল</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27AE60"/>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বিভিন্ন কুটির পণ্য</a:t>
            </a:r>
            <a:endParaRPr lang="en-US" sz="2600" dirty="0"/>
          </a:p>
        </p:txBody>
      </p:sp>
      <p:sp>
        <p:nvSpPr>
          <p:cNvPr id="4" name="Shape 2"/>
          <p:cNvSpPr/>
          <p:nvPr/>
        </p:nvSpPr>
        <p:spPr>
          <a:xfrm>
            <a:off x="274320" y="868680"/>
            <a:ext cx="2743200" cy="1828800"/>
          </a:xfrm>
          <a:prstGeom prst="rect">
            <a:avLst/>
          </a:prstGeom>
          <a:solidFill>
            <a:srgbClr val="FDECEA"/>
          </a:solidFill>
          <a:ln w="19050">
            <a:solidFill>
              <a:srgbClr val="C0392B"/>
            </a:solidFill>
            <a:prstDash val="solid"/>
          </a:ln>
        </p:spPr>
      </p:sp>
      <p:sp>
        <p:nvSpPr>
          <p:cNvPr id="5" name="Shape 3"/>
          <p:cNvSpPr/>
          <p:nvPr/>
        </p:nvSpPr>
        <p:spPr>
          <a:xfrm>
            <a:off x="274320" y="868680"/>
            <a:ext cx="2743200" cy="384048"/>
          </a:xfrm>
          <a:prstGeom prst="rect">
            <a:avLst/>
          </a:prstGeom>
          <a:solidFill>
            <a:srgbClr val="C0392B"/>
          </a:solidFill>
          <a:ln/>
        </p:spPr>
      </p:sp>
      <p:sp>
        <p:nvSpPr>
          <p:cNvPr id="6" name="Text 4"/>
          <p:cNvSpPr/>
          <p:nvPr/>
        </p:nvSpPr>
        <p:spPr>
          <a:xfrm>
            <a:off x="274320" y="868680"/>
            <a:ext cx="27432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মাটির পণ্য</a:t>
            </a:r>
            <a:endParaRPr lang="en-US" sz="1300" dirty="0"/>
          </a:p>
        </p:txBody>
      </p:sp>
      <p:sp>
        <p:nvSpPr>
          <p:cNvPr id="7" name="Text 5"/>
          <p:cNvSpPr/>
          <p:nvPr/>
        </p:nvSpPr>
        <p:spPr>
          <a:xfrm>
            <a:off x="365760" y="1307592"/>
            <a:ext cx="2560320" cy="1325880"/>
          </a:xfrm>
          <a:prstGeom prst="rect">
            <a:avLst/>
          </a:prstGeom>
          <a:noFill/>
          <a:ln/>
        </p:spPr>
        <p:txBody>
          <a:bodyPr wrap="square" rtlCol="0" anchor="t"/>
          <a:lstStyle/>
          <a:p>
            <a:pPr indent="0" marL="0">
              <a:buNone/>
            </a:pPr>
            <a:r>
              <a:rPr lang="en-US" sz="1150" dirty="0">
                <a:solidFill>
                  <a:srgbClr val="1A1A2E"/>
                </a:solidFill>
                <a:latin typeface="Calibri" pitchFamily="34" charset="0"/>
                <a:ea typeface="Calibri" pitchFamily="34" charset="-122"/>
                <a:cs typeface="Calibri" pitchFamily="34" charset="-120"/>
              </a:rPr>
              <a:t>থালা-বাটি, হাঁড়ি-পাতিল, হাতি-ঘোড়া, পুতুল</a:t>
            </a:r>
            <a:endParaRPr lang="en-US" sz="1150" dirty="0"/>
          </a:p>
        </p:txBody>
      </p:sp>
      <p:sp>
        <p:nvSpPr>
          <p:cNvPr id="8" name="Shape 6"/>
          <p:cNvSpPr/>
          <p:nvPr/>
        </p:nvSpPr>
        <p:spPr>
          <a:xfrm>
            <a:off x="3200400" y="868680"/>
            <a:ext cx="2743200" cy="1828800"/>
          </a:xfrm>
          <a:prstGeom prst="rect">
            <a:avLst/>
          </a:prstGeom>
          <a:solidFill>
            <a:srgbClr val="E8F5E9"/>
          </a:solidFill>
          <a:ln w="19050">
            <a:solidFill>
              <a:srgbClr val="27AE60"/>
            </a:solidFill>
            <a:prstDash val="solid"/>
          </a:ln>
        </p:spPr>
      </p:sp>
      <p:sp>
        <p:nvSpPr>
          <p:cNvPr id="9" name="Shape 7"/>
          <p:cNvSpPr/>
          <p:nvPr/>
        </p:nvSpPr>
        <p:spPr>
          <a:xfrm>
            <a:off x="3200400" y="868680"/>
            <a:ext cx="2743200" cy="384048"/>
          </a:xfrm>
          <a:prstGeom prst="rect">
            <a:avLst/>
          </a:prstGeom>
          <a:solidFill>
            <a:srgbClr val="27AE60"/>
          </a:solidFill>
          <a:ln/>
        </p:spPr>
      </p:sp>
      <p:sp>
        <p:nvSpPr>
          <p:cNvPr id="10" name="Text 8"/>
          <p:cNvSpPr/>
          <p:nvPr/>
        </p:nvSpPr>
        <p:spPr>
          <a:xfrm>
            <a:off x="3200400" y="868680"/>
            <a:ext cx="27432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বাঁশের পণ্য</a:t>
            </a:r>
            <a:endParaRPr lang="en-US" sz="1300" dirty="0"/>
          </a:p>
        </p:txBody>
      </p:sp>
      <p:sp>
        <p:nvSpPr>
          <p:cNvPr id="11" name="Text 9"/>
          <p:cNvSpPr/>
          <p:nvPr/>
        </p:nvSpPr>
        <p:spPr>
          <a:xfrm>
            <a:off x="3291840" y="1307592"/>
            <a:ext cx="2560320" cy="1325880"/>
          </a:xfrm>
          <a:prstGeom prst="rect">
            <a:avLst/>
          </a:prstGeom>
          <a:noFill/>
          <a:ln/>
        </p:spPr>
        <p:txBody>
          <a:bodyPr wrap="square" rtlCol="0" anchor="t"/>
          <a:lstStyle/>
          <a:p>
            <a:pPr indent="0" marL="0">
              <a:buNone/>
            </a:pPr>
            <a:r>
              <a:rPr lang="en-US" sz="1150" dirty="0">
                <a:solidFill>
                  <a:srgbClr val="1A1A2E"/>
                </a:solidFill>
                <a:latin typeface="Calibri" pitchFamily="34" charset="0"/>
                <a:ea typeface="Calibri" pitchFamily="34" charset="-122"/>
                <a:cs typeface="Calibri" pitchFamily="34" charset="-120"/>
              </a:rPr>
              <a:t>চেয়ার, টেবিল, দোলনা, বই রাখার তাক, ধামা, দড়ি</a:t>
            </a:r>
            <a:endParaRPr lang="en-US" sz="1150" dirty="0"/>
          </a:p>
        </p:txBody>
      </p:sp>
      <p:sp>
        <p:nvSpPr>
          <p:cNvPr id="12" name="Shape 10"/>
          <p:cNvSpPr/>
          <p:nvPr/>
        </p:nvSpPr>
        <p:spPr>
          <a:xfrm>
            <a:off x="6126480" y="868680"/>
            <a:ext cx="2743200" cy="1828800"/>
          </a:xfrm>
          <a:prstGeom prst="rect">
            <a:avLst/>
          </a:prstGeom>
          <a:solidFill>
            <a:srgbClr val="E3F2FD"/>
          </a:solidFill>
          <a:ln w="19050">
            <a:solidFill>
              <a:srgbClr val="1565C0"/>
            </a:solidFill>
            <a:prstDash val="solid"/>
          </a:ln>
        </p:spPr>
      </p:sp>
      <p:sp>
        <p:nvSpPr>
          <p:cNvPr id="13" name="Shape 11"/>
          <p:cNvSpPr/>
          <p:nvPr/>
        </p:nvSpPr>
        <p:spPr>
          <a:xfrm>
            <a:off x="6126480" y="868680"/>
            <a:ext cx="2743200" cy="384048"/>
          </a:xfrm>
          <a:prstGeom prst="rect">
            <a:avLst/>
          </a:prstGeom>
          <a:solidFill>
            <a:srgbClr val="1565C0"/>
          </a:solidFill>
          <a:ln/>
        </p:spPr>
      </p:sp>
      <p:sp>
        <p:nvSpPr>
          <p:cNvPr id="14" name="Text 12"/>
          <p:cNvSpPr/>
          <p:nvPr/>
        </p:nvSpPr>
        <p:spPr>
          <a:xfrm>
            <a:off x="6126480" y="868680"/>
            <a:ext cx="27432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বেতের পণ্য</a:t>
            </a:r>
            <a:endParaRPr lang="en-US" sz="1300" dirty="0"/>
          </a:p>
        </p:txBody>
      </p:sp>
      <p:sp>
        <p:nvSpPr>
          <p:cNvPr id="15" name="Text 13"/>
          <p:cNvSpPr/>
          <p:nvPr/>
        </p:nvSpPr>
        <p:spPr>
          <a:xfrm>
            <a:off x="6217920" y="1307592"/>
            <a:ext cx="2560320" cy="1325880"/>
          </a:xfrm>
          <a:prstGeom prst="rect">
            <a:avLst/>
          </a:prstGeom>
          <a:noFill/>
          <a:ln/>
        </p:spPr>
        <p:txBody>
          <a:bodyPr wrap="square" rtlCol="0" anchor="t"/>
          <a:lstStyle/>
          <a:p>
            <a:pPr indent="0" marL="0">
              <a:buNone/>
            </a:pPr>
            <a:r>
              <a:rPr lang="en-US" sz="1150" dirty="0">
                <a:solidFill>
                  <a:srgbClr val="1A1A2E"/>
                </a:solidFill>
                <a:latin typeface="Calibri" pitchFamily="34" charset="0"/>
                <a:ea typeface="Calibri" pitchFamily="34" charset="-122"/>
                <a:cs typeface="Calibri" pitchFamily="34" charset="-120"/>
              </a:rPr>
              <a:t>বেড়া, ঝুড়ি, কুলা, চালুনি ও মোড়া তৈরিতে ব্যবহার</a:t>
            </a:r>
            <a:endParaRPr lang="en-US" sz="1150" dirty="0"/>
          </a:p>
        </p:txBody>
      </p:sp>
      <p:sp>
        <p:nvSpPr>
          <p:cNvPr id="16" name="Shape 14"/>
          <p:cNvSpPr/>
          <p:nvPr/>
        </p:nvSpPr>
        <p:spPr>
          <a:xfrm>
            <a:off x="274320" y="2926080"/>
            <a:ext cx="2743200" cy="1828800"/>
          </a:xfrm>
          <a:prstGeom prst="rect">
            <a:avLst/>
          </a:prstGeom>
          <a:solidFill>
            <a:srgbClr val="FFF8E1"/>
          </a:solidFill>
          <a:ln w="19050">
            <a:solidFill>
              <a:srgbClr val="E67E22"/>
            </a:solidFill>
            <a:prstDash val="solid"/>
          </a:ln>
        </p:spPr>
      </p:sp>
      <p:sp>
        <p:nvSpPr>
          <p:cNvPr id="17" name="Shape 15"/>
          <p:cNvSpPr/>
          <p:nvPr/>
        </p:nvSpPr>
        <p:spPr>
          <a:xfrm>
            <a:off x="274320" y="2926080"/>
            <a:ext cx="2743200" cy="384048"/>
          </a:xfrm>
          <a:prstGeom prst="rect">
            <a:avLst/>
          </a:prstGeom>
          <a:solidFill>
            <a:srgbClr val="E67E22"/>
          </a:solidFill>
          <a:ln/>
        </p:spPr>
      </p:sp>
      <p:sp>
        <p:nvSpPr>
          <p:cNvPr id="18" name="Text 16"/>
          <p:cNvSpPr/>
          <p:nvPr/>
        </p:nvSpPr>
        <p:spPr>
          <a:xfrm>
            <a:off x="274320" y="2926080"/>
            <a:ext cx="27432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পাটের পণ্য</a:t>
            </a:r>
            <a:endParaRPr lang="en-US" sz="1300" dirty="0"/>
          </a:p>
        </p:txBody>
      </p:sp>
      <p:sp>
        <p:nvSpPr>
          <p:cNvPr id="19" name="Text 17"/>
          <p:cNvSpPr/>
          <p:nvPr/>
        </p:nvSpPr>
        <p:spPr>
          <a:xfrm>
            <a:off x="365760" y="3364992"/>
            <a:ext cx="2560320" cy="1325880"/>
          </a:xfrm>
          <a:prstGeom prst="rect">
            <a:avLst/>
          </a:prstGeom>
          <a:noFill/>
          <a:ln/>
        </p:spPr>
        <p:txBody>
          <a:bodyPr wrap="square" rtlCol="0" anchor="t"/>
          <a:lstStyle/>
          <a:p>
            <a:pPr indent="0" marL="0">
              <a:buNone/>
            </a:pPr>
            <a:r>
              <a:rPr lang="en-US" sz="1150" dirty="0">
                <a:solidFill>
                  <a:srgbClr val="1A1A2E"/>
                </a:solidFill>
                <a:latin typeface="Calibri" pitchFamily="34" charset="0"/>
                <a:ea typeface="Calibri" pitchFamily="34" charset="-122"/>
                <a:cs typeface="Calibri" pitchFamily="34" charset="-120"/>
              </a:rPr>
              <a:t>পাপোশ, শিকা, প্রভৃতি পাট দিয়ে প্রস্তুত করা হয়</a:t>
            </a:r>
            <a:endParaRPr lang="en-US" sz="1150" dirty="0"/>
          </a:p>
        </p:txBody>
      </p:sp>
      <p:sp>
        <p:nvSpPr>
          <p:cNvPr id="20" name="Shape 18"/>
          <p:cNvSpPr/>
          <p:nvPr/>
        </p:nvSpPr>
        <p:spPr>
          <a:xfrm>
            <a:off x="3200400" y="2926080"/>
            <a:ext cx="2743200" cy="1828800"/>
          </a:xfrm>
          <a:prstGeom prst="rect">
            <a:avLst/>
          </a:prstGeom>
          <a:solidFill>
            <a:srgbClr val="FFF3E0"/>
          </a:solidFill>
          <a:ln w="19050">
            <a:solidFill>
              <a:srgbClr val="E65100"/>
            </a:solidFill>
            <a:prstDash val="solid"/>
          </a:ln>
        </p:spPr>
      </p:sp>
      <p:sp>
        <p:nvSpPr>
          <p:cNvPr id="21" name="Shape 19"/>
          <p:cNvSpPr/>
          <p:nvPr/>
        </p:nvSpPr>
        <p:spPr>
          <a:xfrm>
            <a:off x="3200400" y="2926080"/>
            <a:ext cx="2743200" cy="384048"/>
          </a:xfrm>
          <a:prstGeom prst="rect">
            <a:avLst/>
          </a:prstGeom>
          <a:solidFill>
            <a:srgbClr val="E65100"/>
          </a:solidFill>
          <a:ln/>
        </p:spPr>
      </p:sp>
      <p:sp>
        <p:nvSpPr>
          <p:cNvPr id="22" name="Text 20"/>
          <p:cNvSpPr/>
          <p:nvPr/>
        </p:nvSpPr>
        <p:spPr>
          <a:xfrm>
            <a:off x="3200400" y="2926080"/>
            <a:ext cx="27432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সোনা-রুপার পণ্য</a:t>
            </a:r>
            <a:endParaRPr lang="en-US" sz="1300" dirty="0"/>
          </a:p>
        </p:txBody>
      </p:sp>
      <p:sp>
        <p:nvSpPr>
          <p:cNvPr id="23" name="Text 21"/>
          <p:cNvSpPr/>
          <p:nvPr/>
        </p:nvSpPr>
        <p:spPr>
          <a:xfrm>
            <a:off x="3291840" y="3364992"/>
            <a:ext cx="2560320" cy="1325880"/>
          </a:xfrm>
          <a:prstGeom prst="rect">
            <a:avLst/>
          </a:prstGeom>
          <a:noFill/>
          <a:ln/>
        </p:spPr>
        <p:txBody>
          <a:bodyPr wrap="square" rtlCol="0" anchor="t"/>
          <a:lstStyle/>
          <a:p>
            <a:pPr indent="0" marL="0">
              <a:buNone/>
            </a:pPr>
            <a:r>
              <a:rPr lang="en-US" sz="1150" dirty="0">
                <a:solidFill>
                  <a:srgbClr val="1A1A2E"/>
                </a:solidFill>
                <a:latin typeface="Calibri" pitchFamily="34" charset="0"/>
                <a:ea typeface="Calibri" pitchFamily="34" charset="-122"/>
                <a:cs typeface="Calibri" pitchFamily="34" charset="-120"/>
              </a:rPr>
              <a:t>কানের দুল, গলার মালা, হাতের চুড়ি ও গয়না</a:t>
            </a:r>
            <a:endParaRPr lang="en-US" sz="1150" dirty="0"/>
          </a:p>
        </p:txBody>
      </p:sp>
      <p:sp>
        <p:nvSpPr>
          <p:cNvPr id="24" name="Shape 22"/>
          <p:cNvSpPr/>
          <p:nvPr/>
        </p:nvSpPr>
        <p:spPr>
          <a:xfrm>
            <a:off x="6126480" y="2926080"/>
            <a:ext cx="2743200" cy="1828800"/>
          </a:xfrm>
          <a:prstGeom prst="rect">
            <a:avLst/>
          </a:prstGeom>
          <a:solidFill>
            <a:srgbClr val="F3E5F5"/>
          </a:solidFill>
          <a:ln w="19050">
            <a:solidFill>
              <a:srgbClr val="6A1B9A"/>
            </a:solidFill>
            <a:prstDash val="solid"/>
          </a:ln>
        </p:spPr>
      </p:sp>
      <p:sp>
        <p:nvSpPr>
          <p:cNvPr id="25" name="Shape 23"/>
          <p:cNvSpPr/>
          <p:nvPr/>
        </p:nvSpPr>
        <p:spPr>
          <a:xfrm>
            <a:off x="6126480" y="2926080"/>
            <a:ext cx="2743200" cy="384048"/>
          </a:xfrm>
          <a:prstGeom prst="rect">
            <a:avLst/>
          </a:prstGeom>
          <a:solidFill>
            <a:srgbClr val="6A1B9A"/>
          </a:solidFill>
          <a:ln/>
        </p:spPr>
      </p:sp>
      <p:sp>
        <p:nvSpPr>
          <p:cNvPr id="26" name="Text 24"/>
          <p:cNvSpPr/>
          <p:nvPr/>
        </p:nvSpPr>
        <p:spPr>
          <a:xfrm>
            <a:off x="6126480" y="2926080"/>
            <a:ext cx="27432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কাঁসা-পিতলের পণ্য</a:t>
            </a:r>
            <a:endParaRPr lang="en-US" sz="1300" dirty="0"/>
          </a:p>
        </p:txBody>
      </p:sp>
      <p:sp>
        <p:nvSpPr>
          <p:cNvPr id="27" name="Text 25"/>
          <p:cNvSpPr/>
          <p:nvPr/>
        </p:nvSpPr>
        <p:spPr>
          <a:xfrm>
            <a:off x="6217920" y="3364992"/>
            <a:ext cx="2560320" cy="1325880"/>
          </a:xfrm>
          <a:prstGeom prst="rect">
            <a:avLst/>
          </a:prstGeom>
          <a:noFill/>
          <a:ln/>
        </p:spPr>
        <p:txBody>
          <a:bodyPr wrap="square" rtlCol="0" anchor="t"/>
          <a:lstStyle/>
          <a:p>
            <a:pPr indent="0" marL="0">
              <a:buNone/>
            </a:pPr>
            <a:r>
              <a:rPr lang="en-US" sz="1150" dirty="0">
                <a:solidFill>
                  <a:srgbClr val="1A1A2E"/>
                </a:solidFill>
                <a:latin typeface="Calibri" pitchFamily="34" charset="0"/>
                <a:ea typeface="Calibri" pitchFamily="34" charset="-122"/>
                <a:cs typeface="Calibri" pitchFamily="34" charset="-120"/>
              </a:rPr>
              <a:t>বিভিন্ন ধরনের ভোজসপত্র ও গৃহস্থালি সামগ্রী</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8E44AD"/>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তাঁত ও শীতলপাটি</a:t>
            </a:r>
            <a:endParaRPr lang="en-US" sz="2600" dirty="0"/>
          </a:p>
        </p:txBody>
      </p:sp>
      <p:sp>
        <p:nvSpPr>
          <p:cNvPr id="4" name="Shape 2"/>
          <p:cNvSpPr/>
          <p:nvPr/>
        </p:nvSpPr>
        <p:spPr>
          <a:xfrm>
            <a:off x="274320" y="822960"/>
            <a:ext cx="8595360" cy="1645920"/>
          </a:xfrm>
          <a:prstGeom prst="rect">
            <a:avLst/>
          </a:prstGeom>
          <a:solidFill>
            <a:srgbClr val="F5EEF8"/>
          </a:solidFill>
          <a:ln w="19050">
            <a:solidFill>
              <a:srgbClr val="8E44AD"/>
            </a:solidFill>
            <a:prstDash val="solid"/>
          </a:ln>
        </p:spPr>
      </p:sp>
      <p:sp>
        <p:nvSpPr>
          <p:cNvPr id="5" name="Shape 3"/>
          <p:cNvSpPr/>
          <p:nvPr/>
        </p:nvSpPr>
        <p:spPr>
          <a:xfrm>
            <a:off x="274320" y="822960"/>
            <a:ext cx="73152" cy="1645920"/>
          </a:xfrm>
          <a:prstGeom prst="rect">
            <a:avLst/>
          </a:prstGeom>
          <a:solidFill>
            <a:srgbClr val="8E44AD"/>
          </a:solidFill>
          <a:ln/>
        </p:spPr>
      </p:sp>
      <p:sp>
        <p:nvSpPr>
          <p:cNvPr id="6" name="Text 4"/>
          <p:cNvSpPr/>
          <p:nvPr/>
        </p:nvSpPr>
        <p:spPr>
          <a:xfrm>
            <a:off x="548640" y="868680"/>
            <a:ext cx="8046720" cy="365760"/>
          </a:xfrm>
          <a:prstGeom prst="rect">
            <a:avLst/>
          </a:prstGeom>
          <a:noFill/>
          <a:ln/>
        </p:spPr>
        <p:txBody>
          <a:bodyPr wrap="square" rtlCol="0" anchor="ctr"/>
          <a:lstStyle/>
          <a:p>
            <a:pPr indent="0" marL="0">
              <a:buNone/>
            </a:pPr>
            <a:r>
              <a:rPr lang="en-US" sz="1500" b="1" dirty="0">
                <a:solidFill>
                  <a:srgbClr val="8E44AD"/>
                </a:solidFill>
                <a:latin typeface="Calibri" pitchFamily="34" charset="0"/>
                <a:ea typeface="Calibri" pitchFamily="34" charset="-122"/>
                <a:cs typeface="Calibri" pitchFamily="34" charset="-120"/>
              </a:rPr>
              <a:t>তাঁতে তৈরি কাপড়</a:t>
            </a:r>
            <a:endParaRPr lang="en-US" sz="1500" dirty="0"/>
          </a:p>
        </p:txBody>
      </p:sp>
      <p:sp>
        <p:nvSpPr>
          <p:cNvPr id="7" name="Text 5"/>
          <p:cNvSpPr/>
          <p:nvPr/>
        </p:nvSpPr>
        <p:spPr>
          <a:xfrm>
            <a:off x="548640" y="1261872"/>
            <a:ext cx="8046720" cy="109728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কলকারখানা আবিষ্কারের আগে এদেশের মানুষ তাঁতে বোনা কাপড় পরত। এখনো তাঁতিরা শাড়ি, লুঙ্গি, চাদর, গামছা ইত্যাদি তৈরি করেন। তাঁতে তৈরি জামদানি শাড়ি বাংলাদেশের নিদর্শন হিসেবে বিশেষ সুপরিচিত।</a:t>
            </a:r>
            <a:endParaRPr lang="en-US" sz="1300" dirty="0"/>
          </a:p>
        </p:txBody>
      </p:sp>
      <p:sp>
        <p:nvSpPr>
          <p:cNvPr id="8" name="Shape 6"/>
          <p:cNvSpPr/>
          <p:nvPr/>
        </p:nvSpPr>
        <p:spPr>
          <a:xfrm>
            <a:off x="274320" y="2651760"/>
            <a:ext cx="8595360" cy="1645920"/>
          </a:xfrm>
          <a:prstGeom prst="rect">
            <a:avLst/>
          </a:prstGeom>
          <a:solidFill>
            <a:srgbClr val="E8F8F5"/>
          </a:solidFill>
          <a:ln w="19050">
            <a:solidFill>
              <a:srgbClr val="27AE60"/>
            </a:solidFill>
            <a:prstDash val="solid"/>
          </a:ln>
        </p:spPr>
      </p:sp>
      <p:sp>
        <p:nvSpPr>
          <p:cNvPr id="9" name="Shape 7"/>
          <p:cNvSpPr/>
          <p:nvPr/>
        </p:nvSpPr>
        <p:spPr>
          <a:xfrm>
            <a:off x="274320" y="2651760"/>
            <a:ext cx="73152" cy="1645920"/>
          </a:xfrm>
          <a:prstGeom prst="rect">
            <a:avLst/>
          </a:prstGeom>
          <a:solidFill>
            <a:srgbClr val="27AE60"/>
          </a:solidFill>
          <a:ln/>
        </p:spPr>
      </p:sp>
      <p:sp>
        <p:nvSpPr>
          <p:cNvPr id="10" name="Text 8"/>
          <p:cNvSpPr/>
          <p:nvPr/>
        </p:nvSpPr>
        <p:spPr>
          <a:xfrm>
            <a:off x="548640" y="2697480"/>
            <a:ext cx="8046720" cy="365760"/>
          </a:xfrm>
          <a:prstGeom prst="rect">
            <a:avLst/>
          </a:prstGeom>
          <a:noFill/>
          <a:ln/>
        </p:spPr>
        <p:txBody>
          <a:bodyPr wrap="square" rtlCol="0" anchor="ctr"/>
          <a:lstStyle/>
          <a:p>
            <a:pPr indent="0" marL="0">
              <a:buNone/>
            </a:pPr>
            <a:r>
              <a:rPr lang="en-US" sz="1500" b="1" dirty="0">
                <a:solidFill>
                  <a:srgbClr val="27AE60"/>
                </a:solidFill>
                <a:latin typeface="Calibri" pitchFamily="34" charset="0"/>
                <a:ea typeface="Calibri" pitchFamily="34" charset="-122"/>
                <a:cs typeface="Calibri" pitchFamily="34" charset="-120"/>
              </a:rPr>
              <a:t>শীতলপাটি</a:t>
            </a:r>
            <a:endParaRPr lang="en-US" sz="1500" dirty="0"/>
          </a:p>
        </p:txBody>
      </p:sp>
      <p:sp>
        <p:nvSpPr>
          <p:cNvPr id="11" name="Text 9"/>
          <p:cNvSpPr/>
          <p:nvPr/>
        </p:nvSpPr>
        <p:spPr>
          <a:xfrm>
            <a:off x="548640" y="3090672"/>
            <a:ext cx="8046720" cy="1097280"/>
          </a:xfrm>
          <a:prstGeom prst="rect">
            <a:avLst/>
          </a:prstGeom>
          <a:noFill/>
          <a:ln/>
        </p:spPr>
        <p:txBody>
          <a:bodyPr wrap="square" rtlCol="0" anchor="ctr"/>
          <a:lstStyle/>
          <a:p>
            <a:pPr indent="0" marL="0">
              <a:buNone/>
            </a:pPr>
            <a:r>
              <a:rPr lang="en-US" sz="1300" dirty="0">
                <a:solidFill>
                  <a:srgbClr val="1A1A2E"/>
                </a:solidFill>
                <a:latin typeface="Calibri" pitchFamily="34" charset="0"/>
                <a:ea typeface="Calibri" pitchFamily="34" charset="-122"/>
                <a:cs typeface="Calibri" pitchFamily="34" charset="-120"/>
              </a:rPr>
              <a:t>খেজুরপাতা ও বেতের চটা দিয়ে পাটি বানানো হয়। এসব পাটি বসার আসন বা মাদুর হিসেবে ব্যবহৃত হয়। বাংলাদেশের বিশেষ একধরনের পাটির নাম শীতলপাটি। চিকন বাঁশের মেতো দেখতে মূর্তা গাছ দিয়ে বানানো হয় শীতলপাটি। শীতলপাটিও বাংলাদেশের নিদর্শন হিসেবে মর্যাদা পেয়েছে।</a:t>
            </a:r>
            <a:endParaRPr lang="en-US" sz="1300" dirty="0"/>
          </a:p>
        </p:txBody>
      </p:sp>
      <p:sp>
        <p:nvSpPr>
          <p:cNvPr id="12" name="Shape 10"/>
          <p:cNvSpPr/>
          <p:nvPr/>
        </p:nvSpPr>
        <p:spPr>
          <a:xfrm>
            <a:off x="274320" y="822960"/>
            <a:ext cx="4114800" cy="4023360"/>
          </a:xfrm>
          <a:prstGeom prst="rect">
            <a:avLst/>
          </a:prstGeom>
          <a:solidFill>
            <a:srgbClr val="F5EEF8"/>
          </a:solidFill>
          <a:ln w="19050">
            <a:solidFill>
              <a:srgbClr val="8E44AD"/>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C0392B"/>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নকশিকাঁথা ও হাতপাখা</a:t>
            </a:r>
            <a:endParaRPr lang="en-US" sz="2600" dirty="0"/>
          </a:p>
        </p:txBody>
      </p:sp>
      <p:sp>
        <p:nvSpPr>
          <p:cNvPr id="4" name="Shape 2"/>
          <p:cNvSpPr/>
          <p:nvPr/>
        </p:nvSpPr>
        <p:spPr>
          <a:xfrm>
            <a:off x="274320" y="822960"/>
            <a:ext cx="4114800" cy="4023360"/>
          </a:xfrm>
          <a:prstGeom prst="rect">
            <a:avLst/>
          </a:prstGeom>
          <a:solidFill>
            <a:srgbClr val="FDEDEC"/>
          </a:solidFill>
          <a:ln w="19050">
            <a:solidFill>
              <a:srgbClr val="C0392B"/>
            </a:solidFill>
            <a:prstDash val="solid"/>
          </a:ln>
        </p:spPr>
      </p:sp>
      <p:sp>
        <p:nvSpPr>
          <p:cNvPr id="5" name="Shape 3"/>
          <p:cNvSpPr/>
          <p:nvPr/>
        </p:nvSpPr>
        <p:spPr>
          <a:xfrm>
            <a:off x="274320" y="822960"/>
            <a:ext cx="4114800" cy="457200"/>
          </a:xfrm>
          <a:prstGeom prst="rect">
            <a:avLst/>
          </a:prstGeom>
          <a:solidFill>
            <a:srgbClr val="C0392B"/>
          </a:solidFill>
          <a:ln/>
        </p:spPr>
      </p:sp>
      <p:sp>
        <p:nvSpPr>
          <p:cNvPr id="6" name="Text 4"/>
          <p:cNvSpPr/>
          <p:nvPr/>
        </p:nvSpPr>
        <p:spPr>
          <a:xfrm>
            <a:off x="274320" y="822960"/>
            <a:ext cx="4114800" cy="4572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নকশিকাঁথা</a:t>
            </a:r>
            <a:endParaRPr lang="en-US" sz="1600" dirty="0"/>
          </a:p>
        </p:txBody>
      </p:sp>
      <p:sp>
        <p:nvSpPr>
          <p:cNvPr id="7" name="Text 5"/>
          <p:cNvSpPr/>
          <p:nvPr/>
        </p:nvSpPr>
        <p:spPr>
          <a:xfrm>
            <a:off x="457200" y="1371600"/>
            <a:ext cx="3749040" cy="3383280"/>
          </a:xfrm>
          <a:prstGeom prst="rect">
            <a:avLst/>
          </a:prstGeom>
          <a:noFill/>
          <a:ln/>
        </p:spPr>
        <p:txBody>
          <a:bodyPr wrap="square" rtlCol="0" anchor="t"/>
          <a:lstStyle/>
          <a:p>
            <a:pPr indent="0" marL="0">
              <a:buNone/>
            </a:pPr>
            <a:r>
              <a:rPr lang="en-US" sz="1300" dirty="0">
                <a:solidFill>
                  <a:srgbClr val="1A1A2E"/>
                </a:solidFill>
                <a:latin typeface="Calibri" pitchFamily="34" charset="0"/>
                <a:ea typeface="Calibri" pitchFamily="34" charset="-122"/>
                <a:cs typeface="Calibri" pitchFamily="34" charset="-120"/>
              </a:rPr>
              <a:t>বাংলাদেশের আরেকটি গুরুত্বপূর্ণ কুটির শিল্প নকশিকাঁথা।</a:t>
            </a:r>
            <a:endParaRPr lang="en-US" sz="1300" dirty="0"/>
          </a:p>
          <a:p>
            <a:pPr indent="0" marL="0">
              <a:buNone/>
            </a:pPr>
            <a:endParaRPr lang="en-US" sz="1300" dirty="0"/>
          </a:p>
          <a:p>
            <a:pPr indent="0" marL="0">
              <a:buNone/>
            </a:pPr>
            <a:r>
              <a:rPr lang="en-US" sz="1300" dirty="0">
                <a:solidFill>
                  <a:srgbClr val="1A1A2E"/>
                </a:solidFill>
                <a:latin typeface="Calibri" pitchFamily="34" charset="0"/>
                <a:ea typeface="Calibri" pitchFamily="34" charset="-122"/>
                <a:cs typeface="Calibri" pitchFamily="34" charset="-120"/>
              </a:rPr>
              <a:t>গ্রামের নারীরা মেঝেতে কাপড় পেড়ে কাঁথা বানাতেন। তারপর সেই কাঁথায় নকশা করে ফুল, ফল, পাতা এঁকে তৈরি করতেন নকশিকাঁথা।</a:t>
            </a:r>
            <a:endParaRPr lang="en-US" sz="1300" dirty="0"/>
          </a:p>
          <a:p>
            <a:pPr indent="0" marL="0">
              <a:buNone/>
            </a:pPr>
            <a:endParaRPr lang="en-US" sz="1300" dirty="0"/>
          </a:p>
          <a:p>
            <a:pPr indent="0" marL="0">
              <a:buNone/>
            </a:pPr>
            <a:r>
              <a:rPr lang="en-US" sz="1300" dirty="0">
                <a:solidFill>
                  <a:srgbClr val="1A1A2E"/>
                </a:solidFill>
                <a:latin typeface="Calibri" pitchFamily="34" charset="0"/>
                <a:ea typeface="Calibri" pitchFamily="34" charset="-122"/>
                <a:cs typeface="Calibri" pitchFamily="34" charset="-120"/>
              </a:rPr>
              <a:t>তালপাতা, বাঁশ ও বেতের চটা, কাপড় ইত্যাদি দিয়ে হাতপাখা বানানো হয়।</a:t>
            </a:r>
            <a:endParaRPr lang="en-US" sz="1300" dirty="0"/>
          </a:p>
        </p:txBody>
      </p:sp>
      <p:sp>
        <p:nvSpPr>
          <p:cNvPr id="8" name="Shape 6"/>
          <p:cNvSpPr/>
          <p:nvPr/>
        </p:nvSpPr>
        <p:spPr>
          <a:xfrm>
            <a:off x="4754880" y="822960"/>
            <a:ext cx="4114800" cy="4023360"/>
          </a:xfrm>
          <a:prstGeom prst="rect">
            <a:avLst/>
          </a:prstGeom>
          <a:solidFill>
            <a:srgbClr val="EAFAF1"/>
          </a:solidFill>
          <a:ln w="19050">
            <a:solidFill>
              <a:srgbClr val="27AE60"/>
            </a:solidFill>
            <a:prstDash val="solid"/>
          </a:ln>
        </p:spPr>
      </p:sp>
      <p:sp>
        <p:nvSpPr>
          <p:cNvPr id="9" name="Shape 7"/>
          <p:cNvSpPr/>
          <p:nvPr/>
        </p:nvSpPr>
        <p:spPr>
          <a:xfrm>
            <a:off x="4754880" y="822960"/>
            <a:ext cx="4114800" cy="457200"/>
          </a:xfrm>
          <a:prstGeom prst="rect">
            <a:avLst/>
          </a:prstGeom>
          <a:solidFill>
            <a:srgbClr val="27AE60"/>
          </a:solidFill>
          <a:ln/>
        </p:spPr>
      </p:sp>
      <p:sp>
        <p:nvSpPr>
          <p:cNvPr id="10" name="Text 8"/>
          <p:cNvSpPr/>
          <p:nvPr/>
        </p:nvSpPr>
        <p:spPr>
          <a:xfrm>
            <a:off x="4754880" y="822960"/>
            <a:ext cx="4114800" cy="457200"/>
          </a:xfrm>
          <a:prstGeom prst="rect">
            <a:avLst/>
          </a:prstGeom>
          <a:noFill/>
          <a:ln/>
        </p:spPr>
        <p:txBody>
          <a:bodyPr wrap="square"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হাতপাখা</a:t>
            </a:r>
            <a:endParaRPr lang="en-US" sz="1600" dirty="0"/>
          </a:p>
        </p:txBody>
      </p:sp>
      <p:sp>
        <p:nvSpPr>
          <p:cNvPr id="11" name="Text 9"/>
          <p:cNvSpPr/>
          <p:nvPr/>
        </p:nvSpPr>
        <p:spPr>
          <a:xfrm>
            <a:off x="4937760" y="1371600"/>
            <a:ext cx="3749040" cy="3383280"/>
          </a:xfrm>
          <a:prstGeom prst="rect">
            <a:avLst/>
          </a:prstGeom>
          <a:noFill/>
          <a:ln/>
        </p:spPr>
        <p:txBody>
          <a:bodyPr wrap="square" rtlCol="0" anchor="t"/>
          <a:lstStyle/>
          <a:p>
            <a:pPr indent="0" marL="0">
              <a:buNone/>
            </a:pPr>
            <a:r>
              <a:rPr lang="en-US" sz="1300" dirty="0">
                <a:solidFill>
                  <a:srgbClr val="1A1A2E"/>
                </a:solidFill>
                <a:latin typeface="Calibri" pitchFamily="34" charset="0"/>
                <a:ea typeface="Calibri" pitchFamily="34" charset="-122"/>
                <a:cs typeface="Calibri" pitchFamily="34" charset="-120"/>
              </a:rPr>
              <a:t>হাতপাখা গ্রামীণ বাংলাদেশের একটি পরিচিত কুটির পণ্য।</a:t>
            </a:r>
            <a:endParaRPr lang="en-US" sz="1300" dirty="0"/>
          </a:p>
          <a:p>
            <a:pPr indent="0" marL="0">
              <a:buNone/>
            </a:pPr>
            <a:endParaRPr lang="en-US" sz="1300" dirty="0"/>
          </a:p>
          <a:p>
            <a:pPr indent="0" marL="0">
              <a:buNone/>
            </a:pPr>
            <a:r>
              <a:rPr lang="en-US" sz="1300" dirty="0">
                <a:solidFill>
                  <a:srgbClr val="1A1A2E"/>
                </a:solidFill>
                <a:latin typeface="Calibri" pitchFamily="34" charset="0"/>
                <a:ea typeface="Calibri" pitchFamily="34" charset="-122"/>
                <a:cs typeface="Calibri" pitchFamily="34" charset="-120"/>
              </a:rPr>
              <a:t>তালপাতা, বাঁশ ও বেতের চটা, কাপড় ইত্যাদি দিয়ে হাতপাখা বানানো হয়।</a:t>
            </a:r>
            <a:endParaRPr lang="en-US" sz="1300" dirty="0"/>
          </a:p>
          <a:p>
            <a:pPr indent="0" marL="0">
              <a:buNone/>
            </a:pPr>
            <a:endParaRPr lang="en-US" sz="1300" dirty="0"/>
          </a:p>
          <a:p>
            <a:pPr indent="0" marL="0">
              <a:buNone/>
            </a:pPr>
            <a:r>
              <a:rPr lang="en-US" sz="1300" dirty="0">
                <a:solidFill>
                  <a:srgbClr val="1A1A2E"/>
                </a:solidFill>
                <a:latin typeface="Calibri" pitchFamily="34" charset="0"/>
                <a:ea typeface="Calibri" pitchFamily="34" charset="-122"/>
                <a:cs typeface="Calibri" pitchFamily="34" charset="-120"/>
              </a:rPr>
              <a:t>গরম শরীরে শীতল করে পাখার বাতাস।</a:t>
            </a:r>
            <a:endParaRPr lang="en-US" sz="1300" dirty="0"/>
          </a:p>
          <a:p>
            <a:pPr indent="0" marL="0">
              <a:buNone/>
            </a:pPr>
            <a:endParaRPr lang="en-US" sz="1300" dirty="0"/>
          </a:p>
          <a:p>
            <a:pPr indent="0" marL="0">
              <a:buNone/>
            </a:pPr>
            <a:r>
              <a:rPr lang="en-US" sz="1300" dirty="0">
                <a:solidFill>
                  <a:srgbClr val="1A1A2E"/>
                </a:solidFill>
                <a:latin typeface="Calibri" pitchFamily="34" charset="0"/>
                <a:ea typeface="Calibri" pitchFamily="34" charset="-122"/>
                <a:cs typeface="Calibri" pitchFamily="34" charset="-120"/>
              </a:rPr>
              <a:t>হাতপাখাটি দামে সস্তা হলেও ভালো বাতাস দেয়।</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1565C0"/>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কুটির শিল্পের গুরুত্ব</a:t>
            </a:r>
            <a:endParaRPr lang="en-US" sz="2600" dirty="0"/>
          </a:p>
        </p:txBody>
      </p:sp>
      <p:sp>
        <p:nvSpPr>
          <p:cNvPr id="4" name="Shape 2"/>
          <p:cNvSpPr/>
          <p:nvPr/>
        </p:nvSpPr>
        <p:spPr>
          <a:xfrm>
            <a:off x="274320" y="868680"/>
            <a:ext cx="4114800" cy="1828800"/>
          </a:xfrm>
          <a:prstGeom prst="rect">
            <a:avLst/>
          </a:prstGeom>
          <a:solidFill>
            <a:srgbClr val="E8F5E9"/>
          </a:solidFill>
          <a:ln w="19050">
            <a:solidFill>
              <a:srgbClr val="27AE60"/>
            </a:solidFill>
            <a:prstDash val="solid"/>
          </a:ln>
        </p:spPr>
      </p:sp>
      <p:sp>
        <p:nvSpPr>
          <p:cNvPr id="5" name="Shape 3"/>
          <p:cNvSpPr/>
          <p:nvPr/>
        </p:nvSpPr>
        <p:spPr>
          <a:xfrm>
            <a:off x="274320" y="868680"/>
            <a:ext cx="4114800" cy="411480"/>
          </a:xfrm>
          <a:prstGeom prst="rect">
            <a:avLst/>
          </a:prstGeom>
          <a:solidFill>
            <a:srgbClr val="27AE60"/>
          </a:solidFill>
          <a:ln/>
        </p:spPr>
      </p:sp>
      <p:sp>
        <p:nvSpPr>
          <p:cNvPr id="6" name="Text 4"/>
          <p:cNvSpPr/>
          <p:nvPr/>
        </p:nvSpPr>
        <p:spPr>
          <a:xfrm>
            <a:off x="274320" y="868680"/>
            <a:ext cx="4114800" cy="41148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আকর্ষণীয় পণ্য</a:t>
            </a:r>
            <a:endParaRPr lang="en-US" sz="1400" dirty="0"/>
          </a:p>
        </p:txBody>
      </p:sp>
      <p:sp>
        <p:nvSpPr>
          <p:cNvPr id="7" name="Text 5"/>
          <p:cNvSpPr/>
          <p:nvPr/>
        </p:nvSpPr>
        <p:spPr>
          <a:xfrm>
            <a:off x="411480" y="1344168"/>
            <a:ext cx="3840480" cy="1234440"/>
          </a:xfrm>
          <a:prstGeom prst="rect">
            <a:avLst/>
          </a:prstGeom>
          <a:noFill/>
          <a:ln/>
        </p:spPr>
        <p:txBody>
          <a:bodyPr wrap="square" rtlCol="0" anchor="t"/>
          <a:lstStyle/>
          <a:p>
            <a:pPr indent="0" marL="0">
              <a:buNone/>
            </a:pPr>
            <a:r>
              <a:rPr lang="en-US" sz="1250" dirty="0">
                <a:solidFill>
                  <a:srgbClr val="1A1A2E"/>
                </a:solidFill>
                <a:latin typeface="Calibri" pitchFamily="34" charset="0"/>
                <a:ea typeface="Calibri" pitchFamily="34" charset="-122"/>
                <a:cs typeface="Calibri" pitchFamily="34" charset="-120"/>
              </a:rPr>
              <a:t>কুটির পণ্যগুলো আকর্ষণীয় হয়ে থাকে। দৈনন্দিন নানা প্রয়োজনে এসব পণ্য ব্যবহার করা হয়।</a:t>
            </a:r>
            <a:endParaRPr lang="en-US" sz="1250" dirty="0"/>
          </a:p>
        </p:txBody>
      </p:sp>
      <p:sp>
        <p:nvSpPr>
          <p:cNvPr id="8" name="Shape 6"/>
          <p:cNvSpPr/>
          <p:nvPr/>
        </p:nvSpPr>
        <p:spPr>
          <a:xfrm>
            <a:off x="4709160" y="868680"/>
            <a:ext cx="4114800" cy="1828800"/>
          </a:xfrm>
          <a:prstGeom prst="rect">
            <a:avLst/>
          </a:prstGeom>
          <a:solidFill>
            <a:srgbClr val="E3F2FD"/>
          </a:solidFill>
          <a:ln w="19050">
            <a:solidFill>
              <a:srgbClr val="1565C0"/>
            </a:solidFill>
            <a:prstDash val="solid"/>
          </a:ln>
        </p:spPr>
      </p:sp>
      <p:sp>
        <p:nvSpPr>
          <p:cNvPr id="9" name="Shape 7"/>
          <p:cNvSpPr/>
          <p:nvPr/>
        </p:nvSpPr>
        <p:spPr>
          <a:xfrm>
            <a:off x="4709160" y="868680"/>
            <a:ext cx="4114800" cy="411480"/>
          </a:xfrm>
          <a:prstGeom prst="rect">
            <a:avLst/>
          </a:prstGeom>
          <a:solidFill>
            <a:srgbClr val="1565C0"/>
          </a:solidFill>
          <a:ln/>
        </p:spPr>
      </p:sp>
      <p:sp>
        <p:nvSpPr>
          <p:cNvPr id="10" name="Text 8"/>
          <p:cNvSpPr/>
          <p:nvPr/>
        </p:nvSpPr>
        <p:spPr>
          <a:xfrm>
            <a:off x="4709160" y="868680"/>
            <a:ext cx="4114800" cy="41148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গৃহসজ্জায় ব্যবহার</a:t>
            </a:r>
            <a:endParaRPr lang="en-US" sz="1400" dirty="0"/>
          </a:p>
        </p:txBody>
      </p:sp>
      <p:sp>
        <p:nvSpPr>
          <p:cNvPr id="11" name="Text 9"/>
          <p:cNvSpPr/>
          <p:nvPr/>
        </p:nvSpPr>
        <p:spPr>
          <a:xfrm>
            <a:off x="4846320" y="1344168"/>
            <a:ext cx="3840480" cy="1234440"/>
          </a:xfrm>
          <a:prstGeom prst="rect">
            <a:avLst/>
          </a:prstGeom>
          <a:noFill/>
          <a:ln/>
        </p:spPr>
        <p:txBody>
          <a:bodyPr wrap="square" rtlCol="0" anchor="t"/>
          <a:lstStyle/>
          <a:p>
            <a:pPr indent="0" marL="0">
              <a:buNone/>
            </a:pPr>
            <a:r>
              <a:rPr lang="en-US" sz="1250" dirty="0">
                <a:solidFill>
                  <a:srgbClr val="1A1A2E"/>
                </a:solidFill>
                <a:latin typeface="Calibri" pitchFamily="34" charset="0"/>
                <a:ea typeface="Calibri" pitchFamily="34" charset="-122"/>
                <a:cs typeface="Calibri" pitchFamily="34" charset="-120"/>
              </a:rPr>
              <a:t>গৃহসজ্জায় কুটির পণ্যের সমাদর লক্ষ করা যায়। এসব পণ্য ঘরের সৌন্দর্য বাড়ায়।</a:t>
            </a:r>
            <a:endParaRPr lang="en-US" sz="1250" dirty="0"/>
          </a:p>
        </p:txBody>
      </p:sp>
      <p:sp>
        <p:nvSpPr>
          <p:cNvPr id="12" name="Shape 10"/>
          <p:cNvSpPr/>
          <p:nvPr/>
        </p:nvSpPr>
        <p:spPr>
          <a:xfrm>
            <a:off x="274320" y="2971800"/>
            <a:ext cx="4114800" cy="1828800"/>
          </a:xfrm>
          <a:prstGeom prst="rect">
            <a:avLst/>
          </a:prstGeom>
          <a:solidFill>
            <a:srgbClr val="FFF3E0"/>
          </a:solidFill>
          <a:ln w="19050">
            <a:solidFill>
              <a:srgbClr val="E67E22"/>
            </a:solidFill>
            <a:prstDash val="solid"/>
          </a:ln>
        </p:spPr>
      </p:sp>
      <p:sp>
        <p:nvSpPr>
          <p:cNvPr id="13" name="Shape 11"/>
          <p:cNvSpPr/>
          <p:nvPr/>
        </p:nvSpPr>
        <p:spPr>
          <a:xfrm>
            <a:off x="274320" y="2971800"/>
            <a:ext cx="4114800" cy="411480"/>
          </a:xfrm>
          <a:prstGeom prst="rect">
            <a:avLst/>
          </a:prstGeom>
          <a:solidFill>
            <a:srgbClr val="E67E22"/>
          </a:solidFill>
          <a:ln/>
        </p:spPr>
      </p:sp>
      <p:sp>
        <p:nvSpPr>
          <p:cNvPr id="14" name="Text 12"/>
          <p:cNvSpPr/>
          <p:nvPr/>
        </p:nvSpPr>
        <p:spPr>
          <a:xfrm>
            <a:off x="274320" y="2971800"/>
            <a:ext cx="4114800" cy="41148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কর্মসংস্থান</a:t>
            </a:r>
            <a:endParaRPr lang="en-US" sz="1400" dirty="0"/>
          </a:p>
        </p:txBody>
      </p:sp>
      <p:sp>
        <p:nvSpPr>
          <p:cNvPr id="15" name="Text 13"/>
          <p:cNvSpPr/>
          <p:nvPr/>
        </p:nvSpPr>
        <p:spPr>
          <a:xfrm>
            <a:off x="411480" y="3447288"/>
            <a:ext cx="3840480" cy="1234440"/>
          </a:xfrm>
          <a:prstGeom prst="rect">
            <a:avLst/>
          </a:prstGeom>
          <a:noFill/>
          <a:ln/>
        </p:spPr>
        <p:txBody>
          <a:bodyPr wrap="square" rtlCol="0" anchor="t"/>
          <a:lstStyle/>
          <a:p>
            <a:pPr indent="0" marL="0">
              <a:buNone/>
            </a:pPr>
            <a:r>
              <a:rPr lang="en-US" sz="1250" dirty="0">
                <a:solidFill>
                  <a:srgbClr val="1A1A2E"/>
                </a:solidFill>
                <a:latin typeface="Calibri" pitchFamily="34" charset="0"/>
                <a:ea typeface="Calibri" pitchFamily="34" charset="-122"/>
                <a:cs typeface="Calibri" pitchFamily="34" charset="-120"/>
              </a:rPr>
              <a:t>নাগরিক মানুষের প্রবল চাহিদার কারণে বাংলাদেশে গড়ে উঠেছে কুটির পণ্য উৎপাদনকারী প্রতিষ্ঠান।</a:t>
            </a:r>
            <a:endParaRPr lang="en-US" sz="1250" dirty="0"/>
          </a:p>
        </p:txBody>
      </p:sp>
      <p:sp>
        <p:nvSpPr>
          <p:cNvPr id="16" name="Shape 14"/>
          <p:cNvSpPr/>
          <p:nvPr/>
        </p:nvSpPr>
        <p:spPr>
          <a:xfrm>
            <a:off x="4709160" y="2971800"/>
            <a:ext cx="4114800" cy="1828800"/>
          </a:xfrm>
          <a:prstGeom prst="rect">
            <a:avLst/>
          </a:prstGeom>
          <a:solidFill>
            <a:srgbClr val="FDEDEC"/>
          </a:solidFill>
          <a:ln w="19050">
            <a:solidFill>
              <a:srgbClr val="C0392B"/>
            </a:solidFill>
            <a:prstDash val="solid"/>
          </a:ln>
        </p:spPr>
      </p:sp>
      <p:sp>
        <p:nvSpPr>
          <p:cNvPr id="17" name="Shape 15"/>
          <p:cNvSpPr/>
          <p:nvPr/>
        </p:nvSpPr>
        <p:spPr>
          <a:xfrm>
            <a:off x="4709160" y="2971800"/>
            <a:ext cx="4114800" cy="411480"/>
          </a:xfrm>
          <a:prstGeom prst="rect">
            <a:avLst/>
          </a:prstGeom>
          <a:solidFill>
            <a:srgbClr val="C0392B"/>
          </a:solidFill>
          <a:ln/>
        </p:spPr>
      </p:sp>
      <p:sp>
        <p:nvSpPr>
          <p:cNvPr id="18" name="Text 16"/>
          <p:cNvSpPr/>
          <p:nvPr/>
        </p:nvSpPr>
        <p:spPr>
          <a:xfrm>
            <a:off x="4709160" y="2971800"/>
            <a:ext cx="4114800" cy="41148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জাতীয় পরিচয়</a:t>
            </a:r>
            <a:endParaRPr lang="en-US" sz="1400" dirty="0"/>
          </a:p>
        </p:txBody>
      </p:sp>
      <p:sp>
        <p:nvSpPr>
          <p:cNvPr id="19" name="Text 17"/>
          <p:cNvSpPr/>
          <p:nvPr/>
        </p:nvSpPr>
        <p:spPr>
          <a:xfrm>
            <a:off x="4846320" y="3447288"/>
            <a:ext cx="3840480" cy="1234440"/>
          </a:xfrm>
          <a:prstGeom prst="rect">
            <a:avLst/>
          </a:prstGeom>
          <a:noFill/>
          <a:ln/>
        </p:spPr>
        <p:txBody>
          <a:bodyPr wrap="square" rtlCol="0" anchor="t"/>
          <a:lstStyle/>
          <a:p>
            <a:pPr indent="0" marL="0">
              <a:buNone/>
            </a:pPr>
            <a:r>
              <a:rPr lang="en-US" sz="1250" dirty="0">
                <a:solidFill>
                  <a:srgbClr val="1A1A2E"/>
                </a:solidFill>
                <a:latin typeface="Calibri" pitchFamily="34" charset="0"/>
                <a:ea typeface="Calibri" pitchFamily="34" charset="-122"/>
                <a:cs typeface="Calibri" pitchFamily="34" charset="-120"/>
              </a:rPr>
              <a:t>বাংলাদেশের জামদানি শাড়ি ও শীতলপাটি নিদর্শন হিসেবে বিশ্বে বিশেষ মর্যাদা পেয়েছে।</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6C3483"/>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অর্থ জেনে নিই</a:t>
            </a:r>
            <a:endParaRPr lang="en-US" sz="2600" dirty="0"/>
          </a:p>
        </p:txBody>
      </p:sp>
      <p:sp>
        <p:nvSpPr>
          <p:cNvPr id="4" name="Shape 2"/>
          <p:cNvSpPr/>
          <p:nvPr/>
        </p:nvSpPr>
        <p:spPr>
          <a:xfrm>
            <a:off x="365760" y="777240"/>
            <a:ext cx="8412480" cy="384048"/>
          </a:xfrm>
          <a:prstGeom prst="rect">
            <a:avLst/>
          </a:prstGeom>
          <a:solidFill>
            <a:srgbClr val="6C3483"/>
          </a:solidFill>
          <a:ln/>
        </p:spPr>
      </p:sp>
      <p:sp>
        <p:nvSpPr>
          <p:cNvPr id="5" name="Text 3"/>
          <p:cNvSpPr/>
          <p:nvPr/>
        </p:nvSpPr>
        <p:spPr>
          <a:xfrm>
            <a:off x="365760" y="777240"/>
            <a:ext cx="2286000" cy="38404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শব্দ</a:t>
            </a:r>
            <a:endParaRPr lang="en-US" sz="1300" dirty="0"/>
          </a:p>
        </p:txBody>
      </p:sp>
      <p:sp>
        <p:nvSpPr>
          <p:cNvPr id="6" name="Text 4"/>
          <p:cNvSpPr/>
          <p:nvPr/>
        </p:nvSpPr>
        <p:spPr>
          <a:xfrm>
            <a:off x="2651760" y="777240"/>
            <a:ext cx="6126480" cy="384048"/>
          </a:xfrm>
          <a:prstGeom prst="rect">
            <a:avLst/>
          </a:prstGeom>
          <a:noFill/>
          <a:ln/>
        </p:spPr>
        <p:txBody>
          <a:bodyPr wrap="square"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অর্থ</a:t>
            </a:r>
            <a:endParaRPr lang="en-US" sz="1300" dirty="0"/>
          </a:p>
        </p:txBody>
      </p:sp>
      <p:sp>
        <p:nvSpPr>
          <p:cNvPr id="7" name="Shape 5"/>
          <p:cNvSpPr/>
          <p:nvPr/>
        </p:nvSpPr>
        <p:spPr>
          <a:xfrm>
            <a:off x="365760" y="1161288"/>
            <a:ext cx="8412480" cy="365760"/>
          </a:xfrm>
          <a:prstGeom prst="rect">
            <a:avLst/>
          </a:prstGeom>
          <a:solidFill>
            <a:srgbClr val="F8F0FF"/>
          </a:solidFill>
          <a:ln w="6350">
            <a:solidFill>
              <a:srgbClr val="D7BDE2"/>
            </a:solidFill>
            <a:prstDash val="solid"/>
          </a:ln>
        </p:spPr>
      </p:sp>
      <p:sp>
        <p:nvSpPr>
          <p:cNvPr id="8" name="Text 6"/>
          <p:cNvSpPr/>
          <p:nvPr/>
        </p:nvSpPr>
        <p:spPr>
          <a:xfrm>
            <a:off x="457200" y="116128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ইবনে বতুতা</a:t>
            </a:r>
            <a:endParaRPr lang="en-US" sz="1250" dirty="0"/>
          </a:p>
        </p:txBody>
      </p:sp>
      <p:sp>
        <p:nvSpPr>
          <p:cNvPr id="9" name="Shape 7"/>
          <p:cNvSpPr/>
          <p:nvPr/>
        </p:nvSpPr>
        <p:spPr>
          <a:xfrm>
            <a:off x="2606040" y="1161288"/>
            <a:ext cx="36576" cy="365760"/>
          </a:xfrm>
          <a:prstGeom prst="rect">
            <a:avLst/>
          </a:prstGeom>
          <a:solidFill>
            <a:srgbClr val="D7BDE2"/>
          </a:solidFill>
          <a:ln/>
        </p:spPr>
      </p:sp>
      <p:sp>
        <p:nvSpPr>
          <p:cNvPr id="10" name="Text 8"/>
          <p:cNvSpPr/>
          <p:nvPr/>
        </p:nvSpPr>
        <p:spPr>
          <a:xfrm>
            <a:off x="2697480" y="116128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মরক্কোর একজন ভ্রমণকারী</a:t>
            </a:r>
            <a:endParaRPr lang="en-US" sz="1250" dirty="0"/>
          </a:p>
        </p:txBody>
      </p:sp>
      <p:sp>
        <p:nvSpPr>
          <p:cNvPr id="11" name="Shape 9"/>
          <p:cNvSpPr/>
          <p:nvPr/>
        </p:nvSpPr>
        <p:spPr>
          <a:xfrm>
            <a:off x="365760" y="1527048"/>
            <a:ext cx="8412480" cy="365760"/>
          </a:xfrm>
          <a:prstGeom prst="rect">
            <a:avLst/>
          </a:prstGeom>
          <a:solidFill>
            <a:srgbClr val="FFFFFF"/>
          </a:solidFill>
          <a:ln w="6350">
            <a:solidFill>
              <a:srgbClr val="D7BDE2"/>
            </a:solidFill>
            <a:prstDash val="solid"/>
          </a:ln>
        </p:spPr>
      </p:sp>
      <p:sp>
        <p:nvSpPr>
          <p:cNvPr id="12" name="Text 10"/>
          <p:cNvSpPr/>
          <p:nvPr/>
        </p:nvSpPr>
        <p:spPr>
          <a:xfrm>
            <a:off x="457200" y="152704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কুলা</a:t>
            </a:r>
            <a:endParaRPr lang="en-US" sz="1250" dirty="0"/>
          </a:p>
        </p:txBody>
      </p:sp>
      <p:sp>
        <p:nvSpPr>
          <p:cNvPr id="13" name="Shape 11"/>
          <p:cNvSpPr/>
          <p:nvPr/>
        </p:nvSpPr>
        <p:spPr>
          <a:xfrm>
            <a:off x="2606040" y="1527048"/>
            <a:ext cx="36576" cy="365760"/>
          </a:xfrm>
          <a:prstGeom prst="rect">
            <a:avLst/>
          </a:prstGeom>
          <a:solidFill>
            <a:srgbClr val="D7BDE2"/>
          </a:solidFill>
          <a:ln/>
        </p:spPr>
      </p:sp>
      <p:sp>
        <p:nvSpPr>
          <p:cNvPr id="14" name="Text 12"/>
          <p:cNvSpPr/>
          <p:nvPr/>
        </p:nvSpPr>
        <p:spPr>
          <a:xfrm>
            <a:off x="2697480" y="152704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ধান, চাল ইত্যাদি ঝাড়ার ভালা</a:t>
            </a:r>
            <a:endParaRPr lang="en-US" sz="1250" dirty="0"/>
          </a:p>
        </p:txBody>
      </p:sp>
      <p:sp>
        <p:nvSpPr>
          <p:cNvPr id="15" name="Shape 13"/>
          <p:cNvSpPr/>
          <p:nvPr/>
        </p:nvSpPr>
        <p:spPr>
          <a:xfrm>
            <a:off x="365760" y="1892808"/>
            <a:ext cx="8412480" cy="365760"/>
          </a:xfrm>
          <a:prstGeom prst="rect">
            <a:avLst/>
          </a:prstGeom>
          <a:solidFill>
            <a:srgbClr val="F8F0FF"/>
          </a:solidFill>
          <a:ln w="6350">
            <a:solidFill>
              <a:srgbClr val="D7BDE2"/>
            </a:solidFill>
            <a:prstDash val="solid"/>
          </a:ln>
        </p:spPr>
      </p:sp>
      <p:sp>
        <p:nvSpPr>
          <p:cNvPr id="16" name="Text 14"/>
          <p:cNvSpPr/>
          <p:nvPr/>
        </p:nvSpPr>
        <p:spPr>
          <a:xfrm>
            <a:off x="457200" y="189280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চটা</a:t>
            </a:r>
            <a:endParaRPr lang="en-US" sz="1250" dirty="0"/>
          </a:p>
        </p:txBody>
      </p:sp>
      <p:sp>
        <p:nvSpPr>
          <p:cNvPr id="17" name="Shape 15"/>
          <p:cNvSpPr/>
          <p:nvPr/>
        </p:nvSpPr>
        <p:spPr>
          <a:xfrm>
            <a:off x="2606040" y="1892808"/>
            <a:ext cx="36576" cy="365760"/>
          </a:xfrm>
          <a:prstGeom prst="rect">
            <a:avLst/>
          </a:prstGeom>
          <a:solidFill>
            <a:srgbClr val="D7BDE2"/>
          </a:solidFill>
          <a:ln/>
        </p:spPr>
      </p:sp>
      <p:sp>
        <p:nvSpPr>
          <p:cNvPr id="18" name="Text 16"/>
          <p:cNvSpPr/>
          <p:nvPr/>
        </p:nvSpPr>
        <p:spPr>
          <a:xfrm>
            <a:off x="2697480" y="189280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বাঁশের পাতলা ফালি</a:t>
            </a:r>
            <a:endParaRPr lang="en-US" sz="1250" dirty="0"/>
          </a:p>
        </p:txBody>
      </p:sp>
      <p:sp>
        <p:nvSpPr>
          <p:cNvPr id="19" name="Shape 17"/>
          <p:cNvSpPr/>
          <p:nvPr/>
        </p:nvSpPr>
        <p:spPr>
          <a:xfrm>
            <a:off x="365760" y="2258568"/>
            <a:ext cx="8412480" cy="365760"/>
          </a:xfrm>
          <a:prstGeom prst="rect">
            <a:avLst/>
          </a:prstGeom>
          <a:solidFill>
            <a:srgbClr val="FFFFFF"/>
          </a:solidFill>
          <a:ln w="6350">
            <a:solidFill>
              <a:srgbClr val="D7BDE2"/>
            </a:solidFill>
            <a:prstDash val="solid"/>
          </a:ln>
        </p:spPr>
      </p:sp>
      <p:sp>
        <p:nvSpPr>
          <p:cNvPr id="20" name="Text 18"/>
          <p:cNvSpPr/>
          <p:nvPr/>
        </p:nvSpPr>
        <p:spPr>
          <a:xfrm>
            <a:off x="457200" y="225856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ভোজসপত্র</a:t>
            </a:r>
            <a:endParaRPr lang="en-US" sz="1250" dirty="0"/>
          </a:p>
        </p:txBody>
      </p:sp>
      <p:sp>
        <p:nvSpPr>
          <p:cNvPr id="21" name="Shape 19"/>
          <p:cNvSpPr/>
          <p:nvPr/>
        </p:nvSpPr>
        <p:spPr>
          <a:xfrm>
            <a:off x="2606040" y="2258568"/>
            <a:ext cx="36576" cy="365760"/>
          </a:xfrm>
          <a:prstGeom prst="rect">
            <a:avLst/>
          </a:prstGeom>
          <a:solidFill>
            <a:srgbClr val="D7BDE2"/>
          </a:solidFill>
          <a:ln/>
        </p:spPr>
      </p:sp>
      <p:sp>
        <p:nvSpPr>
          <p:cNvPr id="22" name="Text 20"/>
          <p:cNvSpPr/>
          <p:nvPr/>
        </p:nvSpPr>
        <p:spPr>
          <a:xfrm>
            <a:off x="2697480" y="225856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ধাতুর তৈরি থালা-বাসন</a:t>
            </a:r>
            <a:endParaRPr lang="en-US" sz="1250" dirty="0"/>
          </a:p>
        </p:txBody>
      </p:sp>
      <p:sp>
        <p:nvSpPr>
          <p:cNvPr id="23" name="Shape 21"/>
          <p:cNvSpPr/>
          <p:nvPr/>
        </p:nvSpPr>
        <p:spPr>
          <a:xfrm>
            <a:off x="365760" y="2624328"/>
            <a:ext cx="8412480" cy="365760"/>
          </a:xfrm>
          <a:prstGeom prst="rect">
            <a:avLst/>
          </a:prstGeom>
          <a:solidFill>
            <a:srgbClr val="F8F0FF"/>
          </a:solidFill>
          <a:ln w="6350">
            <a:solidFill>
              <a:srgbClr val="D7BDE2"/>
            </a:solidFill>
            <a:prstDash val="solid"/>
          </a:ln>
        </p:spPr>
      </p:sp>
      <p:sp>
        <p:nvSpPr>
          <p:cNvPr id="24" name="Text 22"/>
          <p:cNvSpPr/>
          <p:nvPr/>
        </p:nvSpPr>
        <p:spPr>
          <a:xfrm>
            <a:off x="457200" y="262432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ধামা</a:t>
            </a:r>
            <a:endParaRPr lang="en-US" sz="1250" dirty="0"/>
          </a:p>
        </p:txBody>
      </p:sp>
      <p:sp>
        <p:nvSpPr>
          <p:cNvPr id="25" name="Shape 23"/>
          <p:cNvSpPr/>
          <p:nvPr/>
        </p:nvSpPr>
        <p:spPr>
          <a:xfrm>
            <a:off x="2606040" y="2624328"/>
            <a:ext cx="36576" cy="365760"/>
          </a:xfrm>
          <a:prstGeom prst="rect">
            <a:avLst/>
          </a:prstGeom>
          <a:solidFill>
            <a:srgbClr val="D7BDE2"/>
          </a:solidFill>
          <a:ln/>
        </p:spPr>
      </p:sp>
      <p:sp>
        <p:nvSpPr>
          <p:cNvPr id="26" name="Text 24"/>
          <p:cNvSpPr/>
          <p:nvPr/>
        </p:nvSpPr>
        <p:spPr>
          <a:xfrm>
            <a:off x="2697480" y="262432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বেতের ঝুড়ি</a:t>
            </a:r>
            <a:endParaRPr lang="en-US" sz="1250" dirty="0"/>
          </a:p>
        </p:txBody>
      </p:sp>
      <p:sp>
        <p:nvSpPr>
          <p:cNvPr id="27" name="Shape 25"/>
          <p:cNvSpPr/>
          <p:nvPr/>
        </p:nvSpPr>
        <p:spPr>
          <a:xfrm>
            <a:off x="365760" y="2990088"/>
            <a:ext cx="8412480" cy="365760"/>
          </a:xfrm>
          <a:prstGeom prst="rect">
            <a:avLst/>
          </a:prstGeom>
          <a:solidFill>
            <a:srgbClr val="FFFFFF"/>
          </a:solidFill>
          <a:ln w="6350">
            <a:solidFill>
              <a:srgbClr val="D7BDE2"/>
            </a:solidFill>
            <a:prstDash val="solid"/>
          </a:ln>
        </p:spPr>
      </p:sp>
      <p:sp>
        <p:nvSpPr>
          <p:cNvPr id="28" name="Text 26"/>
          <p:cNvSpPr/>
          <p:nvPr/>
        </p:nvSpPr>
        <p:spPr>
          <a:xfrm>
            <a:off x="457200" y="299008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নিদর্শন</a:t>
            </a:r>
            <a:endParaRPr lang="en-US" sz="1250" dirty="0"/>
          </a:p>
        </p:txBody>
      </p:sp>
      <p:sp>
        <p:nvSpPr>
          <p:cNvPr id="29" name="Shape 27"/>
          <p:cNvSpPr/>
          <p:nvPr/>
        </p:nvSpPr>
        <p:spPr>
          <a:xfrm>
            <a:off x="2606040" y="2990088"/>
            <a:ext cx="36576" cy="365760"/>
          </a:xfrm>
          <a:prstGeom prst="rect">
            <a:avLst/>
          </a:prstGeom>
          <a:solidFill>
            <a:srgbClr val="D7BDE2"/>
          </a:solidFill>
          <a:ln/>
        </p:spPr>
      </p:sp>
      <p:sp>
        <p:nvSpPr>
          <p:cNvPr id="30" name="Text 28"/>
          <p:cNvSpPr/>
          <p:nvPr/>
        </p:nvSpPr>
        <p:spPr>
          <a:xfrm>
            <a:off x="2697480" y="299008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নমুনা</a:t>
            </a:r>
            <a:endParaRPr lang="en-US" sz="1250" dirty="0"/>
          </a:p>
        </p:txBody>
      </p:sp>
      <p:sp>
        <p:nvSpPr>
          <p:cNvPr id="31" name="Shape 29"/>
          <p:cNvSpPr/>
          <p:nvPr/>
        </p:nvSpPr>
        <p:spPr>
          <a:xfrm>
            <a:off x="365760" y="3355848"/>
            <a:ext cx="8412480" cy="365760"/>
          </a:xfrm>
          <a:prstGeom prst="rect">
            <a:avLst/>
          </a:prstGeom>
          <a:solidFill>
            <a:srgbClr val="F8F0FF"/>
          </a:solidFill>
          <a:ln w="6350">
            <a:solidFill>
              <a:srgbClr val="D7BDE2"/>
            </a:solidFill>
            <a:prstDash val="solid"/>
          </a:ln>
        </p:spPr>
      </p:sp>
      <p:sp>
        <p:nvSpPr>
          <p:cNvPr id="32" name="Text 30"/>
          <p:cNvSpPr/>
          <p:nvPr/>
        </p:nvSpPr>
        <p:spPr>
          <a:xfrm>
            <a:off x="457200" y="335584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বণিক</a:t>
            </a:r>
            <a:endParaRPr lang="en-US" sz="1250" dirty="0"/>
          </a:p>
        </p:txBody>
      </p:sp>
      <p:sp>
        <p:nvSpPr>
          <p:cNvPr id="33" name="Shape 31"/>
          <p:cNvSpPr/>
          <p:nvPr/>
        </p:nvSpPr>
        <p:spPr>
          <a:xfrm>
            <a:off x="2606040" y="3355848"/>
            <a:ext cx="36576" cy="365760"/>
          </a:xfrm>
          <a:prstGeom prst="rect">
            <a:avLst/>
          </a:prstGeom>
          <a:solidFill>
            <a:srgbClr val="D7BDE2"/>
          </a:solidFill>
          <a:ln/>
        </p:spPr>
      </p:sp>
      <p:sp>
        <p:nvSpPr>
          <p:cNvPr id="34" name="Text 32"/>
          <p:cNvSpPr/>
          <p:nvPr/>
        </p:nvSpPr>
        <p:spPr>
          <a:xfrm>
            <a:off x="2697480" y="335584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ব্যবসায়ী</a:t>
            </a:r>
            <a:endParaRPr lang="en-US" sz="1250" dirty="0"/>
          </a:p>
        </p:txBody>
      </p:sp>
      <p:sp>
        <p:nvSpPr>
          <p:cNvPr id="35" name="Shape 33"/>
          <p:cNvSpPr/>
          <p:nvPr/>
        </p:nvSpPr>
        <p:spPr>
          <a:xfrm>
            <a:off x="365760" y="3721608"/>
            <a:ext cx="8412480" cy="365760"/>
          </a:xfrm>
          <a:prstGeom prst="rect">
            <a:avLst/>
          </a:prstGeom>
          <a:solidFill>
            <a:srgbClr val="FFFFFF"/>
          </a:solidFill>
          <a:ln w="6350">
            <a:solidFill>
              <a:srgbClr val="D7BDE2"/>
            </a:solidFill>
            <a:prstDash val="solid"/>
          </a:ln>
        </p:spPr>
      </p:sp>
      <p:sp>
        <p:nvSpPr>
          <p:cNvPr id="36" name="Text 34"/>
          <p:cNvSpPr/>
          <p:nvPr/>
        </p:nvSpPr>
        <p:spPr>
          <a:xfrm>
            <a:off x="457200" y="372160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শতরঞ্জি</a:t>
            </a:r>
            <a:endParaRPr lang="en-US" sz="1250" dirty="0"/>
          </a:p>
        </p:txBody>
      </p:sp>
      <p:sp>
        <p:nvSpPr>
          <p:cNvPr id="37" name="Shape 35"/>
          <p:cNvSpPr/>
          <p:nvPr/>
        </p:nvSpPr>
        <p:spPr>
          <a:xfrm>
            <a:off x="2606040" y="3721608"/>
            <a:ext cx="36576" cy="365760"/>
          </a:xfrm>
          <a:prstGeom prst="rect">
            <a:avLst/>
          </a:prstGeom>
          <a:solidFill>
            <a:srgbClr val="D7BDE2"/>
          </a:solidFill>
          <a:ln/>
        </p:spPr>
      </p:sp>
      <p:sp>
        <p:nvSpPr>
          <p:cNvPr id="38" name="Text 36"/>
          <p:cNvSpPr/>
          <p:nvPr/>
        </p:nvSpPr>
        <p:spPr>
          <a:xfrm>
            <a:off x="2697480" y="372160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হাতে বোনা কার্পেট</a:t>
            </a:r>
            <a:endParaRPr lang="en-US" sz="1250" dirty="0"/>
          </a:p>
        </p:txBody>
      </p:sp>
      <p:sp>
        <p:nvSpPr>
          <p:cNvPr id="39" name="Shape 37"/>
          <p:cNvSpPr/>
          <p:nvPr/>
        </p:nvSpPr>
        <p:spPr>
          <a:xfrm>
            <a:off x="365760" y="4087368"/>
            <a:ext cx="8412480" cy="365760"/>
          </a:xfrm>
          <a:prstGeom prst="rect">
            <a:avLst/>
          </a:prstGeom>
          <a:solidFill>
            <a:srgbClr val="F8F0FF"/>
          </a:solidFill>
          <a:ln w="6350">
            <a:solidFill>
              <a:srgbClr val="D7BDE2"/>
            </a:solidFill>
            <a:prstDash val="solid"/>
          </a:ln>
        </p:spPr>
      </p:sp>
      <p:sp>
        <p:nvSpPr>
          <p:cNvPr id="40" name="Text 38"/>
          <p:cNvSpPr/>
          <p:nvPr/>
        </p:nvSpPr>
        <p:spPr>
          <a:xfrm>
            <a:off x="457200" y="408736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সমৃদ্ধ</a:t>
            </a:r>
            <a:endParaRPr lang="en-US" sz="1250" dirty="0"/>
          </a:p>
        </p:txBody>
      </p:sp>
      <p:sp>
        <p:nvSpPr>
          <p:cNvPr id="41" name="Shape 39"/>
          <p:cNvSpPr/>
          <p:nvPr/>
        </p:nvSpPr>
        <p:spPr>
          <a:xfrm>
            <a:off x="2606040" y="4087368"/>
            <a:ext cx="36576" cy="365760"/>
          </a:xfrm>
          <a:prstGeom prst="rect">
            <a:avLst/>
          </a:prstGeom>
          <a:solidFill>
            <a:srgbClr val="D7BDE2"/>
          </a:solidFill>
          <a:ln/>
        </p:spPr>
      </p:sp>
      <p:sp>
        <p:nvSpPr>
          <p:cNvPr id="42" name="Text 40"/>
          <p:cNvSpPr/>
          <p:nvPr/>
        </p:nvSpPr>
        <p:spPr>
          <a:xfrm>
            <a:off x="2697480" y="408736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উন্নত</a:t>
            </a:r>
            <a:endParaRPr lang="en-US" sz="1250" dirty="0"/>
          </a:p>
        </p:txBody>
      </p:sp>
      <p:sp>
        <p:nvSpPr>
          <p:cNvPr id="43" name="Shape 41"/>
          <p:cNvSpPr/>
          <p:nvPr/>
        </p:nvSpPr>
        <p:spPr>
          <a:xfrm>
            <a:off x="365760" y="4453128"/>
            <a:ext cx="8412480" cy="365760"/>
          </a:xfrm>
          <a:prstGeom prst="rect">
            <a:avLst/>
          </a:prstGeom>
          <a:solidFill>
            <a:srgbClr val="FFFFFF"/>
          </a:solidFill>
          <a:ln w="6350">
            <a:solidFill>
              <a:srgbClr val="D7BDE2"/>
            </a:solidFill>
            <a:prstDash val="solid"/>
          </a:ln>
        </p:spPr>
      </p:sp>
      <p:sp>
        <p:nvSpPr>
          <p:cNvPr id="44" name="Text 42"/>
          <p:cNvSpPr/>
          <p:nvPr/>
        </p:nvSpPr>
        <p:spPr>
          <a:xfrm>
            <a:off x="457200" y="4453128"/>
            <a:ext cx="2103120" cy="365760"/>
          </a:xfrm>
          <a:prstGeom prst="rect">
            <a:avLst/>
          </a:prstGeom>
          <a:noFill/>
          <a:ln/>
        </p:spPr>
        <p:txBody>
          <a:bodyPr wrap="square" rtlCol="0" anchor="ctr"/>
          <a:lstStyle/>
          <a:p>
            <a:pPr indent="0" marL="0">
              <a:buNone/>
            </a:pPr>
            <a:r>
              <a:rPr lang="en-US" sz="1250" b="1" dirty="0">
                <a:solidFill>
                  <a:srgbClr val="6C3483"/>
                </a:solidFill>
                <a:latin typeface="Calibri" pitchFamily="34" charset="0"/>
                <a:ea typeface="Calibri" pitchFamily="34" charset="-122"/>
                <a:cs typeface="Calibri" pitchFamily="34" charset="-120"/>
              </a:rPr>
              <a:t>সূক্ষ্ম</a:t>
            </a:r>
            <a:endParaRPr lang="en-US" sz="1250" dirty="0"/>
          </a:p>
        </p:txBody>
      </p:sp>
      <p:sp>
        <p:nvSpPr>
          <p:cNvPr id="45" name="Shape 43"/>
          <p:cNvSpPr/>
          <p:nvPr/>
        </p:nvSpPr>
        <p:spPr>
          <a:xfrm>
            <a:off x="2606040" y="4453128"/>
            <a:ext cx="36576" cy="365760"/>
          </a:xfrm>
          <a:prstGeom prst="rect">
            <a:avLst/>
          </a:prstGeom>
          <a:solidFill>
            <a:srgbClr val="D7BDE2"/>
          </a:solidFill>
          <a:ln/>
        </p:spPr>
      </p:sp>
      <p:sp>
        <p:nvSpPr>
          <p:cNvPr id="46" name="Text 44"/>
          <p:cNvSpPr/>
          <p:nvPr/>
        </p:nvSpPr>
        <p:spPr>
          <a:xfrm>
            <a:off x="2697480" y="4453128"/>
            <a:ext cx="5943600" cy="365760"/>
          </a:xfrm>
          <a:prstGeom prst="rect">
            <a:avLst/>
          </a:prstGeom>
          <a:noFill/>
          <a:ln/>
        </p:spPr>
        <p:txBody>
          <a:bodyPr wrap="square" rtlCol="0" anchor="ctr"/>
          <a:lstStyle/>
          <a:p>
            <a:pPr indent="0" marL="0">
              <a:buNone/>
            </a:pPr>
            <a:r>
              <a:rPr lang="en-US" sz="1250" dirty="0">
                <a:solidFill>
                  <a:srgbClr val="1A1A2E"/>
                </a:solidFill>
                <a:latin typeface="Calibri" pitchFamily="34" charset="0"/>
                <a:ea typeface="Calibri" pitchFamily="34" charset="-122"/>
                <a:cs typeface="Calibri" pitchFamily="34" charset="-120"/>
              </a:rPr>
              <a:t>মিহি</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EF9F0"/>
        </a:solidFill>
      </p:bgPr>
    </p:bg>
    <p:spTree>
      <p:nvGrpSpPr>
        <p:cNvPr id="1" name=""/>
        <p:cNvGrpSpPr/>
        <p:nvPr/>
      </p:nvGrpSpPr>
      <p:grpSpPr>
        <a:xfrm>
          <a:off x="0" y="0"/>
          <a:ext cx="0" cy="0"/>
          <a:chOff x="0" y="0"/>
          <a:chExt cx="0" cy="0"/>
        </a:xfrm>
      </p:grpSpPr>
      <p:sp>
        <p:nvSpPr>
          <p:cNvPr id="2" name="Shape 0"/>
          <p:cNvSpPr/>
          <p:nvPr/>
        </p:nvSpPr>
        <p:spPr>
          <a:xfrm>
            <a:off x="0" y="0"/>
            <a:ext cx="9144000" cy="685800"/>
          </a:xfrm>
          <a:prstGeom prst="rect">
            <a:avLst/>
          </a:prstGeom>
          <a:solidFill>
            <a:srgbClr val="E67E22"/>
          </a:solidFill>
          <a:ln/>
        </p:spPr>
      </p:sp>
      <p:sp>
        <p:nvSpPr>
          <p:cNvPr id="3" name="Text 1"/>
          <p:cNvSpPr/>
          <p:nvPr/>
        </p:nvSpPr>
        <p:spPr>
          <a:xfrm>
            <a:off x="274320" y="0"/>
            <a:ext cx="8595360" cy="68580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অনুশীলনী প্রশ্নোত্তর</a:t>
            </a:r>
            <a:endParaRPr lang="en-US" sz="2600" dirty="0"/>
          </a:p>
        </p:txBody>
      </p:sp>
      <p:sp>
        <p:nvSpPr>
          <p:cNvPr id="4" name="Shape 2"/>
          <p:cNvSpPr/>
          <p:nvPr/>
        </p:nvSpPr>
        <p:spPr>
          <a:xfrm>
            <a:off x="274320" y="822960"/>
            <a:ext cx="8595360" cy="914400"/>
          </a:xfrm>
          <a:prstGeom prst="rect">
            <a:avLst/>
          </a:prstGeom>
          <a:solidFill>
            <a:srgbClr val="FFF3CD"/>
          </a:solidFill>
          <a:ln w="12700">
            <a:solidFill>
              <a:srgbClr val="F39C12"/>
            </a:solidFill>
            <a:prstDash val="solid"/>
          </a:ln>
        </p:spPr>
      </p:sp>
      <p:sp>
        <p:nvSpPr>
          <p:cNvPr id="5" name="Text 3"/>
          <p:cNvSpPr/>
          <p:nvPr/>
        </p:nvSpPr>
        <p:spPr>
          <a:xfrm>
            <a:off x="457200" y="850392"/>
            <a:ext cx="8229600" cy="347472"/>
          </a:xfrm>
          <a:prstGeom prst="rect">
            <a:avLst/>
          </a:prstGeom>
          <a:noFill/>
          <a:ln/>
        </p:spPr>
        <p:txBody>
          <a:bodyPr wrap="square" rtlCol="0" anchor="ctr"/>
          <a:lstStyle/>
          <a:p>
            <a:pPr indent="0" marL="0">
              <a:buNone/>
            </a:pPr>
            <a:r>
              <a:rPr lang="en-US" sz="1250" b="1" dirty="0">
                <a:solidFill>
                  <a:srgbClr val="7D6608"/>
                </a:solidFill>
                <a:latin typeface="Calibri" pitchFamily="34" charset="0"/>
                <a:ea typeface="Calibri" pitchFamily="34" charset="-122"/>
                <a:cs typeface="Calibri" pitchFamily="34" charset="-120"/>
              </a:rPr>
              <a:t>ক) কুটির শিল্প কাকে বলে?</a:t>
            </a:r>
            <a:endParaRPr lang="en-US" sz="1250" dirty="0"/>
          </a:p>
        </p:txBody>
      </p:sp>
      <p:sp>
        <p:nvSpPr>
          <p:cNvPr id="6" name="Text 4"/>
          <p:cNvSpPr/>
          <p:nvPr/>
        </p:nvSpPr>
        <p:spPr>
          <a:xfrm>
            <a:off x="457200" y="1207008"/>
            <a:ext cx="8229600" cy="475488"/>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 কুটিরে তৈরি হওয়া জিনিসপত্রকে কুটির পণ্য বলে। এসব পণ্যের শিল্পের মর্যাদা দিয়ে বলা হয় কুটির শিল্প।</a:t>
            </a:r>
            <a:endParaRPr lang="en-US" sz="1200" dirty="0"/>
          </a:p>
        </p:txBody>
      </p:sp>
      <p:sp>
        <p:nvSpPr>
          <p:cNvPr id="7" name="Shape 5"/>
          <p:cNvSpPr/>
          <p:nvPr/>
        </p:nvSpPr>
        <p:spPr>
          <a:xfrm>
            <a:off x="274320" y="1874520"/>
            <a:ext cx="8595360" cy="914400"/>
          </a:xfrm>
          <a:prstGeom prst="rect">
            <a:avLst/>
          </a:prstGeom>
          <a:solidFill>
            <a:srgbClr val="E8F5E9"/>
          </a:solidFill>
          <a:ln w="12700">
            <a:solidFill>
              <a:srgbClr val="27AE60"/>
            </a:solidFill>
            <a:prstDash val="solid"/>
          </a:ln>
        </p:spPr>
      </p:sp>
      <p:sp>
        <p:nvSpPr>
          <p:cNvPr id="8" name="Text 6"/>
          <p:cNvSpPr/>
          <p:nvPr/>
        </p:nvSpPr>
        <p:spPr>
          <a:xfrm>
            <a:off x="457200" y="1901952"/>
            <a:ext cx="8229600" cy="347472"/>
          </a:xfrm>
          <a:prstGeom prst="rect">
            <a:avLst/>
          </a:prstGeom>
          <a:noFill/>
          <a:ln/>
        </p:spPr>
        <p:txBody>
          <a:bodyPr wrap="square" rtlCol="0" anchor="ctr"/>
          <a:lstStyle/>
          <a:p>
            <a:pPr indent="0" marL="0">
              <a:buNone/>
            </a:pPr>
            <a:r>
              <a:rPr lang="en-US" sz="1250" b="1" dirty="0">
                <a:solidFill>
                  <a:srgbClr val="1E8449"/>
                </a:solidFill>
                <a:latin typeface="Calibri" pitchFamily="34" charset="0"/>
                <a:ea typeface="Calibri" pitchFamily="34" charset="-122"/>
                <a:cs typeface="Calibri" pitchFamily="34" charset="-120"/>
              </a:rPr>
              <a:t>খ) ইবনে বতুতা কে? তিনি কোন সময়ে বাংলাদেশে ভ্রমণ করতে এসেছিলেন?</a:t>
            </a:r>
            <a:endParaRPr lang="en-US" sz="1250" dirty="0"/>
          </a:p>
        </p:txBody>
      </p:sp>
      <p:sp>
        <p:nvSpPr>
          <p:cNvPr id="9" name="Text 7"/>
          <p:cNvSpPr/>
          <p:nvPr/>
        </p:nvSpPr>
        <p:spPr>
          <a:xfrm>
            <a:off x="457200" y="2258568"/>
            <a:ext cx="8229600" cy="475488"/>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 ইবনে বতুতা মরক্কোর একজন বিখ্যাত ভ্রমণকারী। তিনি চৌদ্দ শতকে বাংলাদেশ ভ্রমণ করেন।</a:t>
            </a:r>
            <a:endParaRPr lang="en-US" sz="1200" dirty="0"/>
          </a:p>
        </p:txBody>
      </p:sp>
      <p:sp>
        <p:nvSpPr>
          <p:cNvPr id="10" name="Shape 8"/>
          <p:cNvSpPr/>
          <p:nvPr/>
        </p:nvSpPr>
        <p:spPr>
          <a:xfrm>
            <a:off x="274320" y="2926080"/>
            <a:ext cx="8595360" cy="914400"/>
          </a:xfrm>
          <a:prstGeom prst="rect">
            <a:avLst/>
          </a:prstGeom>
          <a:solidFill>
            <a:srgbClr val="FFF3CD"/>
          </a:solidFill>
          <a:ln w="12700">
            <a:solidFill>
              <a:srgbClr val="F39C12"/>
            </a:solidFill>
            <a:prstDash val="solid"/>
          </a:ln>
        </p:spPr>
      </p:sp>
      <p:sp>
        <p:nvSpPr>
          <p:cNvPr id="11" name="Text 9"/>
          <p:cNvSpPr/>
          <p:nvPr/>
        </p:nvSpPr>
        <p:spPr>
          <a:xfrm>
            <a:off x="457200" y="2953512"/>
            <a:ext cx="8229600" cy="347472"/>
          </a:xfrm>
          <a:prstGeom prst="rect">
            <a:avLst/>
          </a:prstGeom>
          <a:noFill/>
          <a:ln/>
        </p:spPr>
        <p:txBody>
          <a:bodyPr wrap="square" rtlCol="0" anchor="ctr"/>
          <a:lstStyle/>
          <a:p>
            <a:pPr indent="0" marL="0">
              <a:buNone/>
            </a:pPr>
            <a:r>
              <a:rPr lang="en-US" sz="1250" b="1" dirty="0">
                <a:solidFill>
                  <a:srgbClr val="7D6608"/>
                </a:solidFill>
                <a:latin typeface="Calibri" pitchFamily="34" charset="0"/>
                <a:ea typeface="Calibri" pitchFamily="34" charset="-122"/>
                <a:cs typeface="Calibri" pitchFamily="34" charset="-120"/>
              </a:rPr>
              <a:t>গ) বাংলাদেশের নিদর্শন হিসেবে মর্যাদা পেয়েছে কোন কোন পণ্য?</a:t>
            </a:r>
            <a:endParaRPr lang="en-US" sz="1250" dirty="0"/>
          </a:p>
        </p:txBody>
      </p:sp>
      <p:sp>
        <p:nvSpPr>
          <p:cNvPr id="12" name="Text 10"/>
          <p:cNvSpPr/>
          <p:nvPr/>
        </p:nvSpPr>
        <p:spPr>
          <a:xfrm>
            <a:off x="457200" y="3310128"/>
            <a:ext cx="8229600" cy="475488"/>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 বাংলাদেশের নিদর্শন হিসেবে মর্যাদা পেয়েছে জামদানি শাড়ি ও শীতলপাটি।</a:t>
            </a:r>
            <a:endParaRPr lang="en-US" sz="1200" dirty="0"/>
          </a:p>
        </p:txBody>
      </p:sp>
      <p:sp>
        <p:nvSpPr>
          <p:cNvPr id="13" name="Shape 11"/>
          <p:cNvSpPr/>
          <p:nvPr/>
        </p:nvSpPr>
        <p:spPr>
          <a:xfrm>
            <a:off x="274320" y="3977640"/>
            <a:ext cx="8595360" cy="914400"/>
          </a:xfrm>
          <a:prstGeom prst="rect">
            <a:avLst/>
          </a:prstGeom>
          <a:solidFill>
            <a:srgbClr val="E8F5E9"/>
          </a:solidFill>
          <a:ln w="12700">
            <a:solidFill>
              <a:srgbClr val="27AE60"/>
            </a:solidFill>
            <a:prstDash val="solid"/>
          </a:ln>
        </p:spPr>
      </p:sp>
      <p:sp>
        <p:nvSpPr>
          <p:cNvPr id="14" name="Text 12"/>
          <p:cNvSpPr/>
          <p:nvPr/>
        </p:nvSpPr>
        <p:spPr>
          <a:xfrm>
            <a:off x="457200" y="4005072"/>
            <a:ext cx="8229600" cy="347472"/>
          </a:xfrm>
          <a:prstGeom prst="rect">
            <a:avLst/>
          </a:prstGeom>
          <a:noFill/>
          <a:ln/>
        </p:spPr>
        <p:txBody>
          <a:bodyPr wrap="square" rtlCol="0" anchor="ctr"/>
          <a:lstStyle/>
          <a:p>
            <a:pPr indent="0" marL="0">
              <a:buNone/>
            </a:pPr>
            <a:r>
              <a:rPr lang="en-US" sz="1250" b="1" dirty="0">
                <a:solidFill>
                  <a:srgbClr val="1E8449"/>
                </a:solidFill>
                <a:latin typeface="Calibri" pitchFamily="34" charset="0"/>
                <a:ea typeface="Calibri" pitchFamily="34" charset="-122"/>
                <a:cs typeface="Calibri" pitchFamily="34" charset="-120"/>
              </a:rPr>
              <a:t>ঘ) নকশিকাঁথা কীভাবে তৈরি করা হয়?</a:t>
            </a:r>
            <a:endParaRPr lang="en-US" sz="1250" dirty="0"/>
          </a:p>
        </p:txBody>
      </p:sp>
      <p:sp>
        <p:nvSpPr>
          <p:cNvPr id="15" name="Text 13"/>
          <p:cNvSpPr/>
          <p:nvPr/>
        </p:nvSpPr>
        <p:spPr>
          <a:xfrm>
            <a:off x="457200" y="4361688"/>
            <a:ext cx="8229600" cy="475488"/>
          </a:xfrm>
          <a:prstGeom prst="rect">
            <a:avLst/>
          </a:prstGeom>
          <a:noFill/>
          <a:ln/>
        </p:spPr>
        <p:txBody>
          <a:bodyPr wrap="square" rtlCol="0" anchor="ctr"/>
          <a:lstStyle/>
          <a:p>
            <a:pPr indent="0" marL="0">
              <a:buNone/>
            </a:pPr>
            <a:r>
              <a:rPr lang="en-US" sz="1200" dirty="0">
                <a:solidFill>
                  <a:srgbClr val="1A1A2E"/>
                </a:solidFill>
                <a:latin typeface="Calibri" pitchFamily="34" charset="0"/>
                <a:ea typeface="Calibri" pitchFamily="34" charset="-122"/>
                <a:cs typeface="Calibri" pitchFamily="34" charset="-120"/>
              </a:rPr>
              <a:t>➤ গ্রামের নারীরা মেঝেতে কাপড় পেড়ে কাঁথা বানাতেন। তারপর সেই কাঁথায় নকশা করে ফুল, ফল, পাতা এঁকে তৈরি করতেন নকশিকাঁথা।</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C3E50"/>
        </a:solidFill>
      </p:bgPr>
    </p:bg>
    <p:spTree>
      <p:nvGrpSpPr>
        <p:cNvPr id="1" name=""/>
        <p:cNvGrpSpPr/>
        <p:nvPr/>
      </p:nvGrpSpPr>
      <p:grpSpPr>
        <a:xfrm>
          <a:off x="0" y="0"/>
          <a:ext cx="0" cy="0"/>
          <a:chOff x="0" y="0"/>
          <a:chExt cx="0" cy="0"/>
        </a:xfrm>
      </p:grpSpPr>
      <p:sp>
        <p:nvSpPr>
          <p:cNvPr id="2" name="Shape 0"/>
          <p:cNvSpPr/>
          <p:nvPr/>
        </p:nvSpPr>
        <p:spPr>
          <a:xfrm>
            <a:off x="0" y="0"/>
            <a:ext cx="9144000" cy="137160"/>
          </a:xfrm>
          <a:prstGeom prst="rect">
            <a:avLst/>
          </a:prstGeom>
          <a:solidFill>
            <a:srgbClr val="C0392B"/>
          </a:solidFill>
          <a:ln/>
        </p:spPr>
      </p:sp>
      <p:sp>
        <p:nvSpPr>
          <p:cNvPr id="3" name="Shape 1"/>
          <p:cNvSpPr/>
          <p:nvPr/>
        </p:nvSpPr>
        <p:spPr>
          <a:xfrm>
            <a:off x="0" y="137160"/>
            <a:ext cx="9144000" cy="91440"/>
          </a:xfrm>
          <a:prstGeom prst="rect">
            <a:avLst/>
          </a:prstGeom>
          <a:solidFill>
            <a:srgbClr val="F39C12"/>
          </a:solidFill>
          <a:ln/>
        </p:spPr>
      </p:sp>
      <p:sp>
        <p:nvSpPr>
          <p:cNvPr id="4" name="Text 2"/>
          <p:cNvSpPr/>
          <p:nvPr/>
        </p:nvSpPr>
        <p:spPr>
          <a:xfrm>
            <a:off x="457200" y="365760"/>
            <a:ext cx="8229600" cy="640080"/>
          </a:xfrm>
          <a:prstGeom prst="rect">
            <a:avLst/>
          </a:prstGeom>
          <a:noFill/>
          <a:ln/>
        </p:spPr>
        <p:txBody>
          <a:bodyPr wrap="square"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পাঠের সারসংক্ষেপ</a:t>
            </a:r>
            <a:endParaRPr lang="en-US" sz="2800" dirty="0"/>
          </a:p>
        </p:txBody>
      </p:sp>
      <p:sp>
        <p:nvSpPr>
          <p:cNvPr id="5" name="Shape 3"/>
          <p:cNvSpPr/>
          <p:nvPr/>
        </p:nvSpPr>
        <p:spPr>
          <a:xfrm>
            <a:off x="457200" y="1097280"/>
            <a:ext cx="8229600" cy="2468880"/>
          </a:xfrm>
          <a:prstGeom prst="rect">
            <a:avLst/>
          </a:prstGeom>
          <a:solidFill>
            <a:srgbClr val="1A3A4A"/>
          </a:solidFill>
          <a:ln w="19050">
            <a:solidFill>
              <a:srgbClr val="F39C12"/>
            </a:solidFill>
            <a:prstDash val="solid"/>
          </a:ln>
        </p:spPr>
      </p:sp>
      <p:sp>
        <p:nvSpPr>
          <p:cNvPr id="6" name="Text 4"/>
          <p:cNvSpPr/>
          <p:nvPr/>
        </p:nvSpPr>
        <p:spPr>
          <a:xfrm>
            <a:off x="731520" y="1188720"/>
            <a:ext cx="7680960" cy="438912"/>
          </a:xfrm>
          <a:prstGeom prst="rect">
            <a:avLst/>
          </a:prstGeom>
          <a:noFill/>
          <a:ln/>
        </p:spPr>
        <p:txBody>
          <a:bodyPr wrap="square" rtlCol="0" anchor="ctr"/>
          <a:lstStyle/>
          <a:p>
            <a:pPr indent="0" marL="0">
              <a:buNone/>
            </a:pPr>
            <a:r>
              <a:rPr lang="en-US" sz="1300" dirty="0">
                <a:solidFill>
                  <a:srgbClr val="FFFFFF"/>
                </a:solidFill>
                <a:latin typeface="Calibri" pitchFamily="34" charset="0"/>
                <a:ea typeface="Calibri" pitchFamily="34" charset="-122"/>
                <a:cs typeface="Calibri" pitchFamily="34" charset="-120"/>
              </a:rPr>
              <a:t>✦  কুটিরে তৈরি পণ্যকে কুটির শিল্প বলা হয়।</a:t>
            </a:r>
            <a:endParaRPr lang="en-US" sz="1300" dirty="0"/>
          </a:p>
        </p:txBody>
      </p:sp>
      <p:sp>
        <p:nvSpPr>
          <p:cNvPr id="7" name="Text 5"/>
          <p:cNvSpPr/>
          <p:nvPr/>
        </p:nvSpPr>
        <p:spPr>
          <a:xfrm>
            <a:off x="731520" y="1645920"/>
            <a:ext cx="7680960" cy="438912"/>
          </a:xfrm>
          <a:prstGeom prst="rect">
            <a:avLst/>
          </a:prstGeom>
          <a:noFill/>
          <a:ln/>
        </p:spPr>
        <p:txBody>
          <a:bodyPr wrap="square" rtlCol="0" anchor="ctr"/>
          <a:lstStyle/>
          <a:p>
            <a:pPr indent="0" marL="0">
              <a:buNone/>
            </a:pPr>
            <a:r>
              <a:rPr lang="en-US" sz="1300" dirty="0">
                <a:solidFill>
                  <a:srgbClr val="FFFFFF"/>
                </a:solidFill>
                <a:latin typeface="Calibri" pitchFamily="34" charset="0"/>
                <a:ea typeface="Calibri" pitchFamily="34" charset="-122"/>
                <a:cs typeface="Calibri" pitchFamily="34" charset="-120"/>
              </a:rPr>
              <a:t>✦  মাটি, বাঁশ, বেত, পাট, কাপড় ইত্যাদি দিয়ে নানা কুটির পণ্য তৈরি হয়।</a:t>
            </a:r>
            <a:endParaRPr lang="en-US" sz="1300" dirty="0"/>
          </a:p>
        </p:txBody>
      </p:sp>
      <p:sp>
        <p:nvSpPr>
          <p:cNvPr id="8" name="Text 6"/>
          <p:cNvSpPr/>
          <p:nvPr/>
        </p:nvSpPr>
        <p:spPr>
          <a:xfrm>
            <a:off x="731520" y="2103120"/>
            <a:ext cx="7680960" cy="438912"/>
          </a:xfrm>
          <a:prstGeom prst="rect">
            <a:avLst/>
          </a:prstGeom>
          <a:noFill/>
          <a:ln/>
        </p:spPr>
        <p:txBody>
          <a:bodyPr wrap="square" rtlCol="0" anchor="ctr"/>
          <a:lstStyle/>
          <a:p>
            <a:pPr indent="0" marL="0">
              <a:buNone/>
            </a:pPr>
            <a:r>
              <a:rPr lang="en-US" sz="1300" dirty="0">
                <a:solidFill>
                  <a:srgbClr val="F39C12"/>
                </a:solidFill>
                <a:latin typeface="Calibri" pitchFamily="34" charset="0"/>
                <a:ea typeface="Calibri" pitchFamily="34" charset="-122"/>
                <a:cs typeface="Calibri" pitchFamily="34" charset="-120"/>
              </a:rPr>
              <a:t>✦  জামদানি শাড়ি ও শীতলপাটি বাংলাদেশের বিশ্বমানের নিদর্শন।</a:t>
            </a:r>
            <a:endParaRPr lang="en-US" sz="1300" dirty="0"/>
          </a:p>
        </p:txBody>
      </p:sp>
      <p:sp>
        <p:nvSpPr>
          <p:cNvPr id="9" name="Text 7"/>
          <p:cNvSpPr/>
          <p:nvPr/>
        </p:nvSpPr>
        <p:spPr>
          <a:xfrm>
            <a:off x="731520" y="2560320"/>
            <a:ext cx="7680960" cy="438912"/>
          </a:xfrm>
          <a:prstGeom prst="rect">
            <a:avLst/>
          </a:prstGeom>
          <a:noFill/>
          <a:ln/>
        </p:spPr>
        <p:txBody>
          <a:bodyPr wrap="square" rtlCol="0" anchor="ctr"/>
          <a:lstStyle/>
          <a:p>
            <a:pPr indent="0" marL="0">
              <a:buNone/>
            </a:pPr>
            <a:r>
              <a:rPr lang="en-US" sz="1300" dirty="0">
                <a:solidFill>
                  <a:srgbClr val="F39C12"/>
                </a:solidFill>
                <a:latin typeface="Calibri" pitchFamily="34" charset="0"/>
                <a:ea typeface="Calibri" pitchFamily="34" charset="-122"/>
                <a:cs typeface="Calibri" pitchFamily="34" charset="-120"/>
              </a:rPr>
              <a:t>✦  নকশিকাঁথা ও হাতপাখা গ্রামীণ নারীদের হাতের কাজের নিদর্শন।</a:t>
            </a:r>
            <a:endParaRPr lang="en-US" sz="1300" dirty="0"/>
          </a:p>
        </p:txBody>
      </p:sp>
      <p:sp>
        <p:nvSpPr>
          <p:cNvPr id="10" name="Text 8"/>
          <p:cNvSpPr/>
          <p:nvPr/>
        </p:nvSpPr>
        <p:spPr>
          <a:xfrm>
            <a:off x="731520" y="3017520"/>
            <a:ext cx="7680960" cy="438912"/>
          </a:xfrm>
          <a:prstGeom prst="rect">
            <a:avLst/>
          </a:prstGeom>
          <a:noFill/>
          <a:ln/>
        </p:spPr>
        <p:txBody>
          <a:bodyPr wrap="square" rtlCol="0" anchor="ctr"/>
          <a:lstStyle/>
          <a:p>
            <a:pPr indent="0" marL="0">
              <a:buNone/>
            </a:pPr>
            <a:r>
              <a:rPr lang="en-US" sz="1300" dirty="0">
                <a:solidFill>
                  <a:srgbClr val="FFFFFF"/>
                </a:solidFill>
                <a:latin typeface="Calibri" pitchFamily="34" charset="0"/>
                <a:ea typeface="Calibri" pitchFamily="34" charset="-122"/>
                <a:cs typeface="Calibri" pitchFamily="34" charset="-120"/>
              </a:rPr>
              <a:t>✦  কুটির শিল্প দেশের কর্মসংস্থান ও গৃহসজ্জায় গুরুত্বপূর্ণ ভূমিকা রাখে।</a:t>
            </a:r>
            <a:endParaRPr lang="en-US" sz="1300" dirty="0"/>
          </a:p>
        </p:txBody>
      </p:sp>
      <p:sp>
        <p:nvSpPr>
          <p:cNvPr id="11" name="Shape 9"/>
          <p:cNvSpPr/>
          <p:nvPr/>
        </p:nvSpPr>
        <p:spPr>
          <a:xfrm>
            <a:off x="1371600" y="3749040"/>
            <a:ext cx="6400800" cy="822960"/>
          </a:xfrm>
          <a:prstGeom prst="rect">
            <a:avLst/>
          </a:prstGeom>
          <a:solidFill>
            <a:srgbClr val="C0392B"/>
          </a:solidFill>
          <a:ln/>
        </p:spPr>
      </p:sp>
      <p:sp>
        <p:nvSpPr>
          <p:cNvPr id="12" name="Text 10"/>
          <p:cNvSpPr/>
          <p:nvPr/>
        </p:nvSpPr>
        <p:spPr>
          <a:xfrm>
            <a:off x="1371600" y="3749040"/>
            <a:ext cx="6400800" cy="822960"/>
          </a:xfrm>
          <a:prstGeom prst="rect">
            <a:avLst/>
          </a:prstGeom>
          <a:noFill/>
          <a:ln/>
        </p:spPr>
        <p:txBody>
          <a:bodyPr wrap="square"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সকলকে ধন্যবাদ! 🙏</a:t>
            </a:r>
            <a:endParaRPr lang="en-US" sz="2400" dirty="0"/>
          </a:p>
        </p:txBody>
      </p:sp>
      <p:sp>
        <p:nvSpPr>
          <p:cNvPr id="13" name="Shape 11"/>
          <p:cNvSpPr/>
          <p:nvPr/>
        </p:nvSpPr>
        <p:spPr>
          <a:xfrm>
            <a:off x="0" y="4892040"/>
            <a:ext cx="9144000" cy="251460"/>
          </a:xfrm>
          <a:prstGeom prst="rect">
            <a:avLst/>
          </a:prstGeom>
          <a:solidFill>
            <a:srgbClr val="1A252F"/>
          </a:solidFill>
          <a:ln/>
        </p:spPr>
      </p:sp>
      <p:sp>
        <p:nvSpPr>
          <p:cNvPr id="14" name="Text 12"/>
          <p:cNvSpPr/>
          <p:nvPr/>
        </p:nvSpPr>
        <p:spPr>
          <a:xfrm>
            <a:off x="274320" y="4892040"/>
            <a:ext cx="8595360" cy="251460"/>
          </a:xfrm>
          <a:prstGeom prst="rect">
            <a:avLst/>
          </a:prstGeom>
          <a:noFill/>
          <a:ln/>
        </p:spPr>
        <p:txBody>
          <a:bodyPr wrap="square" rtlCol="0" anchor="ctr"/>
          <a:lstStyle/>
          <a:p>
            <a:pPr algn="ctr" indent="0" marL="0">
              <a:buNone/>
            </a:pPr>
            <a:r>
              <a:rPr lang="en-US" sz="1000" dirty="0">
                <a:solidFill>
                  <a:srgbClr val="7F8C8D"/>
                </a:solidFill>
                <a:latin typeface="Calibri" pitchFamily="34" charset="0"/>
                <a:ea typeface="Calibri" pitchFamily="34" charset="-122"/>
                <a:cs typeface="Calibri" pitchFamily="34" charset="-120"/>
              </a:rPr>
              <a:t>তামজীদ আহম্মদ  |  ৬৫ নং ছনপাড়া সরকারি প্রাথমিক বিদ্যালয়  |  আড়াইহাজার, নারায়ণগঞ্জ</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কুটির শিল্প - পাঠ ১১</dc:title>
  <dc:subject>PptxGenJS Presentation</dc:subject>
  <dc:creator>PptxGenJS</dc:creator>
  <cp:lastModifiedBy>PptxGenJS</cp:lastModifiedBy>
  <cp:revision>1</cp:revision>
  <dcterms:created xsi:type="dcterms:W3CDTF">2026-04-14T22:45:01Z</dcterms:created>
  <dcterms:modified xsi:type="dcterms:W3CDTF">2026-04-14T22:45:01Z</dcterms:modified>
</cp:coreProperties>
</file>