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9728"/>
            <a:ext cx="3474720" cy="50292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02920"/>
            <a:ext cx="2194560" cy="2560320"/>
          </a:xfrm>
          <a:prstGeom prst="ellipse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" y="3200400"/>
            <a:ext cx="3200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৬৫ নং ছনপাড়া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সরকারি প্রাথমিক বিদ্যালয়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আড়াইহাজার, নারায়ণগঞ্জ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566160" y="457200"/>
            <a:ext cx="0" cy="4114800"/>
          </a:xfrm>
          <a:prstGeom prst="line">
            <a:avLst/>
          </a:prstGeom>
          <a:noFill/>
          <a:ln w="25400">
            <a:solidFill>
              <a:srgbClr val="D4A01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840480" y="36576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স্বাগতম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3840480" y="10058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তামজীদ আহম্মদ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3840480" y="1691640"/>
            <a:ext cx="2926080" cy="3657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840480" y="16916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সহকারী শিক্ষক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840480" y="2286000"/>
            <a:ext cx="5029200" cy="2194560"/>
          </a:xfrm>
          <a:prstGeom prst="rect">
            <a:avLst/>
          </a:prstGeom>
          <a:solidFill>
            <a:srgbClr val="1A3A2A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023360" y="24231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আজকের পাঠ: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023360" y="278892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পাঠ ৮ঃ রেয়েল বেঙ্গল টাইগার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4023360" y="3291840"/>
            <a:ext cx="4663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শ্রেণিঃ প্রাথমিক বিদ্যালয়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বিষয়ঃ আমার বাংলা বই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আমার বাংলা বই  |  ২০২৬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731520"/>
            <a:ext cx="8229600" cy="3474720"/>
          </a:xfrm>
          <a:prstGeom prst="rect">
            <a:avLst/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পাঠ ৮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57200" y="2514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বাংলাদেশের জাতীয় পশু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31520" y="4389120"/>
            <a:ext cx="274320" cy="2743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7280" y="4343400"/>
            <a:ext cx="365760" cy="365760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54480" y="4389120"/>
            <a:ext cx="274320" cy="2743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42976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শিক্ষার্থীরা এই পাঠ থেকে রেয়েল বেঙ্গল টাইগার সম্পর্কে বিস্তারিত জানতে পারবে।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আমার বাংলা বই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– পরিচিতি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539496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11480" y="1143000"/>
            <a:ext cx="256032" cy="256032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14300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77240" y="1115568"/>
            <a:ext cx="4754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বাংলাদেশের জাতীয় পশু রেয়েল বেঙ্গল টাইগার।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1480" y="1673352"/>
            <a:ext cx="256032" cy="256032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167335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77240" y="1645920"/>
            <a:ext cx="4754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মানুষের কাছে এটি 'বাঘ' নামে পরিচিত।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11480" y="2203704"/>
            <a:ext cx="256032" cy="256032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22037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77240" y="2176272"/>
            <a:ext cx="4754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 দেখতে যেমন সুন্দর, তেমনি ভয়ঙ্কর।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2734056"/>
            <a:ext cx="256032" cy="256032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1480" y="273405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77240" y="2706624"/>
            <a:ext cx="4754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বাংলাদেশের সুন্দরবনে এই প্রাণী দেখা যায়।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11480" y="3264408"/>
            <a:ext cx="256032" cy="256032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1480" y="326440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77240" y="3236976"/>
            <a:ext cx="4754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পৃথিবীতে অনেক প্রজাতির বাঘ আছে।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11480" y="3794760"/>
            <a:ext cx="256032" cy="256032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379476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77240" y="3767328"/>
            <a:ext cx="47548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সবচেয়ে রাজসিক।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852160" y="960120"/>
            <a:ext cx="3017520" cy="35661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943600" y="105156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কোথায় পাওয়া যায়?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943600" y="146304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বাংলাদেশের সুন্দরবন — পৃথিবীর বৃহত্তম ম্যানগ্রোভ বন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943600" y="2377440"/>
            <a:ext cx="2743200" cy="0"/>
          </a:xfrm>
          <a:prstGeom prst="line">
            <a:avLst/>
          </a:prstGeom>
          <a:noFill/>
          <a:ln w="12700">
            <a:solidFill>
              <a:srgbClr val="52B7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43600" y="246888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🌿 পরিবেশগত গুরুত্ব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943600" y="288036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বনের পরিবেশ রক্ষায় বাঘের বিশেষ ভূমিকা আছে।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বাঘের শারীরিক বৈশিষ্ট্য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1965960" cy="1828800"/>
          </a:xfrm>
          <a:prstGeom prst="rect">
            <a:avLst/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1783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🟠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হলুদ থেকে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গাঢ় কমলা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74320" y="2788920"/>
            <a:ext cx="1965960" cy="3657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27889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গায়ের রং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450592" y="960120"/>
            <a:ext cx="1965960" cy="1828800"/>
          </a:xfrm>
          <a:prstGeom prst="rect">
            <a:avLst/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42032" y="1051560"/>
            <a:ext cx="1783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📏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২২০ সে.মি.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পর্যন্ত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450592" y="2788920"/>
            <a:ext cx="1965960" cy="3657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450592" y="27889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দৈর্ঘ্য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626864" y="960120"/>
            <a:ext cx="1965960" cy="1828800"/>
          </a:xfrm>
          <a:prstGeom prst="rect">
            <a:avLst/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18304" y="1051560"/>
            <a:ext cx="1783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২২০ কেজি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626864" y="2788920"/>
            <a:ext cx="1965960" cy="3657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26864" y="27889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পুরুষ বাঘের ওজন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03136" y="960120"/>
            <a:ext cx="1965960" cy="1828800"/>
          </a:xfrm>
          <a:prstGeom prst="rect">
            <a:avLst/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94576" y="1051560"/>
            <a:ext cx="1783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১৪০ কেজি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803136" y="2788920"/>
            <a:ext cx="1965960" cy="3657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03136" y="27889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বাঘিনীর ওজন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3291840"/>
            <a:ext cx="85953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40156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পেটের দিক: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3675888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সাদা রঙের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606040" y="340156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গায়ে: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606040" y="3675888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কালো রেখার ডোরাকাটা দাগ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54880" y="340156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লেজ: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754880" y="3675888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৬০ থেকে ১১০ সে.মি.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903720" y="3401568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উচ্চতা: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903720" y="3675888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১০০ সে.মি. পর্যন্ত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বাঘের গুণাবলি ও শিকার দক্ষতা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11480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960120"/>
            <a:ext cx="4114800" cy="411480"/>
          </a:xfrm>
          <a:prstGeom prst="rect">
            <a:avLst/>
          </a:prstGeom>
          <a:solidFill>
            <a:srgbClr val="2D6A4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শিকারের বৈশিষ্ট্য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0040" y="1463040"/>
            <a:ext cx="73152" cy="41148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444752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থাবার নিচের অংশ নরম ও পুরু — চলার সময় শব্দ হয় না।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2066544"/>
            <a:ext cx="73152" cy="41148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048256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শিকার ধরার সময় থাবা থেকে নখর বের হয়।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0040" y="2670048"/>
            <a:ext cx="73152" cy="41148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2651760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তীক্ষ্ণ ও শক্তিশালী দাঁত এবং মজবুত চোয়াল।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0040" y="3273552"/>
            <a:ext cx="73152" cy="41148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255264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প্রতিদিন ৭-৮ কেজি খাবার খায়।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0040" y="3877056"/>
            <a:ext cx="73152" cy="41148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858768"/>
            <a:ext cx="37490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হরিণ, শূকর, বানরের মাংস প্রধান খাবার।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663440" y="960120"/>
            <a:ext cx="420624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63440" y="960120"/>
            <a:ext cx="4206240" cy="411480"/>
          </a:xfrm>
          <a:prstGeom prst="rect">
            <a:avLst/>
          </a:prstGeom>
          <a:solidFill>
            <a:srgbClr val="2D6A4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অন্যান্য গুণাবলি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736592" y="1499616"/>
            <a:ext cx="292608" cy="292608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36592" y="14996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120640" y="1481328"/>
            <a:ext cx="3657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 বিড়াল প্রজাতির সবচেয়ে বড় প্রাণী।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736592" y="2103120"/>
            <a:ext cx="292608" cy="292608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36592" y="21031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120640" y="2084832"/>
            <a:ext cx="3657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বিড়ালকে বলা হয় বাঘের মাসি।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736592" y="2706624"/>
            <a:ext cx="292608" cy="292608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36592" y="27066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120640" y="2688336"/>
            <a:ext cx="3657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দৃষ্টিশক্তি, শ্রবণ ও ঘ্রাণশক্তি অত্যন্ত প্রখর।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736592" y="3310128"/>
            <a:ext cx="292608" cy="292608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36592" y="3310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120640" y="3291840"/>
            <a:ext cx="3657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 সাঁতার কাটতে পারে এবং নদী-খাল পার হয়।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36592" y="3913632"/>
            <a:ext cx="292608" cy="292608"/>
          </a:xfrm>
          <a:prstGeom prst="ellipse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736592" y="39136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120640" y="3895344"/>
            <a:ext cx="3657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নির্দিষ্ট এলাকাজুড়ে রাজত্ব করে।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বাঘের জীবনচক্র ও প্রজনন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502920" cy="502920"/>
          </a:xfrm>
          <a:prstGeom prst="ellipse">
            <a:avLst/>
          </a:prstGeom>
          <a:solidFill>
            <a:srgbClr val="1B4332"/>
          </a:solidFill>
          <a:ln w="25400">
            <a:solidFill>
              <a:srgbClr val="D4A01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005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5780" y="1508760"/>
            <a:ext cx="0" cy="246888"/>
          </a:xfrm>
          <a:prstGeom prst="line">
            <a:avLst/>
          </a:prstGeom>
          <a:noFill/>
          <a:ln w="25400">
            <a:solidFill>
              <a:srgbClr val="52B78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1005840"/>
            <a:ext cx="78638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042416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আয়ুষ্কাল: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80360" y="104241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সাধারণত ৩০ থেকে ৩৫ বছর বাঁচে।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4320" y="1755648"/>
            <a:ext cx="502920" cy="502920"/>
          </a:xfrm>
          <a:prstGeom prst="ellipse">
            <a:avLst/>
          </a:prstGeom>
          <a:solidFill>
            <a:srgbClr val="1B4332"/>
          </a:solidFill>
          <a:ln w="25400">
            <a:solidFill>
              <a:srgbClr val="D4A0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7556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২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25780" y="2258568"/>
            <a:ext cx="0" cy="246888"/>
          </a:xfrm>
          <a:prstGeom prst="line">
            <a:avLst/>
          </a:prstGeom>
          <a:noFill/>
          <a:ln w="25400">
            <a:solidFill>
              <a:srgbClr val="52B78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1755648"/>
            <a:ext cx="78638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" y="1792224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সন্তান জন্ম: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880360" y="1792224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বাঘিনী তিন বছর অন্তর ৩-৪টি বাচ্চা দেয়।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2505456"/>
            <a:ext cx="502920" cy="502920"/>
          </a:xfrm>
          <a:prstGeom prst="ellipse">
            <a:avLst/>
          </a:prstGeom>
          <a:solidFill>
            <a:srgbClr val="1B4332"/>
          </a:solidFill>
          <a:ln w="25400">
            <a:solidFill>
              <a:srgbClr val="D4A01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320" y="25054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৩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25780" y="3008376"/>
            <a:ext cx="0" cy="246888"/>
          </a:xfrm>
          <a:prstGeom prst="line">
            <a:avLst/>
          </a:prstGeom>
          <a:noFill/>
          <a:ln w="25400">
            <a:solidFill>
              <a:srgbClr val="52B78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2505456"/>
            <a:ext cx="78638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1560" y="2542032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মায়ের সাথে: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880360" y="254203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বাচ্চারা প্রায় এক বছর মায়ের সাথে থাকে।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74320" y="3255264"/>
            <a:ext cx="502920" cy="502920"/>
          </a:xfrm>
          <a:prstGeom prst="ellipse">
            <a:avLst/>
          </a:prstGeom>
          <a:solidFill>
            <a:srgbClr val="1B4332"/>
          </a:solidFill>
          <a:ln w="25400">
            <a:solidFill>
              <a:srgbClr val="D4A01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32552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৪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25780" y="3758184"/>
            <a:ext cx="0" cy="246888"/>
          </a:xfrm>
          <a:prstGeom prst="line">
            <a:avLst/>
          </a:prstGeom>
          <a:noFill/>
          <a:ln w="25400">
            <a:solidFill>
              <a:srgbClr val="52B78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60120" y="3255264"/>
            <a:ext cx="78638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51560" y="32918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রাজত্ব: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2880360" y="329184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একটি পুরুষ বাঘ একটি নির্দিষ্ট অংশজুড়ে রাজত্ব করে।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274320" y="4005072"/>
            <a:ext cx="502920" cy="502920"/>
          </a:xfrm>
          <a:prstGeom prst="ellipse">
            <a:avLst/>
          </a:prstGeom>
          <a:solidFill>
            <a:srgbClr val="1B4332"/>
          </a:solidFill>
          <a:ln w="25400">
            <a:solidFill>
              <a:srgbClr val="D4A01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40050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৫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960120" y="4005072"/>
            <a:ext cx="78638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51560" y="4041648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একাকীত্ব: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2880360" y="404164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পুরুষ বাঘ অন্য পুরুষ বাঘকে তার এলাকায় ঢুকতে দেয় না।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 সংরক্ষণ – কেন জরুরি?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023360" cy="3474720"/>
          </a:xfrm>
          <a:prstGeom prst="rect">
            <a:avLst/>
          </a:prstGeom>
          <a:solidFill>
            <a:srgbClr val="FFF0E6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960120"/>
            <a:ext cx="4023360" cy="411480"/>
          </a:xfrm>
          <a:prstGeom prst="rect">
            <a:avLst/>
          </a:prstGeom>
          <a:solidFill>
            <a:srgbClr val="E76F5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হুমকির কারণ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47472" y="1490472"/>
            <a:ext cx="73152" cy="50292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0352" y="146304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প্রাকৃতিক দুর্যোগে বনে গাছ কাটা পড়লে বাঘের জীবন বিপন্ন হয়।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7472" y="2221992"/>
            <a:ext cx="73152" cy="50292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30352" y="219456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কিছু লোক চামড়া ও অন্যান্য প্রয়োজনে বাঘ মেরে ফেলে।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47472" y="2953512"/>
            <a:ext cx="73152" cy="50292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0352" y="292608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দিন দিন সুন্দরবনে বাঘের সংখ্যা কমছে।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47472" y="3685032"/>
            <a:ext cx="73152" cy="50292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0352" y="365760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পরিবেশ দূষণ বাঘের বাসস্থান নষ্ট করছে।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0" y="960120"/>
            <a:ext cx="4297680" cy="3474720"/>
          </a:xfrm>
          <a:prstGeom prst="rect">
            <a:avLst/>
          </a:prstGeom>
          <a:solidFill>
            <a:srgbClr val="E8F5E9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0" y="960120"/>
            <a:ext cx="4297680" cy="411480"/>
          </a:xfrm>
          <a:prstGeom prst="rect">
            <a:avLst/>
          </a:prstGeom>
          <a:solidFill>
            <a:srgbClr val="2D6A4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🛡️ আমাদের করণীয়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663440" y="1499616"/>
            <a:ext cx="320040" cy="32004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63440" y="149961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74920" y="148132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সুন্দরবন রক্ষা করতে হবে।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663440" y="2231136"/>
            <a:ext cx="320040" cy="32004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63440" y="223113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74920" y="221284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 শিকার বন্ধ করতে হবে।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663440" y="2962656"/>
            <a:ext cx="320040" cy="32004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63440" y="296265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074920" y="294436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বনের পরিবেশ বাঁচাতে হবে।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663440" y="3694176"/>
            <a:ext cx="320040" cy="32004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63440" y="369417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074920" y="367588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বাংলাদেশের অমূল্য সম্পদ।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অর্থ জেনে নিই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023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0584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ঘ্রাণশক্তি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783080" y="100584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গন্ধ নেওয়ার ক্ষমতা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4320" y="1746504"/>
            <a:ext cx="4023360" cy="658368"/>
          </a:xfrm>
          <a:prstGeom prst="rect">
            <a:avLst/>
          </a:prstGeom>
          <a:solidFill>
            <a:srgbClr val="F0FFF4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792224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চিরতরে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783080" y="1792224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চিরকালের জন্য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4320" y="2532888"/>
            <a:ext cx="4023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2578608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থাবা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783080" y="2578608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কোনো জন্তুর সামনের পায়ের নখযুক্ত তালু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3319272"/>
            <a:ext cx="4023360" cy="658368"/>
          </a:xfrm>
          <a:prstGeom prst="rect">
            <a:avLst/>
          </a:prstGeom>
          <a:solidFill>
            <a:srgbClr val="F0FFF4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3364992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দৃষ্টিশক্তি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783080" y="3364992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দেখার ক্ষমতা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4105656"/>
            <a:ext cx="4023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4151376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পরিবেশের ভারসাম্য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783080" y="4151376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পরিবেশের উপাদানের মধ্যে সামঞ্জস্য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0" y="960120"/>
            <a:ext cx="429768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63440" y="100584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প্রখর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172200" y="1005840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তীব্র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0" y="1746504"/>
            <a:ext cx="4297680" cy="658368"/>
          </a:xfrm>
          <a:prstGeom prst="rect">
            <a:avLst/>
          </a:prstGeom>
          <a:solidFill>
            <a:srgbClr val="F0FFF4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63440" y="1792224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প্রতাঙ্গ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172200" y="1792224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শরীরের অংশ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572000" y="2532888"/>
            <a:ext cx="429768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63440" y="2578608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বিপন্ন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172200" y="2578608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সংকটে পড়েছে এমন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572000" y="3319272"/>
            <a:ext cx="4297680" cy="658368"/>
          </a:xfrm>
          <a:prstGeom prst="rect">
            <a:avLst/>
          </a:prstGeom>
          <a:solidFill>
            <a:srgbClr val="F0FFF4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663440" y="3364992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রাজসিক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172200" y="3364992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রাজার মতো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572000" y="4105656"/>
            <a:ext cx="429768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52B78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63440" y="4151376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শ্রবণশক্তি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172200" y="4151376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শোনার ক্ষমতা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4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অনুশীলনী – প্রশ্নোত্তর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859536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52B78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05840"/>
            <a:ext cx="502920" cy="621792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05840"/>
            <a:ext cx="502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1005840"/>
            <a:ext cx="7772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বাংলাদেশের জাতীয় পশুর নাম কী?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74320" y="1764792"/>
            <a:ext cx="8595360" cy="621792"/>
          </a:xfrm>
          <a:prstGeom prst="rect">
            <a:avLst/>
          </a:prstGeom>
          <a:solidFill>
            <a:srgbClr val="F0FFF4"/>
          </a:solidFill>
          <a:ln w="10160">
            <a:solidFill>
              <a:srgbClr val="52B78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" y="1764792"/>
            <a:ext cx="502920" cy="621792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1764792"/>
            <a:ext cx="502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14400" y="1764792"/>
            <a:ext cx="7772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কোন কোন বৈশিষ্ট্য বাঘকে দক্ষ শিকারি বানিয়েছে?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74320" y="2523744"/>
            <a:ext cx="859536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52B78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2523744"/>
            <a:ext cx="502920" cy="621792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" y="2523744"/>
            <a:ext cx="502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4400" y="2523744"/>
            <a:ext cx="7772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কমে যাওয়ার কারণ কী?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74320" y="3282696"/>
            <a:ext cx="8595360" cy="621792"/>
          </a:xfrm>
          <a:prstGeom prst="rect">
            <a:avLst/>
          </a:prstGeom>
          <a:solidFill>
            <a:srgbClr val="F0FFF4"/>
          </a:solidFill>
          <a:ln w="10160">
            <a:solidFill>
              <a:srgbClr val="52B78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4320" y="3282696"/>
            <a:ext cx="502920" cy="621792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282696"/>
            <a:ext cx="502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3282696"/>
            <a:ext cx="7772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বিড়ালকে বাঘের মাসি বলা হয় কেন?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74320" y="4041648"/>
            <a:ext cx="859536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52B78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" y="4041648"/>
            <a:ext cx="502920" cy="621792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4320" y="4041648"/>
            <a:ext cx="502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14400" y="4041648"/>
            <a:ext cx="7772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বাঘের সাঁতারের ব্যাপারে কী বলা হয়?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 |  তামজীদ আহম্মদ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" y="274320"/>
            <a:ext cx="8412480" cy="2377440"/>
          </a:xfrm>
          <a:prstGeom prst="rect">
            <a:avLst/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📚 পাঠের সারসংক্ষেপ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02920" y="914400"/>
            <a:ext cx="274320" cy="2743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886968"/>
            <a:ext cx="76809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রেয়েল বেঙ্গল টাইগার বাংলাদেশের জাতীয় পশু এবং এটি সুন্দরবনে বাস করে।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463040"/>
            <a:ext cx="274320" cy="2743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435608"/>
            <a:ext cx="76809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বাঘ বিড়াল প্রজাতির সবচেয়ে বড় প্রাণী — এর দৃষ্টি, শ্রবণ ও ঘ্রাণশক্তি অত্যন্ত তীক্ষ্ণ।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02920" y="2011680"/>
            <a:ext cx="274320" cy="27432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1984248"/>
            <a:ext cx="76809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পরিবেশ রক্ষায় বাঘের গুরুত্বপূর্ণ ভূমিকা আছে — তাই সুন্দরবন ও বাঘ রক্ষা করা আমাদের দায়িত্ব।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914400" y="2834640"/>
            <a:ext cx="7315200" cy="1737360"/>
          </a:xfrm>
          <a:prstGeom prst="rect">
            <a:avLst/>
          </a:prstGeom>
          <a:solidFill>
            <a:srgbClr val="1A3A2A"/>
          </a:solidFill>
          <a:ln w="25400">
            <a:solidFill>
              <a:srgbClr val="D4A01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2926080"/>
            <a:ext cx="7315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ধন্যবাদ সবাইকে!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914400" y="3630168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তামজীদ আহম্মদ  |  সহকারী শিক্ষক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F8F4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৬৫ নং ছনপাড়া সরকারি প্রাথমিক বিদ্যালয়, আড়াইহাজার, নারায়ণগঞ্জ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আমার বাংলা বই  |  ২০২৬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রেয়েল বেঙ্গল টাইগার</dc:title>
  <dc:subject>PptxGenJS Presentation</dc:subject>
  <dc:creator>PptxGenJS</dc:creator>
  <cp:lastModifiedBy>PptxGenJS</cp:lastModifiedBy>
  <cp:revision>1</cp:revision>
  <dcterms:created xsi:type="dcterms:W3CDTF">2026-04-14T15:29:23Z</dcterms:created>
  <dcterms:modified xsi:type="dcterms:W3CDTF">2026-04-14T15:29:23Z</dcterms:modified>
</cp:coreProperties>
</file>