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4" d="100"/>
          <a:sy n="84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4969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06340"/>
            <a:ext cx="9144000" cy="13716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34272" y="0"/>
            <a:ext cx="109728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640080"/>
            <a:ext cx="2560320" cy="2560320"/>
          </a:xfrm>
          <a:prstGeom prst="ellipse">
            <a:avLst/>
          </a:prstGeom>
          <a:solidFill>
            <a:srgbClr val="D4A017"/>
          </a:solidFill>
          <a:ln w="381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7" name="Image 0"/>
          <p:cNvPicPr>
            <a:picLocks noChangeAspect="1"/>
          </p:cNvPicPr>
          <p:nvPr/>
        </p:nvPicPr>
        <p:blipFill>
          <a:blip r:embed="rId3"/>
          <a:srcRect l="13516" r="13516"/>
          <a:stretch/>
        </p:blipFill>
        <p:spPr>
          <a:xfrm>
            <a:off x="731520" y="731520"/>
            <a:ext cx="2377440" cy="2377440"/>
          </a:xfrm>
          <a:prstGeom prst="ellipse">
            <a:avLst/>
          </a:prstGeom>
        </p:spPr>
      </p:pic>
      <p:sp>
        <p:nvSpPr>
          <p:cNvPr id="8" name="Text 5"/>
          <p:cNvSpPr/>
          <p:nvPr/>
        </p:nvSpPr>
        <p:spPr>
          <a:xfrm>
            <a:off x="3474720" y="54864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৬৫ নং ছনপাড়া সরকারি প্রাথমিক বিদ্যালয়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3474720" y="1024128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আরাইহাজার, নারায়ণগঞ্জ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3474720" y="1463040"/>
            <a:ext cx="502920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3474720" y="1600200"/>
            <a:ext cx="5394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তামজীদ আহম্মদ</a:t>
            </a:r>
            <a:endParaRPr lang="en-US" sz="2600" dirty="0"/>
          </a:p>
        </p:txBody>
      </p:sp>
      <p:sp>
        <p:nvSpPr>
          <p:cNvPr id="12" name="Text 9"/>
          <p:cNvSpPr/>
          <p:nvPr/>
        </p:nvSpPr>
        <p:spPr>
          <a:xfrm>
            <a:off x="3474720" y="2240280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8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সহকারী শিক্ষক</a:t>
            </a:r>
            <a:endParaRPr lang="en-US" sz="1800" dirty="0"/>
          </a:p>
        </p:txBody>
      </p:sp>
      <p:sp>
        <p:nvSpPr>
          <p:cNvPr id="13" name="Shape 10"/>
          <p:cNvSpPr/>
          <p:nvPr/>
        </p:nvSpPr>
        <p:spPr>
          <a:xfrm>
            <a:off x="137160" y="3383280"/>
            <a:ext cx="8869680" cy="1508760"/>
          </a:xfrm>
          <a:prstGeom prst="rect">
            <a:avLst/>
          </a:prstGeom>
          <a:solidFill>
            <a:srgbClr val="6B0F0F">
              <a:alpha val="80000"/>
            </a:srgbClr>
          </a:solidFill>
          <a:ln w="190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365760" y="3520440"/>
            <a:ext cx="8412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আজকের পাঠ: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365760" y="384048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তিতুমীর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3D1F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57200" y="1828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i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আমার বাংলা বই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457200" y="1371600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তিতুমীর</a:t>
            </a:r>
            <a:endParaRPr lang="en-US" sz="6400" dirty="0"/>
          </a:p>
        </p:txBody>
      </p:sp>
      <p:sp>
        <p:nvSpPr>
          <p:cNvPr id="6" name="Text 4"/>
          <p:cNvSpPr/>
          <p:nvPr/>
        </p:nvSpPr>
        <p:spPr>
          <a:xfrm>
            <a:off x="457200" y="2651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i="1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বাংলার বীর সন্তান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00400" y="3383280"/>
            <a:ext cx="2743200" cy="54864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39319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শ্রেণি পাঠ — প্রাথমিক বিদ্যালয়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57200" y="438912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৬৫ নং ছনপাড়া সরকারি প্রাথমিক বিদ্যালয়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শিক্ষণ উদ্দেশ্য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365760" y="1097280"/>
            <a:ext cx="8412480" cy="658368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457200" y="1271016"/>
            <a:ext cx="320040" cy="32004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243584"/>
            <a:ext cx="320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914400" y="1152144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তিতুমীরের জীবন ও সংগ্রাম সম্পর্কে জানতে পারব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365760" y="1856232"/>
            <a:ext cx="8412480" cy="658368"/>
          </a:xfrm>
          <a:prstGeom prst="rect">
            <a:avLst/>
          </a:prstGeom>
          <a:solidFill>
            <a:srgbClr val="FFE4CC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57200" y="2029968"/>
            <a:ext cx="320040" cy="32004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2002536"/>
            <a:ext cx="320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1911096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ইংরেজ শাসন ও জমিদারদের অত্যাচার সম্পর্কে বুঝতে পারব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365760" y="2615184"/>
            <a:ext cx="8412480" cy="658368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57200" y="2788920"/>
            <a:ext cx="320040" cy="32004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2761488"/>
            <a:ext cx="320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2670048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বাঁশের কেল্লা এবং তিতুমীরের বিদ্রোহ সম্পর্কে জানব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365760" y="3374136"/>
            <a:ext cx="8412480" cy="658368"/>
          </a:xfrm>
          <a:prstGeom prst="rect">
            <a:avLst/>
          </a:prstGeom>
          <a:solidFill>
            <a:srgbClr val="FFE4CC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57200" y="3547872"/>
            <a:ext cx="320040" cy="32004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57200" y="3520440"/>
            <a:ext cx="320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3429000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দেশের জন্য আত্মত্যাগের প্রেরণা পাব</a:t>
            </a:r>
            <a:endParaRPr lang="en-US" sz="1500" dirty="0"/>
          </a:p>
        </p:txBody>
      </p:sp>
      <p:sp>
        <p:nvSpPr>
          <p:cNvPr id="20" name="Shape 18"/>
          <p:cNvSpPr/>
          <p:nvPr/>
        </p:nvSpPr>
        <p:spPr>
          <a:xfrm>
            <a:off x="365760" y="4133088"/>
            <a:ext cx="8412480" cy="658368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57200" y="4306824"/>
            <a:ext cx="320040" cy="320040"/>
          </a:xfrm>
          <a:prstGeom prst="ellipse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57200" y="4279392"/>
            <a:ext cx="32004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4187952"/>
            <a:ext cx="7589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নতুন শব্দের অর্থ শিখব এবং বাক্য তৈরি করতে পারব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তিতুমীরের পরিচয়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097280"/>
            <a:ext cx="4114800" cy="1600200"/>
          </a:xfrm>
          <a:prstGeom prst="rect">
            <a:avLst/>
          </a:prstGeom>
          <a:solidFill>
            <a:srgbClr val="FFF0E0"/>
          </a:solidFill>
          <a:ln w="12700">
            <a:solidFill>
              <a:srgbClr val="C0783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97280"/>
            <a:ext cx="4114800" cy="41148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1430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পুরো নাম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11480" y="16002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মীর নিত্যানন্দ ওরফে তিতুমীর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4114800" cy="1600200"/>
          </a:xfrm>
          <a:prstGeom prst="rect">
            <a:avLst/>
          </a:prstGeom>
          <a:solidFill>
            <a:srgbClr val="FFE4CC"/>
          </a:solidFill>
          <a:ln w="12700">
            <a:solidFill>
              <a:srgbClr val="C0783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54880" y="1097280"/>
            <a:ext cx="4114800" cy="41148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0" y="11430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জন্ম সাল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92040" y="16002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১৭৮২ সাল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274320" y="2926080"/>
            <a:ext cx="4114800" cy="1600200"/>
          </a:xfrm>
          <a:prstGeom prst="rect">
            <a:avLst/>
          </a:prstGeom>
          <a:solidFill>
            <a:srgbClr val="FFF0E0"/>
          </a:solidFill>
          <a:ln w="12700">
            <a:solidFill>
              <a:srgbClr val="C0783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74320" y="2926080"/>
            <a:ext cx="4114800" cy="41148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65760" y="29718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জন্মস্থান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11480" y="34290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চব্বিশ পরগনা জেলা, বাংলা</a:t>
            </a:r>
            <a:endParaRPr lang="en-US" sz="1500" dirty="0"/>
          </a:p>
        </p:txBody>
      </p:sp>
      <p:sp>
        <p:nvSpPr>
          <p:cNvPr id="16" name="Shape 14"/>
          <p:cNvSpPr/>
          <p:nvPr/>
        </p:nvSpPr>
        <p:spPr>
          <a:xfrm>
            <a:off x="4754880" y="2926080"/>
            <a:ext cx="4114800" cy="1600200"/>
          </a:xfrm>
          <a:prstGeom prst="rect">
            <a:avLst/>
          </a:prstGeom>
          <a:solidFill>
            <a:srgbClr val="FFE4CC"/>
          </a:solidFill>
          <a:ln w="12700">
            <a:solidFill>
              <a:srgbClr val="C0783C"/>
            </a:solidFill>
            <a:prstDash val="solid"/>
          </a:ln>
          <a:effectLst>
            <a:outerShdw blurRad="635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54880" y="2926080"/>
            <a:ext cx="4114800" cy="41148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46320" y="29718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পরিচিতি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892040" y="3429000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বাংলার বীর সংগ্রামী ও স্বাধীনতা সেনানী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তিতুমীরের শক্তি ও প্রশিক্ষণ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51560"/>
            <a:ext cx="4114800" cy="1691640"/>
          </a:xfrm>
          <a:prstGeom prst="rect">
            <a:avLst/>
          </a:prstGeom>
          <a:solidFill>
            <a:srgbClr val="E8F5E9"/>
          </a:solidFill>
          <a:ln w="12700">
            <a:solidFill>
              <a:srgbClr val="2D6A2D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51560"/>
            <a:ext cx="4114800" cy="41148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09728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ডন-কুস্তি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411480" y="155448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শরীর শক্তিশালী করতে ডন-কুস্তি করতেন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54880" y="1051560"/>
            <a:ext cx="4114800" cy="1691640"/>
          </a:xfrm>
          <a:prstGeom prst="rect">
            <a:avLst/>
          </a:prstGeom>
          <a:solidFill>
            <a:srgbClr val="F1F8E9"/>
          </a:solidFill>
          <a:ln w="12700">
            <a:solidFill>
              <a:srgbClr val="2D6A2D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754880" y="1051560"/>
            <a:ext cx="4114800" cy="41148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46320" y="109728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লাঠিখেলা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2040" y="155448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লাঠি দিয়ে যুদ্ধের কৌশল শিখতেন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274320" y="2971800"/>
            <a:ext cx="4114800" cy="1691640"/>
          </a:xfrm>
          <a:prstGeom prst="rect">
            <a:avLst/>
          </a:prstGeom>
          <a:solidFill>
            <a:srgbClr val="F1F8E9"/>
          </a:solidFill>
          <a:ln w="12700">
            <a:solidFill>
              <a:srgbClr val="2D6A2D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274320" y="2971800"/>
            <a:ext cx="4114800" cy="41148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65760" y="301752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তির ছোড়া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411480" y="347472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তির-ধনুক চালনায় দক্ষ হয়ে উঠলেন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4754880" y="2971800"/>
            <a:ext cx="4114800" cy="1691640"/>
          </a:xfrm>
          <a:prstGeom prst="rect">
            <a:avLst/>
          </a:prstGeom>
          <a:solidFill>
            <a:srgbClr val="E8F5E9"/>
          </a:solidFill>
          <a:ln w="12700">
            <a:solidFill>
              <a:srgbClr val="2D6A2D"/>
            </a:solidFill>
            <a:prstDash val="solid"/>
          </a:ln>
          <a:effectLst>
            <a:outerShdw blurRad="50800" dist="25400" dir="81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754880" y="2971800"/>
            <a:ext cx="4114800" cy="41148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846320" y="301752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তরবারি চালনা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892040" y="3474720"/>
            <a:ext cx="38404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তরবারি চালনা শিখে শক্তিশালী হলেন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6B0000"/>
          </a:solidFill>
          <a:ln w="12700">
            <a:solidFill>
              <a:srgbClr val="6B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ইংরেজ ও জমিদারের অত্যাচার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3931920" cy="3749040"/>
          </a:xfrm>
          <a:prstGeom prst="rect">
            <a:avLst/>
          </a:prstGeom>
          <a:solidFill>
            <a:srgbClr val="FFF3F3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274320" y="1005840"/>
            <a:ext cx="3931920" cy="457200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65760" y="105156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ইংরেজদের অত্যাচার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411480" y="1536192"/>
            <a:ext cx="3703320" cy="310896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তখন বাংলাদেশ শাসন করত ইংরেজরা।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এই দেশের টাকায় তারা ধনী হতে চাইত।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কৃষকদের জোর করে নীল চাষ করাত।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সাধারণ মানুষের উপর অত্যাচার করত।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937760" y="1005840"/>
            <a:ext cx="3931920" cy="3749040"/>
          </a:xfrm>
          <a:prstGeom prst="rect">
            <a:avLst/>
          </a:prstGeom>
          <a:solidFill>
            <a:srgbClr val="FFF3F3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937760" y="1005840"/>
            <a:ext cx="3931920" cy="457200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5029200" y="1051560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জমিদারদের অত্যাচার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5029200" y="1536192"/>
            <a:ext cx="3703320" cy="3108960"/>
          </a:xfrm>
          <a:prstGeom prst="rect">
            <a:avLst/>
          </a:prstGeom>
          <a:noFill/>
          <a:ln/>
        </p:spPr>
        <p:txBody>
          <a:bodyPr wrap="square" lIns="63500" tIns="63500" rIns="63500" bIns="63500" rtlCol="0" anchor="t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জমিদাররা গরিব কৃষকদের উপর চাবুক মারত।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খাজনা না দিলে শাস্তি দিত।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ধান চাষের জমি থেকে বিতাড়িত করত।</a:t>
            </a:r>
            <a:endParaRPr lang="en-US" sz="1300" dirty="0"/>
          </a:p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তিতুমীর এই অন্যায়ের বিরুদ্ধে কথা বললেন।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বাঁশের কেল্লা ও বিদ্রোহ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234440"/>
            <a:ext cx="594360" cy="594360"/>
          </a:xfrm>
          <a:prstGeom prst="ellipse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4320" y="1207008"/>
            <a:ext cx="5943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১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1005840" y="1051560"/>
            <a:ext cx="7863840" cy="896112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97280" y="108813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নারকেলবাড়িয়ায় গেলেন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97280" y="145389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তিতুমীর গ্রাম ছেড়ে নারকেলবাড়িয়ায় গিয়ে মানুষকে একত্রিত করলেন।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2240280"/>
            <a:ext cx="594360" cy="594360"/>
          </a:xfrm>
          <a:prstGeom prst="ellipse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" y="2212848"/>
            <a:ext cx="5943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২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>
            <a:off x="1005840" y="2057400"/>
            <a:ext cx="7863840" cy="896112"/>
          </a:xfrm>
          <a:prstGeom prst="rect">
            <a:avLst/>
          </a:prstGeom>
          <a:solidFill>
            <a:srgbClr val="FFE8D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97280" y="209397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বাঁশের কেল্লা তৈরি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1097280" y="245973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বাঁশ দিয়ে তৈরি করলেন মজবুত কেল্লা — শত্রুর বিরুদ্ধে প্রতিরক্ষা।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4320" y="3246120"/>
            <a:ext cx="594360" cy="594360"/>
          </a:xfrm>
          <a:prstGeom prst="ellipse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74320" y="3218688"/>
            <a:ext cx="5943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৩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005840" y="3063240"/>
            <a:ext cx="7863840" cy="896112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97280" y="309981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তরুণদের প্রশিক্ষণ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097280" y="346557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কেল্লায় তরুণদের অস্ত্র চালনা ও যুদ্ধের প্রশিক্ষণ দিলেন।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4251960"/>
            <a:ext cx="594360" cy="594360"/>
          </a:xfrm>
          <a:prstGeom prst="ellipse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74320" y="4224528"/>
            <a:ext cx="5943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৪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1005840" y="4069080"/>
            <a:ext cx="7863840" cy="896112"/>
          </a:xfrm>
          <a:prstGeom prst="rect">
            <a:avLst/>
          </a:prstGeom>
          <a:solidFill>
            <a:srgbClr val="FFE8D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097280" y="4105656"/>
            <a:ext cx="7589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500" b="1" dirty="0">
                <a:solidFill>
                  <a:srgbClr val="8B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স্বাধীনতার ডাক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097280" y="4471416"/>
            <a:ext cx="7589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বললেন — 'আমাদের লড়াই করতে হবে। এই দেশ আমাদের, এই জমি আমাদের!'।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3D1F0A"/>
          </a:solidFill>
          <a:ln w="12700">
            <a:solidFill>
              <a:srgbClr val="3D1F0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ইংরেজদের বিরুদ্ধে যুদ্ধ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1280160" cy="6858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274320" y="1097280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প্রথম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1600200" y="1325880"/>
            <a:ext cx="722376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600200" y="1005840"/>
            <a:ext cx="7223760" cy="658368"/>
          </a:xfrm>
          <a:prstGeom prst="rect">
            <a:avLst/>
          </a:prstGeom>
          <a:solidFill>
            <a:srgbClr val="FFF8F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691640" y="1078992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ম্যাজিস্ট্রেট আলেকজান্ডার পাঠানো হলো তিতুমীরকে দমন করতে।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274320" y="1810512"/>
            <a:ext cx="1280160" cy="6858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274320" y="1901952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পলায়ন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1600200" y="2130552"/>
            <a:ext cx="722376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600200" y="1810512"/>
            <a:ext cx="7223760" cy="658368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1691640" y="1883664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কিন্তু তিনি সেনা নিয়ে পালিয়ে গেলেন — 'পালাও, পালাও!'।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274320" y="2615184"/>
            <a:ext cx="1280160" cy="6858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274320" y="2706624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১৮৩১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1600200" y="2935224"/>
            <a:ext cx="722376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1600200" y="2615184"/>
            <a:ext cx="7223760" cy="658368"/>
          </a:xfrm>
          <a:prstGeom prst="rect">
            <a:avLst/>
          </a:prstGeom>
          <a:solidFill>
            <a:srgbClr val="FFF8F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691640" y="2688336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লর্ড বেন্টিক বিশাল সেনাবাহিনী পাঠালেন তিতুমীরকে শায়েস্তা করতে।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274320" y="3419856"/>
            <a:ext cx="1280160" cy="6858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274320" y="3511296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ভোর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600200" y="3739896"/>
            <a:ext cx="722376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1600200" y="3419856"/>
            <a:ext cx="7223760" cy="658368"/>
          </a:xfrm>
          <a:prstGeom prst="rect">
            <a:avLst/>
          </a:prstGeom>
          <a:solidFill>
            <a:srgbClr val="FFF0E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691640" y="3493008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ভোরের আলো ফোটেনি। ইংরেজরা বাঁশের কেল্লায় হামলা চালাল।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274320" y="4224528"/>
            <a:ext cx="1280160" cy="6858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274320" y="4315968"/>
            <a:ext cx="1280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D4A0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আঘাত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1600200" y="4544568"/>
            <a:ext cx="7223760" cy="36576"/>
          </a:xfrm>
          <a:prstGeom prst="rect">
            <a:avLst/>
          </a:prstGeom>
          <a:solidFill>
            <a:srgbClr val="C0783C"/>
          </a:solidFill>
          <a:ln w="1270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1600200" y="4224528"/>
            <a:ext cx="7223760" cy="658368"/>
          </a:xfrm>
          <a:prstGeom prst="rect">
            <a:avLst/>
          </a:prstGeom>
          <a:solidFill>
            <a:srgbClr val="FFF8F0"/>
          </a:solidFill>
          <a:ln w="6350">
            <a:solidFill>
              <a:srgbClr val="C0783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1691640" y="4297680"/>
            <a:ext cx="704088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হঠাৎ একটা গুলি লাগল তিতুমীরের বুকে। বাঁশের কেল্লাতেই প্রাণ গেল তাঁর।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1565C0"/>
          </a:solidFill>
          <a:ln w="1270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অর্থ জেনে নিই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4114800" cy="868680"/>
          </a:xfrm>
          <a:prstGeom prst="rect">
            <a:avLst/>
          </a:prstGeom>
          <a:solidFill>
            <a:srgbClr val="E3F2FD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65760" y="105156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আগে বাড়ো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365760" y="140817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সামনে এগিয়ে যাও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274320" y="2011680"/>
            <a:ext cx="4114800" cy="868680"/>
          </a:xfrm>
          <a:prstGeom prst="rect">
            <a:avLst/>
          </a:prstGeom>
          <a:solidFill>
            <a:srgbClr val="BBDEFB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65760" y="20574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চাবকে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365760" y="241401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চাবুক মেরে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274320" y="3017520"/>
            <a:ext cx="4114800" cy="868680"/>
          </a:xfrm>
          <a:prstGeom prst="rect">
            <a:avLst/>
          </a:prstGeom>
          <a:solidFill>
            <a:srgbClr val="E3F2FD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65760" y="306324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দুর্গ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65760" y="341985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শক্তিশালী ও সুরক্ষিত সামরিক স্থাপনা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274320" y="4023360"/>
            <a:ext cx="4114800" cy="868680"/>
          </a:xfrm>
          <a:prstGeom prst="rect">
            <a:avLst/>
          </a:prstGeom>
          <a:solidFill>
            <a:srgbClr val="BBDEFB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65760" y="406908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প্রশিক্ষণ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365760" y="442569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হাতে-কলমে শিক্ষা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1005840"/>
            <a:ext cx="4114800" cy="868680"/>
          </a:xfrm>
          <a:prstGeom prst="rect">
            <a:avLst/>
          </a:prstGeom>
          <a:solidFill>
            <a:srgbClr val="E3F2FD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846320" y="105156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বাঁশের কেল্লা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4846320" y="140817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বাঁশ দিয়ে তৈরি দুর্গ</a:t>
            </a:r>
            <a:endParaRPr lang="en-US" sz="1300" dirty="0"/>
          </a:p>
        </p:txBody>
      </p:sp>
      <p:sp>
        <p:nvSpPr>
          <p:cNvPr id="19" name="Shape 17"/>
          <p:cNvSpPr/>
          <p:nvPr/>
        </p:nvSpPr>
        <p:spPr>
          <a:xfrm>
            <a:off x="4754880" y="2011680"/>
            <a:ext cx="4114800" cy="868680"/>
          </a:xfrm>
          <a:prstGeom prst="rect">
            <a:avLst/>
          </a:prstGeom>
          <a:solidFill>
            <a:srgbClr val="BBDEFB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4846320" y="205740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শায়েস্তা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4846320" y="241401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দমন; শাস্তি; সাজা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754880" y="3017520"/>
            <a:ext cx="4114800" cy="868680"/>
          </a:xfrm>
          <a:prstGeom prst="rect">
            <a:avLst/>
          </a:prstGeom>
          <a:solidFill>
            <a:srgbClr val="E3F2FD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46320" y="306324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লড়াই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4846320" y="341985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যুদ্ধ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754880" y="4023360"/>
            <a:ext cx="4114800" cy="868680"/>
          </a:xfrm>
          <a:prstGeom prst="rect">
            <a:avLst/>
          </a:prstGeom>
          <a:solidFill>
            <a:srgbClr val="BBDEFB"/>
          </a:solidFill>
          <a:ln w="6350">
            <a:solidFill>
              <a:srgbClr val="1565C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846320" y="4069080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600" b="1" dirty="0">
                <a:solidFill>
                  <a:srgbClr val="1565C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সেনাবহর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4846320" y="4425696"/>
            <a:ext cx="3931920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সেনাদল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অনুশীলনী — প্রশ্নের উত্তর লিখি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8595360" cy="896112"/>
          </a:xfrm>
          <a:prstGeom prst="rect">
            <a:avLst/>
          </a:prstGeom>
          <a:solidFill>
            <a:srgbClr val="E8F5E9"/>
          </a:solidFill>
          <a:ln w="635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347472" y="1170432"/>
            <a:ext cx="502920" cy="502920"/>
          </a:xfrm>
          <a:prstGeom prst="ellipse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47472" y="1143000"/>
            <a:ext cx="502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ক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104241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তিতুমীরের জন্ম কত সালে?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960120" y="1426464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5C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উত্তর: ১৭৮২ সালে।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74320" y="2011680"/>
            <a:ext cx="8595360" cy="896112"/>
          </a:xfrm>
          <a:prstGeom prst="rect">
            <a:avLst/>
          </a:prstGeom>
          <a:solidFill>
            <a:srgbClr val="F1F8E9"/>
          </a:solidFill>
          <a:ln w="635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47472" y="2176272"/>
            <a:ext cx="502920" cy="502920"/>
          </a:xfrm>
          <a:prstGeom prst="ellipse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7472" y="2148840"/>
            <a:ext cx="502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খ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960120" y="204825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তিতুমীর কী কী করতেন?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960120" y="2432304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5C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উত্তর: ডন-কুস্তি, লাঠিখেলা, তির ছোড়া ও তরবারি চালনা শিখতেন।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274320" y="3017520"/>
            <a:ext cx="8595360" cy="896112"/>
          </a:xfrm>
          <a:prstGeom prst="rect">
            <a:avLst/>
          </a:prstGeom>
          <a:solidFill>
            <a:srgbClr val="E8F5E9"/>
          </a:solidFill>
          <a:ln w="635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347472" y="3182112"/>
            <a:ext cx="502920" cy="502920"/>
          </a:xfrm>
          <a:prstGeom prst="ellipse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47472" y="3154680"/>
            <a:ext cx="502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গ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960120" y="305409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ম্যাজিস্ট্রেট আলেকজান্ডারকে কেন পাঠানো হয়েছিল?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960120" y="3438144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5C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উত্তর: তিতুমীরকে দমন করার জন্য।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274320" y="4023360"/>
            <a:ext cx="8595360" cy="896112"/>
          </a:xfrm>
          <a:prstGeom prst="rect">
            <a:avLst/>
          </a:prstGeom>
          <a:solidFill>
            <a:srgbClr val="F1F8E9"/>
          </a:solidFill>
          <a:ln w="635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47472" y="4187952"/>
            <a:ext cx="502920" cy="502920"/>
          </a:xfrm>
          <a:prstGeom prst="ellipse">
            <a:avLst/>
          </a:prstGeom>
          <a:solidFill>
            <a:srgbClr val="2D6A2D"/>
          </a:solidFill>
          <a:ln w="12700">
            <a:solidFill>
              <a:srgbClr val="2D6A2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347472" y="4160520"/>
            <a:ext cx="502920" cy="5212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ঘ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960120" y="4059936"/>
            <a:ext cx="7772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নীলচাষিরা কীভাবে অত্যাচারের প্রতিবাদ করেছিলেন?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60120" y="4443984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1A5C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উত্তর: তিতুমীরের নেতৃত্বে একজোট হয়ে বিদ্রোহ করেছিলেন।</a:t>
            </a:r>
            <a:endParaRPr lang="en-US" sz="12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8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6A0572"/>
          </a:solidFill>
          <a:ln w="12700">
            <a:solidFill>
              <a:srgbClr val="6A057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বিপরীত শব্দ লিখে বাক্য তৈরি করি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960120"/>
            <a:ext cx="8229600" cy="457200"/>
          </a:xfrm>
          <a:prstGeom prst="rect">
            <a:avLst/>
          </a:prstGeom>
          <a:solidFill>
            <a:srgbClr val="6A0572"/>
          </a:solidFill>
          <a:ln w="12700">
            <a:solidFill>
              <a:srgbClr val="6A0572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0058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শব্দ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2286000" y="10058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বিপরীত শব্দ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572000" y="1005840"/>
            <a:ext cx="4114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বাক্য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57200" y="1417320"/>
            <a:ext cx="8229600" cy="566928"/>
          </a:xfrm>
          <a:prstGeom prst="rect">
            <a:avLst/>
          </a:prstGeom>
          <a:solidFill>
            <a:srgbClr val="F3E5F5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146304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ছোটো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286000" y="14630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বড়ো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617720" y="14630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আমাদের গ্রামে বড়ো একটি বটগাছ আছে।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029968"/>
            <a:ext cx="8229600" cy="566928"/>
          </a:xfrm>
          <a:prstGeom prst="rect">
            <a:avLst/>
          </a:prstGeom>
          <a:solidFill>
            <a:srgbClr val="EDE7F6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7200" y="2075688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তেতো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2286000" y="207568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মিষ্টি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4617720" y="2075688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করলা তেতো কিন্তু শরীরের জন্য ভালো।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642616"/>
            <a:ext cx="8229600" cy="566928"/>
          </a:xfrm>
          <a:prstGeom prst="rect">
            <a:avLst/>
          </a:prstGeom>
          <a:solidFill>
            <a:srgbClr val="F3E5F5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2688336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বিরুদ্ধে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2286000" y="2688336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পক্ষে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617720" y="268833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তিতুমীর সবসময় সত্যের পক্ষে ছিলেন।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" y="3255264"/>
            <a:ext cx="8229600" cy="566928"/>
          </a:xfrm>
          <a:prstGeom prst="rect">
            <a:avLst/>
          </a:prstGeom>
          <a:solidFill>
            <a:srgbClr val="EDE7F6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57200" y="3300984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তরুণ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2286000" y="3300984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বৃদ্ধ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4617720" y="330098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বৃদ্ধ শিক্ষক আমাদের গল্প শোনালেন।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457200" y="3867912"/>
            <a:ext cx="8229600" cy="566928"/>
          </a:xfrm>
          <a:prstGeom prst="rect">
            <a:avLst/>
          </a:prstGeom>
          <a:solidFill>
            <a:srgbClr val="F3E5F5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457200" y="3913632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স্বাধীন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2286000" y="3913632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পরাধীন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617720" y="391363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পরাধীন জীবন কষ্টের জীবন।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457200" y="4480560"/>
            <a:ext cx="8229600" cy="566928"/>
          </a:xfrm>
          <a:prstGeom prst="rect">
            <a:avLst/>
          </a:prstGeom>
          <a:solidFill>
            <a:srgbClr val="EDE7F6"/>
          </a:solidFill>
          <a:ln w="3810">
            <a:solidFill>
              <a:srgbClr val="9C27B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57200" y="4526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6A057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বন্দি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2286000" y="452628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2E7D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মুক্ত</a:t>
            </a:r>
            <a:endParaRPr lang="en-US" sz="1400" dirty="0"/>
          </a:p>
        </p:txBody>
      </p:sp>
      <p:sp>
        <p:nvSpPr>
          <p:cNvPr id="31" name="Text 29"/>
          <p:cNvSpPr/>
          <p:nvPr/>
        </p:nvSpPr>
        <p:spPr>
          <a:xfrm>
            <a:off x="4617720" y="452628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dirty="0">
                <a:solidFill>
                  <a:srgbClr val="2C1A0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মুক্ত আকাশে পাখি উড়ছে।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3D1F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914400"/>
          </a:xfrm>
          <a:prstGeom prst="rect">
            <a:avLst/>
          </a:prstGeom>
          <a:solidFill>
            <a:srgbClr val="8B1A1A"/>
          </a:solidFill>
          <a:ln w="12700">
            <a:solidFill>
              <a:srgbClr val="8B1A1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109728"/>
            <a:ext cx="822960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তিতুমীরের জীবন থেকে শিক্ষা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274320" y="1005840"/>
            <a:ext cx="8595360" cy="694944"/>
          </a:xfrm>
          <a:prstGeom prst="rect">
            <a:avLst/>
          </a:prstGeom>
          <a:solidFill>
            <a:srgbClr val="3D1F0A">
              <a:alpha val="80000"/>
            </a:srgbClr>
          </a:solidFill>
          <a:ln w="63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347472" y="1124712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★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1097280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দেশকে ভালোবাসতে হবে এবং দেশের জন্য কিছু করতে হবে।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274320" y="1801368"/>
            <a:ext cx="8595360" cy="694944"/>
          </a:xfrm>
          <a:prstGeom prst="rect">
            <a:avLst/>
          </a:prstGeom>
          <a:solidFill>
            <a:srgbClr val="3D1F0A">
              <a:alpha val="80000"/>
            </a:srgbClr>
          </a:solidFill>
          <a:ln w="63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7472" y="1920240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✦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1005840" y="1892808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অন্যায় ও অত্যাচারের বিরুদ্ধে সাহসের সাথে রুখে দাঁড়াতে হবে।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274320" y="2596896"/>
            <a:ext cx="8595360" cy="694944"/>
          </a:xfrm>
          <a:prstGeom prst="rect">
            <a:avLst/>
          </a:prstGeom>
          <a:solidFill>
            <a:srgbClr val="3D1F0A">
              <a:alpha val="80000"/>
            </a:srgbClr>
          </a:solidFill>
          <a:ln w="63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47472" y="2715768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❖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005840" y="2688336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একতাবদ্ধ হয়ে কাজ করলে শক্তিশালী শত্রুকেও মোকাবেলা করা যায়।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274320" y="3392424"/>
            <a:ext cx="8595360" cy="694944"/>
          </a:xfrm>
          <a:prstGeom prst="rect">
            <a:avLst/>
          </a:prstGeom>
          <a:solidFill>
            <a:srgbClr val="3D1F0A">
              <a:alpha val="80000"/>
            </a:srgbClr>
          </a:solidFill>
          <a:ln w="63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347472" y="3511296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◆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005840" y="3483864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শারীরিক ও মানসিক শক্তি অর্জনের জন্য প্রশিক্ষণ নিতে হবে।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74320" y="4187952"/>
            <a:ext cx="8595360" cy="694944"/>
          </a:xfrm>
          <a:prstGeom prst="rect">
            <a:avLst/>
          </a:prstGeom>
          <a:solidFill>
            <a:srgbClr val="3D1F0A">
              <a:alpha val="80000"/>
            </a:srgbClr>
          </a:solidFill>
          <a:ln w="635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347472" y="4306824"/>
            <a:ext cx="548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00000"/>
                </a:solidFill>
              </a:rPr>
              <a:t>✿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005840" y="4279392"/>
            <a:ext cx="768096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5E6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একদিন এই দেশ ঠিক স্বাধীন হবে — এই বিশ্বাস রাখতে হবে।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8B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5033772"/>
            <a:ext cx="9144000" cy="109728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0" y="0"/>
            <a:ext cx="91440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052560" y="0"/>
            <a:ext cx="91440" cy="51435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457200" y="18288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D4A01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পাঠ সারসংক্ষেপ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457200" y="822960"/>
            <a:ext cx="8229600" cy="2926080"/>
          </a:xfrm>
          <a:prstGeom prst="rect">
            <a:avLst/>
          </a:prstGeom>
          <a:solidFill>
            <a:srgbClr val="6B0F0F">
              <a:alpha val="70000"/>
            </a:srgbClr>
          </a:solidFill>
          <a:ln w="12700">
            <a:solidFill>
              <a:srgbClr val="D4A01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640080" y="8686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তিতুমীর ছিলেন বাংলার এক বীর সংগ্রামী যোদ্ধা।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640080" y="141732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তিনি ডন-কুস্তি, লাঠিখেলা, তির ছোড়া ও তরবারি চালনা শিখেছিলেন।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640080" y="196596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ইংরেজ শাসন ও জমিদারদের অত্যাচারের বিরুদ্ধে তিনি সাহসের সাথে রুখে দাঁড়িয়েছিলেন।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0080" y="251460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নারকেলবাড়িয়ায় বাঁশের কেল্লা তৈরি করে ইংরেজদের বিরুদ্ধে সংগ্রাম করেছিলেন।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640080" y="306324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তাঁর বুকে গুলি লাগে এবং তিনি শহিদ হন — কিন্তু তাঁর সাহস আমাদের অনুপ্রাণিত করে।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1828800" y="3822192"/>
            <a:ext cx="5486400" cy="914400"/>
          </a:xfrm>
          <a:prstGeom prst="rect">
            <a:avLst/>
          </a:prstGeom>
          <a:solidFill>
            <a:srgbClr val="D4A017"/>
          </a:solidFill>
          <a:ln w="12700">
            <a:solidFill>
              <a:srgbClr val="D4A017"/>
            </a:solidFill>
            <a:prstDash val="solid"/>
          </a:ln>
          <a:effectLst>
            <a:outerShdw blurRad="101600" dist="38100" dir="8100000" algn="bl" rotWithShape="0">
              <a:srgbClr val="000000">
                <a:alpha val="2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828800" y="3822192"/>
            <a:ext cx="5486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3D1F0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সকলকে আন্তরিক ধন্যবাদ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632</Words>
  <Application>Microsoft Office PowerPoint</Application>
  <PresentationFormat>On-screen Show (16:9)</PresentationFormat>
  <Paragraphs>158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তিতুমীর - আমার বাংলা বই</dc:title>
  <dc:subject>PptxGenJS Presentation</dc:subject>
  <dc:creator>PptxGenJS</dc:creator>
  <cp:lastModifiedBy>Pedp4 WPBX4125BLF102409972</cp:lastModifiedBy>
  <cp:revision>2</cp:revision>
  <dcterms:created xsi:type="dcterms:W3CDTF">2026-04-14T15:04:53Z</dcterms:created>
  <dcterms:modified xsi:type="dcterms:W3CDTF">2026-06-29T06:30:50Z</dcterms:modified>
</cp:coreProperties>
</file>