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9"/>
  </p:notesMasterIdLst>
  <p:sldIdLst>
    <p:sldId id="333" r:id="rId2"/>
    <p:sldId id="321" r:id="rId3"/>
    <p:sldId id="334" r:id="rId4"/>
    <p:sldId id="262" r:id="rId5"/>
    <p:sldId id="341" r:id="rId6"/>
    <p:sldId id="342" r:id="rId7"/>
    <p:sldId id="344" r:id="rId8"/>
    <p:sldId id="345" r:id="rId9"/>
    <p:sldId id="343" r:id="rId10"/>
    <p:sldId id="346" r:id="rId11"/>
    <p:sldId id="347" r:id="rId12"/>
    <p:sldId id="335" r:id="rId13"/>
    <p:sldId id="340" r:id="rId14"/>
    <p:sldId id="336" r:id="rId15"/>
    <p:sldId id="337" r:id="rId16"/>
    <p:sldId id="338" r:id="rId17"/>
    <p:sldId id="32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C4F5"/>
    <a:srgbClr val="F1BA60"/>
    <a:srgbClr val="E6F2E4"/>
    <a:srgbClr val="709828"/>
    <a:srgbClr val="008000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59824" y="38263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43739" y="1275000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43739" y="458027"/>
            <a:ext cx="821095" cy="82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0152" y="0"/>
            <a:ext cx="11990231" cy="6729211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 userDrawn="1"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 userDrawn="1"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947003" y="2846872"/>
            <a:ext cx="296488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14</a:t>
            </a:r>
          </a:p>
          <a:p>
            <a:pPr algn="ctr"/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এ ঐ</a:t>
            </a:r>
            <a:b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নং-20</a:t>
            </a:r>
          </a:p>
          <a:p>
            <a:pPr algn="ctr"/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৪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9729" t="16790" r="34558" b="22165"/>
          <a:stretch/>
        </p:blipFill>
        <p:spPr>
          <a:xfrm>
            <a:off x="6736236" y="2322309"/>
            <a:ext cx="2473751" cy="33036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34770" y="3367398"/>
            <a:ext cx="10779053" cy="1101011"/>
            <a:chOff x="618509" y="2242900"/>
            <a:chExt cx="10992823" cy="939600"/>
          </a:xfrm>
        </p:grpSpPr>
        <p:grpSp>
          <p:nvGrpSpPr>
            <p:cNvPr id="7" name="Group 6"/>
            <p:cNvGrpSpPr/>
            <p:nvPr/>
          </p:nvGrpSpPr>
          <p:grpSpPr>
            <a:xfrm>
              <a:off x="618509" y="2242900"/>
              <a:ext cx="10992823" cy="939600"/>
              <a:chOff x="618509" y="2242900"/>
              <a:chExt cx="10992823" cy="9396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187628" y="2242900"/>
                <a:ext cx="8423704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18509" y="2242900"/>
                <a:ext cx="2395887" cy="939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 algn="ctr">
                  <a:buFont typeface="Wingdings" panose="05000000000000000000" pitchFamily="2" charset="2"/>
                  <a:buChar char="q"/>
                </a:pP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653044" y="2437020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6" name="Oval 15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Oval 16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20" name="Oval 19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Oval 20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" name="Oval 21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3" name="Rounded Rectangle 12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" name="Rectangle 7"/>
            <p:cNvSpPr/>
            <p:nvPr/>
          </p:nvSpPr>
          <p:spPr>
            <a:xfrm>
              <a:off x="3187628" y="2415093"/>
              <a:ext cx="8077927" cy="5515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>
                  <a:latin typeface="NikoshBAN" panose="02000000000000000000"/>
                </a:rPr>
                <a:t> 	</a:t>
              </a:r>
              <a:r>
                <a:rPr lang="en-US" dirty="0" err="1" smtClean="0">
                  <a:latin typeface="NikoshBAN" panose="02000000000000000000"/>
                </a:rPr>
                <a:t>বাক্যে</a:t>
              </a:r>
              <a:r>
                <a:rPr lang="en-US" dirty="0" smtClean="0">
                  <a:latin typeface="NikoshBAN" panose="02000000000000000000"/>
                </a:rPr>
                <a:t> ও </a:t>
              </a:r>
              <a:r>
                <a:rPr lang="en-US" dirty="0" err="1" smtClean="0">
                  <a:latin typeface="NikoshBAN" panose="02000000000000000000"/>
                </a:rPr>
                <a:t>শব্দে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ব্যবহৃত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বাংলা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বর্ণমালার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ধ্বনি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স্পষ্ট</a:t>
              </a:r>
              <a:r>
                <a:rPr lang="en-US" dirty="0" smtClean="0">
                  <a:latin typeface="NikoshBAN" panose="02000000000000000000"/>
                </a:rPr>
                <a:t> ও </a:t>
              </a:r>
              <a:r>
                <a:rPr lang="en-US" dirty="0" err="1" smtClean="0">
                  <a:latin typeface="NikoshBAN" panose="02000000000000000000"/>
                </a:rPr>
                <a:t>শুদ্ধ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উচ্চারণে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বলতে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br>
                <a:rPr lang="en-US" dirty="0" smtClean="0">
                  <a:latin typeface="NikoshBAN" panose="02000000000000000000"/>
                </a:rPr>
              </a:br>
              <a:r>
                <a:rPr lang="en-US" dirty="0" smtClean="0">
                  <a:latin typeface="NikoshBAN" panose="02000000000000000000"/>
                </a:rPr>
                <a:t>	</a:t>
              </a:r>
              <a:r>
                <a:rPr lang="en-US" dirty="0" err="1" smtClean="0">
                  <a:latin typeface="NikoshBAN" panose="02000000000000000000"/>
                </a:rPr>
                <a:t>পারবে</a:t>
              </a:r>
              <a:r>
                <a:rPr lang="en-US" dirty="0" smtClean="0">
                  <a:latin typeface="NikoshBAN" panose="02000000000000000000"/>
                </a:rPr>
                <a:t>। </a:t>
              </a:r>
              <a:endParaRPr lang="en-US" dirty="0">
                <a:latin typeface="NikoshBAN" panose="0200000000000000000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4770" y="1654397"/>
            <a:ext cx="10440000" cy="1079375"/>
            <a:chOff x="618509" y="1211338"/>
            <a:chExt cx="10517919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বাক্যে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ও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শব্দে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ব্যবহৃত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বর্ণমালা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ধ্বনি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মনোযোগ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সহকারে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শুনবে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ও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মনে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b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</a:b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 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রাখবে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   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6807481-27B6-4BF8-90D8-9E2EF74B6300}"/>
              </a:ext>
            </a:extLst>
          </p:cNvPr>
          <p:cNvSpPr txBox="1"/>
          <p:nvPr/>
        </p:nvSpPr>
        <p:spPr>
          <a:xfrm>
            <a:off x="2958905" y="1431271"/>
            <a:ext cx="6274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 পাঠে আমরা কি শিখেছি ?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xmlns="" id="{DF912814-8505-4678-92CA-698D0D0DFD90}"/>
              </a:ext>
            </a:extLst>
          </p:cNvPr>
          <p:cNvSpPr/>
          <p:nvPr/>
        </p:nvSpPr>
        <p:spPr>
          <a:xfrm>
            <a:off x="599055" y="410392"/>
            <a:ext cx="4264536" cy="100687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 পাঠ আলোচনা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9962E654-10EE-45E1-8367-7ED8D5A43DB1}"/>
              </a:ext>
            </a:extLst>
          </p:cNvPr>
          <p:cNvSpPr/>
          <p:nvPr/>
        </p:nvSpPr>
        <p:spPr>
          <a:xfrm>
            <a:off x="4783931" y="2206926"/>
            <a:ext cx="2624138" cy="186126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dirty="0">
                <a:solidFill>
                  <a:srgbClr val="060E1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</a:t>
            </a:r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xmlns="" id="{9B551A0E-2988-49FC-B78D-9AEAFF9B89AF}"/>
              </a:ext>
            </a:extLst>
          </p:cNvPr>
          <p:cNvSpPr/>
          <p:nvPr/>
        </p:nvSpPr>
        <p:spPr>
          <a:xfrm>
            <a:off x="2149000" y="4604804"/>
            <a:ext cx="2863743" cy="2141468"/>
          </a:xfrm>
          <a:prstGeom prst="flowChartProcess">
            <a:avLst/>
          </a:prstGeom>
          <a:noFill/>
          <a:ln w="19050">
            <a:noFill/>
          </a:ln>
          <a:effectLst/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</a:t>
            </a:r>
            <a:r>
              <a:rPr lang="bn-IN" sz="13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</a:t>
            </a:r>
            <a:endParaRPr lang="en-US" sz="7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C8D31612-F5EC-4084-9D2D-3A09DAEDB96A}"/>
              </a:ext>
            </a:extLst>
          </p:cNvPr>
          <p:cNvCxnSpPr>
            <a:cxnSpLocks/>
          </p:cNvCxnSpPr>
          <p:nvPr/>
        </p:nvCxnSpPr>
        <p:spPr>
          <a:xfrm flipH="1">
            <a:off x="3922563" y="3869611"/>
            <a:ext cx="1178744" cy="11868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E01415CC-0062-4DAC-AE06-3D8B1CAB9E56}"/>
              </a:ext>
            </a:extLst>
          </p:cNvPr>
          <p:cNvCxnSpPr>
            <a:cxnSpLocks/>
          </p:cNvCxnSpPr>
          <p:nvPr/>
        </p:nvCxnSpPr>
        <p:spPr>
          <a:xfrm>
            <a:off x="7017695" y="3869611"/>
            <a:ext cx="1366765" cy="12412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86A1C1E-0FFD-425A-A6D1-824F1E714E9E}"/>
              </a:ext>
            </a:extLst>
          </p:cNvPr>
          <p:cNvSpPr/>
          <p:nvPr/>
        </p:nvSpPr>
        <p:spPr>
          <a:xfrm>
            <a:off x="7701078" y="4783329"/>
            <a:ext cx="245291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</a:t>
            </a:r>
            <a:r>
              <a:rPr lang="bn-IN" sz="13800" b="1" dirty="0">
                <a:latin typeface="NikoshBAN" panose="02000000000000000000" pitchFamily="2" charset="0"/>
                <a:cs typeface="NikoshBAN" panose="02000000000000000000" pitchFamily="2" charset="0"/>
              </a:rPr>
              <a:t>ষি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8">
            <a:extLst>
              <a:ext uri="{FF2B5EF4-FFF2-40B4-BE49-F238E27FC236}">
                <a16:creationId xmlns:a16="http://schemas.microsoft.com/office/drawing/2014/main" xmlns="" id="{242AC2D8-1CC5-47F8-8B89-DC97437870C9}"/>
              </a:ext>
            </a:extLst>
          </p:cNvPr>
          <p:cNvSpPr/>
          <p:nvPr/>
        </p:nvSpPr>
        <p:spPr>
          <a:xfrm>
            <a:off x="997597" y="576022"/>
            <a:ext cx="3650256" cy="87230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শুনি</a:t>
            </a:r>
            <a:endParaRPr lang="en-US" sz="4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xmlns="" id="{97484943-2EAC-4802-AC5B-8952922935EA}"/>
              </a:ext>
            </a:extLst>
          </p:cNvPr>
          <p:cNvSpPr/>
          <p:nvPr/>
        </p:nvSpPr>
        <p:spPr>
          <a:xfrm>
            <a:off x="3422857" y="1794009"/>
            <a:ext cx="2050974" cy="502751"/>
          </a:xfrm>
          <a:prstGeom prst="roundRect">
            <a:avLst>
              <a:gd name="adj" fmla="val 50000"/>
            </a:avLst>
          </a:prstGeom>
          <a:solidFill>
            <a:srgbClr val="EDE5D4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একতারা বাজে</a:t>
            </a:r>
            <a:endParaRPr lang="en-US" sz="2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3F91B6F-9D69-462E-AEF3-DDB4226F23F6}"/>
              </a:ext>
            </a:extLst>
          </p:cNvPr>
          <p:cNvSpPr txBox="1"/>
          <p:nvPr/>
        </p:nvSpPr>
        <p:spPr>
          <a:xfrm>
            <a:off x="1255163" y="2784344"/>
            <a:ext cx="95165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ঋতু আর আলো ভাইবোন। তারা </a:t>
            </a:r>
            <a:r>
              <a:rPr lang="bn-IN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কদিন মেলায় ঘুরতে গেল।মেলায় অনেক কিছু পাওয়া যায়।অনেক মজাও হয়। যেমনঃ মেলায় বাউল গানের আসর বসে। তাদের হাতে </a:t>
            </a:r>
            <a:r>
              <a:rPr lang="bn-IN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কতারা বাজে।মেলায় </a:t>
            </a:r>
            <a:r>
              <a:rPr lang="bn-IN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রাবত দেখা যায়,নাগরদোলা দেখা যায়। অনেক ছেলে মেয়ে </a:t>
            </a:r>
            <a:r>
              <a:rPr lang="bn-IN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রাবতে চড়ে,নাগরদোলায় চড়ে। অনেক মজা করে। </a:t>
            </a:r>
            <a:r>
              <a:rPr lang="bn-IN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রাবত সুন্দর করে সাজানো হয়। ঋতু আলোকে বলল,দেখো,কী সুন্দর সাজে </a:t>
            </a:r>
            <a:r>
              <a:rPr lang="bn-IN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রাবত। দেখতে চমৎকার লাগছে।তারা ঘুরে ঘুরে সব দেখল,অনেক মজা করল।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8">
            <a:extLst>
              <a:ext uri="{FF2B5EF4-FFF2-40B4-BE49-F238E27FC236}">
                <a16:creationId xmlns:a16="http://schemas.microsoft.com/office/drawing/2014/main" xmlns="" id="{19FA7F1F-0B00-4E98-A09F-FC468CD0E1E5}"/>
              </a:ext>
            </a:extLst>
          </p:cNvPr>
          <p:cNvSpPr/>
          <p:nvPr/>
        </p:nvSpPr>
        <p:spPr>
          <a:xfrm>
            <a:off x="1255163" y="1687265"/>
            <a:ext cx="2377520" cy="75139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গল্পের নাম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8026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290" y="367644"/>
            <a:ext cx="8002004" cy="61274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71585">
            <a:off x="4883084" y="2347274"/>
            <a:ext cx="31391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3EC4F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4800" b="1" dirty="0">
                <a:solidFill>
                  <a:srgbClr val="3EC4F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3EC4F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endParaRPr lang="en-US" sz="4800" b="1" dirty="0">
              <a:solidFill>
                <a:srgbClr val="3EC4F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363768">
            <a:off x="5509966" y="3654901"/>
            <a:ext cx="235670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9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ঐ</a:t>
            </a:r>
            <a:endParaRPr lang="en-US" sz="11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8189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>
            <a:extLst>
              <a:ext uri="{FF2B5EF4-FFF2-40B4-BE49-F238E27FC236}">
                <a16:creationId xmlns:a16="http://schemas.microsoft.com/office/drawing/2014/main" xmlns="" id="{5AEEEB02-D385-4682-9C20-236AA5C60DAE}"/>
              </a:ext>
            </a:extLst>
          </p:cNvPr>
          <p:cNvSpPr/>
          <p:nvPr/>
        </p:nvSpPr>
        <p:spPr>
          <a:xfrm>
            <a:off x="8179023" y="566782"/>
            <a:ext cx="4232597" cy="2141468"/>
          </a:xfrm>
          <a:prstGeom prst="flowChartProcess">
            <a:avLst/>
          </a:prstGeom>
          <a:noFill/>
          <a:ln w="19050">
            <a:noFill/>
          </a:ln>
          <a:effectLst/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bn-IN" sz="9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কতারা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2A839BA-ACEF-42F6-8686-17BD922CC0CC}"/>
              </a:ext>
            </a:extLst>
          </p:cNvPr>
          <p:cNvSpPr/>
          <p:nvPr/>
        </p:nvSpPr>
        <p:spPr>
          <a:xfrm>
            <a:off x="8054396" y="911262"/>
            <a:ext cx="415435" cy="38717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82E45FD-813C-4D97-A198-4812861A8773}"/>
              </a:ext>
            </a:extLst>
          </p:cNvPr>
          <p:cNvSpPr txBox="1"/>
          <p:nvPr/>
        </p:nvSpPr>
        <p:spPr>
          <a:xfrm>
            <a:off x="8511069" y="566782"/>
            <a:ext cx="11364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endParaRPr lang="en-US" sz="13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709EE71-6D15-4370-A0DF-ECA7472A1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023" y="931482"/>
            <a:ext cx="5925301" cy="4569993"/>
          </a:xfrm>
          <a:prstGeom prst="rect">
            <a:avLst/>
          </a:prstGeom>
        </p:spPr>
      </p:pic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xmlns="" id="{8B2BCEEA-9564-422C-8A88-D430A54BD228}"/>
              </a:ext>
            </a:extLst>
          </p:cNvPr>
          <p:cNvSpPr/>
          <p:nvPr/>
        </p:nvSpPr>
        <p:spPr>
          <a:xfrm>
            <a:off x="1875819" y="5521695"/>
            <a:ext cx="7055653" cy="1283550"/>
          </a:xfrm>
          <a:prstGeom prst="roundRect">
            <a:avLst/>
          </a:prstGeom>
          <a:solidFill>
            <a:srgbClr val="002060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17">
            <a:extLst>
              <a:ext uri="{FF2B5EF4-FFF2-40B4-BE49-F238E27FC236}">
                <a16:creationId xmlns:a16="http://schemas.microsoft.com/office/drawing/2014/main" xmlns="" id="{AB1F175E-159B-4B8C-B10E-07BDCC181DD6}"/>
              </a:ext>
            </a:extLst>
          </p:cNvPr>
          <p:cNvSpPr/>
          <p:nvPr/>
        </p:nvSpPr>
        <p:spPr>
          <a:xfrm>
            <a:off x="3270738" y="86830"/>
            <a:ext cx="5260015" cy="75547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ছবিটিতে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দেখছি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E3C359C-04DF-4CF5-8AD6-E6B6AEAC56B0}"/>
              </a:ext>
            </a:extLst>
          </p:cNvPr>
          <p:cNvSpPr/>
          <p:nvPr/>
        </p:nvSpPr>
        <p:spPr>
          <a:xfrm>
            <a:off x="8298872" y="72975"/>
            <a:ext cx="231881" cy="5428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7111717-D848-4F9C-BC2C-7FC90701A17C}"/>
              </a:ext>
            </a:extLst>
          </p:cNvPr>
          <p:cNvSpPr/>
          <p:nvPr/>
        </p:nvSpPr>
        <p:spPr>
          <a:xfrm>
            <a:off x="2892843" y="5620598"/>
            <a:ext cx="1307222" cy="1067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F94425D-4B96-41A5-A7FF-7AB1E18CA1BD}"/>
              </a:ext>
            </a:extLst>
          </p:cNvPr>
          <p:cNvSpPr/>
          <p:nvPr/>
        </p:nvSpPr>
        <p:spPr>
          <a:xfrm>
            <a:off x="6962843" y="5621848"/>
            <a:ext cx="1307222" cy="1067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92394C1-0DF5-4669-8E9B-D66DB890D917}"/>
              </a:ext>
            </a:extLst>
          </p:cNvPr>
          <p:cNvSpPr/>
          <p:nvPr/>
        </p:nvSpPr>
        <p:spPr>
          <a:xfrm>
            <a:off x="4927843" y="5621223"/>
            <a:ext cx="1307222" cy="1067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A0B37BF-BDBC-4712-B49D-3D587F854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44530" y="1203655"/>
            <a:ext cx="5398948" cy="31671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8CE6561-B27A-4643-8A21-1D65B5AEE0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494" y="1165593"/>
            <a:ext cx="5495939" cy="32522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5E4577E-BE48-43AC-9541-CF6E20E9A3AB}"/>
              </a:ext>
            </a:extLst>
          </p:cNvPr>
          <p:cNvSpPr txBox="1"/>
          <p:nvPr/>
        </p:nvSpPr>
        <p:spPr>
          <a:xfrm>
            <a:off x="3073701" y="5551365"/>
            <a:ext cx="53810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bn-IN" sz="8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কতারা</a:t>
            </a:r>
            <a:r>
              <a:rPr lang="bn-IN" sz="8000" b="1" dirty="0">
                <a:solidFill>
                  <a:schemeClr val="bg1"/>
                </a:solidFill>
              </a:rPr>
              <a:t> </a:t>
            </a:r>
            <a:r>
              <a:rPr lang="bn-IN" sz="8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বাজে</a:t>
            </a:r>
            <a:endParaRPr lang="en-US" sz="8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xmlns="" id="{DBB7D628-6653-4765-A910-7A46F61A8993}"/>
              </a:ext>
            </a:extLst>
          </p:cNvPr>
          <p:cNvSpPr/>
          <p:nvPr/>
        </p:nvSpPr>
        <p:spPr>
          <a:xfrm>
            <a:off x="9007063" y="3616654"/>
            <a:ext cx="2624138" cy="2215991"/>
          </a:xfrm>
          <a:prstGeom prst="frame">
            <a:avLst>
              <a:gd name="adj1" fmla="val 455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0701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96296E-6 L 0.09323 0.4532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61" y="2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" grpId="1"/>
      <p:bldP spid="4" grpId="2"/>
      <p:bldP spid="7" grpId="0" animBg="1"/>
      <p:bldP spid="14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>
            <a:extLst>
              <a:ext uri="{FF2B5EF4-FFF2-40B4-BE49-F238E27FC236}">
                <a16:creationId xmlns:a16="http://schemas.microsoft.com/office/drawing/2014/main" xmlns="" id="{5AEEEB02-D385-4682-9C20-236AA5C60DAE}"/>
              </a:ext>
            </a:extLst>
          </p:cNvPr>
          <p:cNvSpPr/>
          <p:nvPr/>
        </p:nvSpPr>
        <p:spPr>
          <a:xfrm>
            <a:off x="7995932" y="575523"/>
            <a:ext cx="4232597" cy="2141468"/>
          </a:xfrm>
          <a:prstGeom prst="flowChartProcess">
            <a:avLst/>
          </a:prstGeom>
          <a:noFill/>
          <a:ln w="19050">
            <a:noFill/>
          </a:ln>
          <a:effectLst/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</a:t>
            </a:r>
            <a:r>
              <a:rPr lang="bn-IN" sz="9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রাবত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2A839BA-ACEF-42F6-8686-17BD922CC0CC}"/>
              </a:ext>
            </a:extLst>
          </p:cNvPr>
          <p:cNvSpPr/>
          <p:nvPr/>
        </p:nvSpPr>
        <p:spPr>
          <a:xfrm>
            <a:off x="8054396" y="911262"/>
            <a:ext cx="415435" cy="38717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82E45FD-813C-4D97-A198-4812861A8773}"/>
              </a:ext>
            </a:extLst>
          </p:cNvPr>
          <p:cNvSpPr txBox="1"/>
          <p:nvPr/>
        </p:nvSpPr>
        <p:spPr>
          <a:xfrm>
            <a:off x="8511069" y="566782"/>
            <a:ext cx="11364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</a:t>
            </a:r>
            <a:endParaRPr lang="en-US" sz="13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709EE71-6D15-4370-A0DF-ECA7472A1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023" y="931482"/>
            <a:ext cx="5925301" cy="4569993"/>
          </a:xfrm>
          <a:prstGeom prst="rect">
            <a:avLst/>
          </a:prstGeom>
        </p:spPr>
      </p:pic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xmlns="" id="{8B2BCEEA-9564-422C-8A88-D430A54BD228}"/>
              </a:ext>
            </a:extLst>
          </p:cNvPr>
          <p:cNvSpPr/>
          <p:nvPr/>
        </p:nvSpPr>
        <p:spPr>
          <a:xfrm>
            <a:off x="1875819" y="5521695"/>
            <a:ext cx="7055653" cy="1283550"/>
          </a:xfrm>
          <a:prstGeom prst="roundRect">
            <a:avLst/>
          </a:prstGeom>
          <a:solidFill>
            <a:srgbClr val="002060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17">
            <a:extLst>
              <a:ext uri="{FF2B5EF4-FFF2-40B4-BE49-F238E27FC236}">
                <a16:creationId xmlns:a16="http://schemas.microsoft.com/office/drawing/2014/main" xmlns="" id="{AB1F175E-159B-4B8C-B10E-07BDCC181DD6}"/>
              </a:ext>
            </a:extLst>
          </p:cNvPr>
          <p:cNvSpPr/>
          <p:nvPr/>
        </p:nvSpPr>
        <p:spPr>
          <a:xfrm>
            <a:off x="3270738" y="86830"/>
            <a:ext cx="5260015" cy="75547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ছবিটিতে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দেখছি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E3C359C-04DF-4CF5-8AD6-E6B6AEAC56B0}"/>
              </a:ext>
            </a:extLst>
          </p:cNvPr>
          <p:cNvSpPr/>
          <p:nvPr/>
        </p:nvSpPr>
        <p:spPr>
          <a:xfrm>
            <a:off x="8298872" y="72975"/>
            <a:ext cx="231881" cy="5428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7111717-D848-4F9C-BC2C-7FC90701A17C}"/>
              </a:ext>
            </a:extLst>
          </p:cNvPr>
          <p:cNvSpPr/>
          <p:nvPr/>
        </p:nvSpPr>
        <p:spPr>
          <a:xfrm>
            <a:off x="2892843" y="5620598"/>
            <a:ext cx="1307222" cy="1067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F94425D-4B96-41A5-A7FF-7AB1E18CA1BD}"/>
              </a:ext>
            </a:extLst>
          </p:cNvPr>
          <p:cNvSpPr/>
          <p:nvPr/>
        </p:nvSpPr>
        <p:spPr>
          <a:xfrm>
            <a:off x="6962843" y="5621848"/>
            <a:ext cx="1307222" cy="1067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92394C1-0DF5-4669-8E9B-D66DB890D917}"/>
              </a:ext>
            </a:extLst>
          </p:cNvPr>
          <p:cNvSpPr/>
          <p:nvPr/>
        </p:nvSpPr>
        <p:spPr>
          <a:xfrm>
            <a:off x="4927843" y="5621223"/>
            <a:ext cx="1307222" cy="1067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5E4577E-BE48-43AC-9541-CF6E20E9A3AB}"/>
              </a:ext>
            </a:extLst>
          </p:cNvPr>
          <p:cNvSpPr txBox="1"/>
          <p:nvPr/>
        </p:nvSpPr>
        <p:spPr>
          <a:xfrm>
            <a:off x="3073701" y="5551365"/>
            <a:ext cx="53810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</a:t>
            </a:r>
            <a:r>
              <a:rPr lang="bn-IN" sz="8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রাবত</a:t>
            </a:r>
            <a:r>
              <a:rPr lang="bn-IN" sz="8000" b="1" dirty="0">
                <a:solidFill>
                  <a:schemeClr val="bg1"/>
                </a:solidFill>
              </a:rPr>
              <a:t> </a:t>
            </a:r>
            <a:r>
              <a:rPr lang="bn-IN" sz="8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সাজে</a:t>
            </a:r>
            <a:endParaRPr lang="en-US" sz="8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xmlns="" id="{DBB7D628-6653-4765-A910-7A46F61A8993}"/>
              </a:ext>
            </a:extLst>
          </p:cNvPr>
          <p:cNvSpPr/>
          <p:nvPr/>
        </p:nvSpPr>
        <p:spPr>
          <a:xfrm>
            <a:off x="8989936" y="3381405"/>
            <a:ext cx="2624138" cy="2215991"/>
          </a:xfrm>
          <a:prstGeom prst="frame">
            <a:avLst>
              <a:gd name="adj1" fmla="val 455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59C15E6-0B5F-4371-9D95-8071D7A43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578" y="1182145"/>
            <a:ext cx="5522311" cy="31631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A63145D-1EAF-4511-AE72-0BB45475A0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26" y="1161925"/>
            <a:ext cx="5548574" cy="320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638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96296E-6 L 0.09323 0.4532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61" y="2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" grpId="1"/>
      <p:bldP spid="4" grpId="2"/>
      <p:bldP spid="7" grpId="0" animBg="1"/>
      <p:bldP spid="12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A9A2A3A-071D-459A-9389-80F3277D4ECD}"/>
              </a:ext>
            </a:extLst>
          </p:cNvPr>
          <p:cNvSpPr txBox="1"/>
          <p:nvPr/>
        </p:nvSpPr>
        <p:spPr>
          <a:xfrm>
            <a:off x="1877634" y="3977133"/>
            <a:ext cx="557583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bn-IN" sz="13800" b="1" dirty="0">
                <a:latin typeface="NikoshBAN" panose="02000000000000000000" pitchFamily="2" charset="0"/>
                <a:cs typeface="NikoshBAN" panose="02000000000000000000" pitchFamily="2" charset="0"/>
              </a:rPr>
              <a:t>কতারা</a:t>
            </a:r>
            <a:endParaRPr lang="en-US" sz="1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xmlns="" id="{4A9B937E-D8EC-45D8-A209-512C74D91454}"/>
              </a:ext>
            </a:extLst>
          </p:cNvPr>
          <p:cNvSpPr/>
          <p:nvPr/>
        </p:nvSpPr>
        <p:spPr>
          <a:xfrm>
            <a:off x="1843977" y="4057865"/>
            <a:ext cx="5051006" cy="2531530"/>
          </a:xfrm>
          <a:prstGeom prst="frame">
            <a:avLst>
              <a:gd name="adj1" fmla="val 445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5746105-43FD-4E45-8F28-5705C6F5E5ED}"/>
              </a:ext>
            </a:extLst>
          </p:cNvPr>
          <p:cNvSpPr txBox="1"/>
          <p:nvPr/>
        </p:nvSpPr>
        <p:spPr>
          <a:xfrm>
            <a:off x="1871620" y="3942517"/>
            <a:ext cx="154735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endParaRPr lang="en-US" sz="1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xmlns="" id="{954A9C53-AA66-4CDD-ABA5-63FDB401E8BA}"/>
              </a:ext>
            </a:extLst>
          </p:cNvPr>
          <p:cNvSpPr/>
          <p:nvPr/>
        </p:nvSpPr>
        <p:spPr>
          <a:xfrm>
            <a:off x="8718371" y="4035361"/>
            <a:ext cx="2739014" cy="2531530"/>
          </a:xfrm>
          <a:prstGeom prst="frame">
            <a:avLst>
              <a:gd name="adj1" fmla="val 416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380A9DD-FBF0-488F-BDD2-1AC06D95DAFE}"/>
              </a:ext>
            </a:extLst>
          </p:cNvPr>
          <p:cNvGrpSpPr/>
          <p:nvPr/>
        </p:nvGrpSpPr>
        <p:grpSpPr>
          <a:xfrm>
            <a:off x="2702341" y="237251"/>
            <a:ext cx="7561385" cy="3518603"/>
            <a:chOff x="2841206" y="428169"/>
            <a:chExt cx="7561385" cy="351860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48C1C380-ADFA-4C1C-9504-2B11660CF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4658" y="649448"/>
              <a:ext cx="6386880" cy="2994790"/>
            </a:xfrm>
            <a:prstGeom prst="rect">
              <a:avLst/>
            </a:prstGeom>
          </p:spPr>
        </p:pic>
        <p:sp>
          <p:nvSpPr>
            <p:cNvPr id="8" name="Frame 7">
              <a:extLst>
                <a:ext uri="{FF2B5EF4-FFF2-40B4-BE49-F238E27FC236}">
                  <a16:creationId xmlns:a16="http://schemas.microsoft.com/office/drawing/2014/main" xmlns="" id="{8EB7515F-41E4-4931-B299-5A026A7F2321}"/>
                </a:ext>
              </a:extLst>
            </p:cNvPr>
            <p:cNvSpPr/>
            <p:nvPr/>
          </p:nvSpPr>
          <p:spPr>
            <a:xfrm>
              <a:off x="2841206" y="428169"/>
              <a:ext cx="7561385" cy="3518603"/>
            </a:xfrm>
            <a:prstGeom prst="frame">
              <a:avLst>
                <a:gd name="adj1" fmla="val 3326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6351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81481E-6 L 0.6056 0.0069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73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4" grpId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B248756-005F-478D-96E4-F40394D85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877" y="587862"/>
            <a:ext cx="7247621" cy="3426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A9A2A3A-071D-459A-9389-80F3277D4ECD}"/>
              </a:ext>
            </a:extLst>
          </p:cNvPr>
          <p:cNvSpPr txBox="1"/>
          <p:nvPr/>
        </p:nvSpPr>
        <p:spPr>
          <a:xfrm>
            <a:off x="2186261" y="4208694"/>
            <a:ext cx="557583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</a:t>
            </a:r>
            <a:r>
              <a:rPr lang="bn-IN" sz="13800" b="1" dirty="0">
                <a:latin typeface="NikoshBAN" panose="02000000000000000000" pitchFamily="2" charset="0"/>
                <a:cs typeface="NikoshBAN" panose="02000000000000000000" pitchFamily="2" charset="0"/>
              </a:rPr>
              <a:t>রাবত</a:t>
            </a:r>
            <a:endParaRPr lang="en-US" sz="1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xmlns="" id="{4A9B937E-D8EC-45D8-A209-512C74D91454}"/>
              </a:ext>
            </a:extLst>
          </p:cNvPr>
          <p:cNvSpPr/>
          <p:nvPr/>
        </p:nvSpPr>
        <p:spPr>
          <a:xfrm>
            <a:off x="1877332" y="4208694"/>
            <a:ext cx="5051006" cy="2531530"/>
          </a:xfrm>
          <a:prstGeom prst="frame">
            <a:avLst>
              <a:gd name="adj1" fmla="val 445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5746105-43FD-4E45-8F28-5705C6F5E5ED}"/>
              </a:ext>
            </a:extLst>
          </p:cNvPr>
          <p:cNvSpPr txBox="1"/>
          <p:nvPr/>
        </p:nvSpPr>
        <p:spPr>
          <a:xfrm>
            <a:off x="2173906" y="4168605"/>
            <a:ext cx="154735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</a:t>
            </a:r>
            <a:endParaRPr lang="en-US" sz="1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xmlns="" id="{954A9C53-AA66-4CDD-ABA5-63FDB401E8BA}"/>
              </a:ext>
            </a:extLst>
          </p:cNvPr>
          <p:cNvSpPr/>
          <p:nvPr/>
        </p:nvSpPr>
        <p:spPr>
          <a:xfrm>
            <a:off x="8962746" y="4186190"/>
            <a:ext cx="2739014" cy="2531530"/>
          </a:xfrm>
          <a:prstGeom prst="frame">
            <a:avLst>
              <a:gd name="adj1" fmla="val 416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001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6056 0.0069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73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5" grpId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xmlns="" id="{EF382DF5-74F2-4857-AA58-C587360A7EC8}"/>
              </a:ext>
            </a:extLst>
          </p:cNvPr>
          <p:cNvSpPr/>
          <p:nvPr/>
        </p:nvSpPr>
        <p:spPr>
          <a:xfrm>
            <a:off x="3041873" y="1459439"/>
            <a:ext cx="3569676" cy="87230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পাঠ্যবই সংযোগ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xmlns="" id="{CBE0ED64-B4DE-4EF5-9589-E2BF5334D72E}"/>
              </a:ext>
            </a:extLst>
          </p:cNvPr>
          <p:cNvSpPr/>
          <p:nvPr/>
        </p:nvSpPr>
        <p:spPr>
          <a:xfrm>
            <a:off x="1929080" y="2512112"/>
            <a:ext cx="5874775" cy="1411293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 বাংলা বইয়ের </a:t>
            </a:r>
            <a:r>
              <a:rPr lang="en-US" sz="3200" b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20</a:t>
            </a:r>
            <a:r>
              <a:rPr lang="bn-IN" sz="3200" b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 পৃষ্ঠা বের কর ও আমার সাথে জোড়ে জোড়ে পড়বে। </a:t>
            </a:r>
            <a:endParaRPr lang="en-US" sz="3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图片 6" descr="1 (1)">
            <a:extLst>
              <a:ext uri="{FF2B5EF4-FFF2-40B4-BE49-F238E27FC236}">
                <a16:creationId xmlns:a16="http://schemas.microsoft.com/office/drawing/2014/main" xmlns="" id="{225A6C0E-A864-49F6-84A0-9B6E9EEE0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2922605" y="4171515"/>
            <a:ext cx="4084474" cy="126262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855" y="1156447"/>
            <a:ext cx="3760034" cy="490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33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8">
            <a:extLst>
              <a:ext uri="{FF2B5EF4-FFF2-40B4-BE49-F238E27FC236}">
                <a16:creationId xmlns:a16="http://schemas.microsoft.com/office/drawing/2014/main" xmlns="" id="{306056CC-1658-4566-BC5D-474B768D0976}"/>
              </a:ext>
            </a:extLst>
          </p:cNvPr>
          <p:cNvSpPr/>
          <p:nvPr/>
        </p:nvSpPr>
        <p:spPr>
          <a:xfrm>
            <a:off x="1332966" y="1336693"/>
            <a:ext cx="7484907" cy="872307"/>
          </a:xfrm>
          <a:prstGeom prst="roundRect">
            <a:avLst>
              <a:gd name="adj" fmla="val 50000"/>
            </a:avLst>
          </a:prstGeom>
          <a:solidFill>
            <a:srgbClr val="99FFCC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দেখে বর্ণ মিল কর ও বর্ণ থেকে শব্দ বের কর।</a:t>
            </a:r>
            <a:endParaRPr lang="en-US" sz="5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9B1D08B-A663-4F7B-ADBA-66A8041186A3}"/>
              </a:ext>
            </a:extLst>
          </p:cNvPr>
          <p:cNvGrpSpPr/>
          <p:nvPr/>
        </p:nvGrpSpPr>
        <p:grpSpPr>
          <a:xfrm>
            <a:off x="704273" y="2299224"/>
            <a:ext cx="8289260" cy="4101576"/>
            <a:chOff x="1233573" y="1414832"/>
            <a:chExt cx="5802659" cy="3977642"/>
          </a:xfrm>
          <a:solidFill>
            <a:schemeClr val="accent6">
              <a:lumMod val="75000"/>
            </a:schemeClr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B36ADE8D-D55B-40A3-897E-8EE97665C22F}"/>
                </a:ext>
              </a:extLst>
            </p:cNvPr>
            <p:cNvSpPr/>
            <p:nvPr/>
          </p:nvSpPr>
          <p:spPr>
            <a:xfrm>
              <a:off x="1256899" y="1414832"/>
              <a:ext cx="5779333" cy="3977642"/>
            </a:xfrm>
            <a:prstGeom prst="rect">
              <a:avLst/>
            </a:prstGeom>
            <a:grpFill/>
            <a:ln w="762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8A50504E-CB4A-4344-99B9-BBE749B49214}"/>
                </a:ext>
              </a:extLst>
            </p:cNvPr>
            <p:cNvCxnSpPr>
              <a:cxnSpLocks/>
            </p:cNvCxnSpPr>
            <p:nvPr/>
          </p:nvCxnSpPr>
          <p:spPr>
            <a:xfrm>
              <a:off x="3328453" y="1423139"/>
              <a:ext cx="0" cy="3956925"/>
            </a:xfrm>
            <a:prstGeom prst="line">
              <a:avLst/>
            </a:prstGeom>
            <a:grpFill/>
            <a:ln w="762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8728F561-1F8D-45E3-B597-690E3945553D}"/>
                </a:ext>
              </a:extLst>
            </p:cNvPr>
            <p:cNvCxnSpPr>
              <a:cxnSpLocks/>
            </p:cNvCxnSpPr>
            <p:nvPr/>
          </p:nvCxnSpPr>
          <p:spPr>
            <a:xfrm>
              <a:off x="1233573" y="3391578"/>
              <a:ext cx="5779334" cy="85199"/>
            </a:xfrm>
            <a:prstGeom prst="line">
              <a:avLst/>
            </a:prstGeom>
            <a:grpFill/>
            <a:ln w="762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307BCC40-7D7E-471E-9A44-7C09388AF5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56898" y="5380064"/>
              <a:ext cx="5779334" cy="12410"/>
            </a:xfrm>
            <a:prstGeom prst="line">
              <a:avLst/>
            </a:prstGeom>
            <a:grpFill/>
            <a:ln w="762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032F74AA-0CED-4899-BA3B-EB5BE4D85BAC}"/>
                </a:ext>
              </a:extLst>
            </p:cNvPr>
            <p:cNvCxnSpPr/>
            <p:nvPr/>
          </p:nvCxnSpPr>
          <p:spPr>
            <a:xfrm>
              <a:off x="1256898" y="5392474"/>
              <a:ext cx="5779334" cy="0"/>
            </a:xfrm>
            <a:prstGeom prst="line">
              <a:avLst/>
            </a:prstGeom>
            <a:grpFill/>
            <a:ln w="762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C0C9414-F3A2-4775-9020-71360958A959}"/>
              </a:ext>
            </a:extLst>
          </p:cNvPr>
          <p:cNvSpPr txBox="1"/>
          <p:nvPr/>
        </p:nvSpPr>
        <p:spPr>
          <a:xfrm>
            <a:off x="4896289" y="3028202"/>
            <a:ext cx="3293083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একতারা=</a:t>
            </a:r>
            <a:r>
              <a:rPr lang="bn-IN" sz="32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7526242-68EA-43C5-BE2B-107368E900E7}"/>
              </a:ext>
            </a:extLst>
          </p:cNvPr>
          <p:cNvSpPr txBox="1"/>
          <p:nvPr/>
        </p:nvSpPr>
        <p:spPr>
          <a:xfrm>
            <a:off x="5075420" y="5000713"/>
            <a:ext cx="3293077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ঐরাবত=</a:t>
            </a:r>
            <a:r>
              <a:rPr lang="bn-IN" sz="32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C84F6602-F5B6-447A-81C5-2A4A2A0E59F2}"/>
              </a:ext>
            </a:extLst>
          </p:cNvPr>
          <p:cNvCxnSpPr>
            <a:cxnSpLocks/>
          </p:cNvCxnSpPr>
          <p:nvPr/>
        </p:nvCxnSpPr>
        <p:spPr>
          <a:xfrm>
            <a:off x="3997536" y="3299380"/>
            <a:ext cx="426865" cy="9070"/>
          </a:xfrm>
          <a:prstGeom prst="straightConnector1">
            <a:avLst/>
          </a:prstGeom>
          <a:ln w="952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9038B081-FE95-4F8C-B998-EF38BC0D7E81}"/>
              </a:ext>
            </a:extLst>
          </p:cNvPr>
          <p:cNvCxnSpPr>
            <a:cxnSpLocks/>
          </p:cNvCxnSpPr>
          <p:nvPr/>
        </p:nvCxnSpPr>
        <p:spPr>
          <a:xfrm>
            <a:off x="4187433" y="5372608"/>
            <a:ext cx="426865" cy="9070"/>
          </a:xfrm>
          <a:prstGeom prst="straightConnector1">
            <a:avLst/>
          </a:prstGeom>
          <a:ln w="952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DA9FF52-AFF0-4A8A-86EE-6D32DCFE0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92" y="4553153"/>
            <a:ext cx="2552889" cy="1679085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B7F85ACD-025F-420A-BE6E-CC8E675CBF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92" y="2443017"/>
            <a:ext cx="2552901" cy="1696964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190C705-4C99-41FE-9A76-0AF2D3E69DF9}"/>
              </a:ext>
            </a:extLst>
          </p:cNvPr>
          <p:cNvSpPr txBox="1"/>
          <p:nvPr/>
        </p:nvSpPr>
        <p:spPr>
          <a:xfrm>
            <a:off x="9484098" y="4631380"/>
            <a:ext cx="1272530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bn-IN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62F7A60-BDD5-408E-8EE7-B7B9F91E74FE}"/>
              </a:ext>
            </a:extLst>
          </p:cNvPr>
          <p:cNvSpPr txBox="1"/>
          <p:nvPr/>
        </p:nvSpPr>
        <p:spPr>
          <a:xfrm>
            <a:off x="9464687" y="2658869"/>
            <a:ext cx="129194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bn-IN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ঐ</a:t>
            </a:r>
          </a:p>
        </p:txBody>
      </p:sp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0.00556 L -0.45937 -0.331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69" y="-1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25 -2.22222E-6 L -0.4582 0.31435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04" y="1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1FB5F30D-05A5-4901-9BDE-BAB237287982}"/>
              </a:ext>
            </a:extLst>
          </p:cNvPr>
          <p:cNvSpPr/>
          <p:nvPr/>
        </p:nvSpPr>
        <p:spPr>
          <a:xfrm>
            <a:off x="2905549" y="2781819"/>
            <a:ext cx="7380591" cy="2021683"/>
          </a:xfrm>
          <a:prstGeom prst="roundRect">
            <a:avLst>
              <a:gd name="adj" fmla="val 30377"/>
            </a:avLst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   প্রিয় শিক্ষার্থীরা </a:t>
            </a:r>
            <a:r>
              <a:rPr lang="bn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ঐ</a:t>
            </a:r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বর্ণ দুটি একে অপরকে জোড়ে জোড়ে বল।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6B47DF2-5F3B-414F-ADD1-9D9302D3AA9D}"/>
              </a:ext>
            </a:extLst>
          </p:cNvPr>
          <p:cNvSpPr/>
          <p:nvPr/>
        </p:nvSpPr>
        <p:spPr>
          <a:xfrm>
            <a:off x="2829956" y="2432161"/>
            <a:ext cx="6482687" cy="702469"/>
          </a:xfrm>
          <a:prstGeom prst="rect">
            <a:avLst/>
          </a:prstGeom>
          <a:solidFill>
            <a:srgbClr val="99FFCC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20962723-31D3-435E-AC4E-6CE0C41541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439463"/>
              </p:ext>
            </p:extLst>
          </p:nvPr>
        </p:nvGraphicFramePr>
        <p:xfrm>
          <a:off x="1218626" y="3479990"/>
          <a:ext cx="9935571" cy="21336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118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11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118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01658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বর্ণ</a:t>
                      </a:r>
                      <a:endParaRPr lang="en-US" sz="4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err="1">
                          <a:solidFill>
                            <a:srgbClr val="00B05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সবুজ</a:t>
                      </a:r>
                      <a:endParaRPr lang="en-US" sz="4400" dirty="0">
                        <a:solidFill>
                          <a:srgbClr val="00B05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err="1">
                          <a:solidFill>
                            <a:srgbClr val="FFC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হলুদ</a:t>
                      </a:r>
                      <a:endParaRPr lang="en-US" sz="4400" dirty="0">
                        <a:solidFill>
                          <a:srgbClr val="FFC00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9061">
                <a:tc>
                  <a:txBody>
                    <a:bodyPr/>
                    <a:lstStyle/>
                    <a:p>
                      <a:pPr algn="ctr"/>
                      <a:r>
                        <a:rPr lang="bn-IN" sz="8000" dirty="0">
                          <a:solidFill>
                            <a:srgbClr val="FF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</a:t>
                      </a:r>
                      <a:endParaRPr lang="en-US" sz="8000" dirty="0">
                        <a:solidFill>
                          <a:srgbClr val="FF000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E69A1C3-AD9A-49D4-9664-96E0872A2798}"/>
              </a:ext>
            </a:extLst>
          </p:cNvPr>
          <p:cNvSpPr txBox="1"/>
          <p:nvPr/>
        </p:nvSpPr>
        <p:spPr>
          <a:xfrm>
            <a:off x="2758842" y="2274838"/>
            <a:ext cx="7371276" cy="2800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সঠিক আকৃতিতে </a:t>
            </a:r>
          </a:p>
          <a:p>
            <a:pPr algn="ctr"/>
            <a:r>
              <a:rPr lang="en-US" sz="8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ঐ</a:t>
            </a:r>
            <a:r>
              <a:rPr lang="en-US" sz="8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লিখ।</a:t>
            </a:r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C9F086D-F2EB-4330-BB5D-7F8D0BE128C0}"/>
              </a:ext>
            </a:extLst>
          </p:cNvPr>
          <p:cNvSpPr/>
          <p:nvPr/>
        </p:nvSpPr>
        <p:spPr>
          <a:xfrm>
            <a:off x="2409669" y="1987203"/>
            <a:ext cx="7707832" cy="2379961"/>
          </a:xfrm>
          <a:prstGeom prst="rect">
            <a:avLst/>
          </a:prstGeom>
          <a:solidFill>
            <a:srgbClr val="00B05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IN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বর্ণটি</a:t>
            </a:r>
            <a:r>
              <a:rPr lang="en-US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বাড়িতে</a:t>
            </a:r>
            <a:r>
              <a:rPr lang="en-US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আসবে</a:t>
            </a:r>
            <a:r>
              <a:rPr lang="en-US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A03A52F9-F858-467C-A9A6-5C2A89A523DD}"/>
              </a:ext>
            </a:extLst>
          </p:cNvPr>
          <p:cNvSpPr/>
          <p:nvPr/>
        </p:nvSpPr>
        <p:spPr>
          <a:xfrm>
            <a:off x="708436" y="2255504"/>
            <a:ext cx="3402465" cy="1843357"/>
          </a:xfrm>
          <a:prstGeom prst="roundRect">
            <a:avLst>
              <a:gd name="adj" fmla="val 2809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ঐ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0" name="图片 6" descr="1 (1)">
            <a:extLst>
              <a:ext uri="{FF2B5EF4-FFF2-40B4-BE49-F238E27FC236}">
                <a16:creationId xmlns:a16="http://schemas.microsoft.com/office/drawing/2014/main" xmlns="" id="{B9A52C99-DEB4-4DEF-9B80-FFA24033F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2914220" y="4587615"/>
            <a:ext cx="6672848" cy="1262631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5375</TotalTime>
  <Words>261</Words>
  <Application>Microsoft Office PowerPoint</Application>
  <PresentationFormat>Widescreen</PresentationFormat>
  <Paragraphs>60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NikoshBAN</vt:lpstr>
      <vt:lpstr>SutonnyMJ</vt:lpstr>
      <vt:lpstr>Times New Roman</vt:lpstr>
      <vt:lpstr>Vrinda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415</cp:revision>
  <dcterms:created xsi:type="dcterms:W3CDTF">2021-07-26T10:09:43Z</dcterms:created>
  <dcterms:modified xsi:type="dcterms:W3CDTF">2026-06-28T06:08:33Z</dcterms:modified>
</cp:coreProperties>
</file>