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5" r:id="rId9"/>
    <p:sldId id="263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71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951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38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883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71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65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791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7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5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73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598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7E0CF-6771-4824-B4A7-AB08053ED24F}" type="datetimeFigureOut">
              <a:rPr lang="en-US" smtClean="0"/>
              <a:t>6/28/2026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EBC722-94B9-41DB-9CB1-11B442DB13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279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304800"/>
            <a:ext cx="7772400" cy="2914651"/>
          </a:xfrm>
        </p:spPr>
        <p:txBody>
          <a:bodyPr>
            <a:noAutofit/>
          </a:bodyPr>
          <a:lstStyle/>
          <a:p>
            <a:r>
              <a:rPr lang="en-US" sz="16600" dirty="0" err="1"/>
              <a:t>স্বাগতম</a:t>
            </a:r>
            <a:endParaRPr lang="en-US" sz="1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895600"/>
            <a:ext cx="6781800" cy="3566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2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err="1"/>
              <a:t>পরিচিতি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1600200"/>
            <a:ext cx="56388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           </a:t>
            </a:r>
            <a:r>
              <a:rPr lang="en-US" dirty="0" err="1"/>
              <a:t>বিবেক</a:t>
            </a:r>
            <a:r>
              <a:rPr lang="en-US" dirty="0"/>
              <a:t> </a:t>
            </a:r>
            <a:r>
              <a:rPr lang="en-US" dirty="0" err="1"/>
              <a:t>গুহ</a:t>
            </a:r>
            <a:endParaRPr lang="en-US" dirty="0"/>
          </a:p>
          <a:p>
            <a:pPr marL="0" indent="0" algn="ctr">
              <a:buNone/>
            </a:pPr>
            <a:r>
              <a:rPr lang="en-US" sz="1800" dirty="0"/>
              <a:t>                         </a:t>
            </a:r>
            <a:r>
              <a:rPr lang="en-US" sz="1800" dirty="0" err="1"/>
              <a:t>প্রভাষক</a:t>
            </a:r>
            <a:r>
              <a:rPr lang="en-US" sz="1800" dirty="0"/>
              <a:t> (</a:t>
            </a:r>
            <a:r>
              <a:rPr lang="en-US" sz="1800" dirty="0" err="1"/>
              <a:t>বাংলা</a:t>
            </a:r>
            <a:r>
              <a:rPr lang="en-US" sz="1800" dirty="0"/>
              <a:t> </a:t>
            </a:r>
            <a:r>
              <a:rPr lang="en-US" sz="1800" dirty="0" err="1"/>
              <a:t>বিভাগ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r>
              <a:rPr lang="en-US" sz="1600" dirty="0"/>
              <a:t>                    </a:t>
            </a:r>
            <a:r>
              <a:rPr lang="en-US" sz="2400" dirty="0" err="1"/>
              <a:t>সুরেশ্বর</a:t>
            </a:r>
            <a:r>
              <a:rPr lang="en-US" sz="2400" dirty="0"/>
              <a:t> </a:t>
            </a:r>
            <a:r>
              <a:rPr lang="en-US" sz="2400" dirty="0" err="1"/>
              <a:t>উচ্চবিদ্যালয়</a:t>
            </a:r>
            <a:r>
              <a:rPr lang="en-US" sz="2400" dirty="0"/>
              <a:t> </a:t>
            </a:r>
            <a:r>
              <a:rPr lang="en-US" sz="2400" dirty="0" err="1"/>
              <a:t>ওমহাবিদ্যালয়</a:t>
            </a:r>
            <a:endParaRPr lang="en-US" sz="2400" dirty="0"/>
          </a:p>
          <a:p>
            <a:pPr marL="0" indent="0" algn="ctr">
              <a:buNone/>
            </a:pPr>
            <a:r>
              <a:rPr lang="en-US" sz="1800" dirty="0"/>
              <a:t>          		</a:t>
            </a:r>
            <a:r>
              <a:rPr lang="en-US" sz="2000" dirty="0"/>
              <a:t> </a:t>
            </a:r>
            <a:r>
              <a:rPr lang="en-US" sz="2000" dirty="0" err="1"/>
              <a:t>নিড়িয়া</a:t>
            </a:r>
            <a:r>
              <a:rPr lang="en-US" sz="3200" dirty="0" err="1"/>
              <a:t>,</a:t>
            </a:r>
            <a:r>
              <a:rPr lang="en-US" sz="2000" dirty="0" err="1"/>
              <a:t>শরীয়তপুর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32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নবাব</a:t>
            </a:r>
            <a:r>
              <a:rPr lang="en-US" dirty="0"/>
              <a:t>  </a:t>
            </a:r>
            <a:r>
              <a:rPr lang="en-US" dirty="0" err="1"/>
              <a:t>সিরাজউদ্দৌলা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905000"/>
            <a:ext cx="5105400" cy="3403600"/>
          </a:xfrm>
        </p:spPr>
      </p:pic>
    </p:spTree>
    <p:extLst>
      <p:ext uri="{BB962C8B-B14F-4D97-AF65-F5344CB8AC3E}">
        <p14:creationId xmlns:p14="http://schemas.microsoft.com/office/powerpoint/2010/main" val="342327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রবার্ট</a:t>
            </a:r>
            <a:r>
              <a:rPr lang="en-US" dirty="0"/>
              <a:t> </a:t>
            </a:r>
            <a:r>
              <a:rPr lang="en-US" dirty="0" err="1"/>
              <a:t>ক্লাইভ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752600"/>
            <a:ext cx="4495800" cy="4495800"/>
          </a:xfrm>
        </p:spPr>
      </p:pic>
    </p:spTree>
    <p:extLst>
      <p:ext uri="{BB962C8B-B14F-4D97-AF65-F5344CB8AC3E}">
        <p14:creationId xmlns:p14="http://schemas.microsoft.com/office/powerpoint/2010/main" val="3133575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পাঠ</a:t>
            </a:r>
            <a:r>
              <a:rPr lang="en-US" dirty="0"/>
              <a:t> </a:t>
            </a:r>
            <a:r>
              <a:rPr lang="en-US" dirty="0" err="1"/>
              <a:t>ঘোষণা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543800" cy="685801"/>
          </a:xfrm>
        </p:spPr>
        <p:txBody>
          <a:bodyPr>
            <a:normAutofit fontScale="92500"/>
          </a:bodyPr>
          <a:lstStyle/>
          <a:p>
            <a:r>
              <a:rPr lang="en-US" dirty="0" err="1">
                <a:solidFill>
                  <a:schemeClr val="accent2"/>
                </a:solidFill>
              </a:rPr>
              <a:t>আজকের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পাঠঃ</a:t>
            </a:r>
            <a:r>
              <a:rPr lang="en-US" dirty="0">
                <a:solidFill>
                  <a:schemeClr val="accent2"/>
                </a:solidFill>
              </a:rPr>
              <a:t>  “ </a:t>
            </a:r>
            <a:r>
              <a:rPr lang="en-US" dirty="0" err="1">
                <a:solidFill>
                  <a:srgbClr val="00B050"/>
                </a:solidFill>
              </a:rPr>
              <a:t>সিরাজউদ্দৌলা</a:t>
            </a:r>
            <a:r>
              <a:rPr lang="en-US" dirty="0">
                <a:solidFill>
                  <a:srgbClr val="00B050"/>
                </a:solidFill>
              </a:rPr>
              <a:t>”     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নাটক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562224"/>
            <a:ext cx="68580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506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868362"/>
          </a:xfrm>
        </p:spPr>
        <p:txBody>
          <a:bodyPr/>
          <a:lstStyle/>
          <a:p>
            <a:r>
              <a:rPr lang="en-US" dirty="0" err="1"/>
              <a:t>শিখনফল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143000"/>
            <a:ext cx="81534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১।নাট্যকার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২।ভারতবর্ষে </a:t>
            </a:r>
            <a:r>
              <a:rPr lang="en-US" dirty="0" err="1"/>
              <a:t>ইংরেজদের</a:t>
            </a:r>
            <a:r>
              <a:rPr lang="en-US" dirty="0"/>
              <a:t> </a:t>
            </a:r>
            <a:r>
              <a:rPr lang="en-US" dirty="0" err="1"/>
              <a:t>আগমনের</a:t>
            </a:r>
            <a:r>
              <a:rPr lang="en-US" dirty="0"/>
              <a:t> </a:t>
            </a:r>
            <a:r>
              <a:rPr lang="en-US" dirty="0" err="1"/>
              <a:t>উদ্দেশ্য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৩। </a:t>
            </a:r>
            <a:r>
              <a:rPr lang="en-US" dirty="0" err="1"/>
              <a:t>ভারতবর্ষে</a:t>
            </a:r>
            <a:r>
              <a:rPr lang="en-US" dirty="0"/>
              <a:t> </a:t>
            </a:r>
            <a:r>
              <a:rPr lang="en-US" dirty="0" err="1"/>
              <a:t>ইংরেজদের</a:t>
            </a:r>
            <a:r>
              <a:rPr lang="en-US" dirty="0"/>
              <a:t>  </a:t>
            </a:r>
            <a:r>
              <a:rPr lang="en-US" dirty="0" err="1"/>
              <a:t>ষড়যন্ত্র</a:t>
            </a:r>
            <a:r>
              <a:rPr lang="en-US" dirty="0"/>
              <a:t>, </a:t>
            </a:r>
            <a:r>
              <a:rPr lang="en-US" dirty="0" err="1"/>
              <a:t>হটকারিতা</a:t>
            </a:r>
            <a:r>
              <a:rPr lang="en-US" dirty="0"/>
              <a:t> ও </a:t>
            </a:r>
            <a:r>
              <a:rPr lang="en-US" dirty="0" err="1"/>
              <a:t>শোষণনীতি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৪। </a:t>
            </a:r>
            <a:r>
              <a:rPr lang="en-US" dirty="0" err="1"/>
              <a:t>নবাব</a:t>
            </a:r>
            <a:r>
              <a:rPr lang="en-US" dirty="0"/>
              <a:t> </a:t>
            </a:r>
            <a:r>
              <a:rPr lang="en-US" dirty="0" err="1"/>
              <a:t>সিরাজউদ্দৌলার</a:t>
            </a:r>
            <a:r>
              <a:rPr lang="en-US" dirty="0"/>
              <a:t> </a:t>
            </a:r>
            <a:r>
              <a:rPr lang="en-US" dirty="0" err="1"/>
              <a:t>দেশপ্রেম</a:t>
            </a:r>
            <a:r>
              <a:rPr lang="en-US" dirty="0"/>
              <a:t> ও </a:t>
            </a:r>
            <a:r>
              <a:rPr lang="en-US" dirty="0" err="1"/>
              <a:t>মানবীয়</a:t>
            </a:r>
            <a:r>
              <a:rPr lang="en-US" dirty="0"/>
              <a:t> </a:t>
            </a:r>
            <a:r>
              <a:rPr lang="en-US" dirty="0" err="1"/>
              <a:t>গুণাবলি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৫। </a:t>
            </a:r>
            <a:r>
              <a:rPr lang="en-US" dirty="0" err="1"/>
              <a:t>নবাবের</a:t>
            </a:r>
            <a:r>
              <a:rPr lang="en-US" dirty="0"/>
              <a:t> </a:t>
            </a:r>
            <a:r>
              <a:rPr lang="en-US" dirty="0" err="1"/>
              <a:t>বিরদ্ধে</a:t>
            </a:r>
            <a:r>
              <a:rPr lang="en-US" dirty="0"/>
              <a:t> </a:t>
            </a:r>
            <a:r>
              <a:rPr lang="en-US" dirty="0" err="1"/>
              <a:t>ষড়যন্ত্রকারী</a:t>
            </a:r>
            <a:r>
              <a:rPr lang="en-US" dirty="0"/>
              <a:t> </a:t>
            </a:r>
            <a:r>
              <a:rPr lang="en-US" dirty="0" err="1"/>
              <a:t>বিশ্বাসঘাতকদের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৬।পলাশির </a:t>
            </a:r>
            <a:r>
              <a:rPr lang="en-US" dirty="0" err="1"/>
              <a:t>যুদ্ধের</a:t>
            </a:r>
            <a:r>
              <a:rPr lang="en-US" dirty="0"/>
              <a:t> </a:t>
            </a:r>
            <a:r>
              <a:rPr lang="en-US" dirty="0" err="1"/>
              <a:t>কারণ</a:t>
            </a:r>
            <a:r>
              <a:rPr lang="en-US" dirty="0"/>
              <a:t> ও </a:t>
            </a:r>
            <a:r>
              <a:rPr lang="en-US" dirty="0" err="1"/>
              <a:t>ফলাফল</a:t>
            </a:r>
            <a:r>
              <a:rPr lang="en-US" dirty="0"/>
              <a:t> </a:t>
            </a:r>
            <a:r>
              <a:rPr lang="en-US" dirty="0" err="1"/>
              <a:t>এবং</a:t>
            </a:r>
            <a:r>
              <a:rPr lang="en-US" dirty="0"/>
              <a:t> </a:t>
            </a:r>
            <a:r>
              <a:rPr lang="en-US" dirty="0" err="1"/>
              <a:t>সুদূরপ্রসারী</a:t>
            </a:r>
            <a:r>
              <a:rPr lang="en-US" dirty="0"/>
              <a:t> </a:t>
            </a:r>
            <a:r>
              <a:rPr lang="en-US" dirty="0" err="1"/>
              <a:t>পরিণতি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৭। </a:t>
            </a:r>
            <a:r>
              <a:rPr lang="en-US" dirty="0" err="1"/>
              <a:t>পলাশির</a:t>
            </a:r>
            <a:r>
              <a:rPr lang="en-US" dirty="0"/>
              <a:t> </a:t>
            </a:r>
            <a:r>
              <a:rPr lang="en-US" dirty="0" err="1"/>
              <a:t>যুদ্ধে</a:t>
            </a:r>
            <a:r>
              <a:rPr lang="en-US" dirty="0"/>
              <a:t> </a:t>
            </a:r>
            <a:r>
              <a:rPr lang="en-US" dirty="0" err="1"/>
              <a:t>নবাবের</a:t>
            </a:r>
            <a:r>
              <a:rPr lang="en-US" dirty="0"/>
              <a:t> </a:t>
            </a:r>
            <a:r>
              <a:rPr lang="en-US" dirty="0" err="1"/>
              <a:t>পরাজয়ের</a:t>
            </a:r>
            <a:r>
              <a:rPr lang="en-US" dirty="0"/>
              <a:t> </a:t>
            </a:r>
            <a:r>
              <a:rPr lang="en-US" dirty="0" err="1"/>
              <a:t>কারণ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r>
              <a:rPr lang="en-US" dirty="0"/>
              <a:t>৮ । </a:t>
            </a:r>
            <a:r>
              <a:rPr lang="en-US" dirty="0" err="1"/>
              <a:t>নবাবকে</a:t>
            </a:r>
            <a:r>
              <a:rPr lang="en-US" dirty="0"/>
              <a:t> </a:t>
            </a:r>
            <a:r>
              <a:rPr lang="en-US" dirty="0" err="1"/>
              <a:t>নিষ্ঠুরভাবে</a:t>
            </a:r>
            <a:r>
              <a:rPr lang="en-US" dirty="0"/>
              <a:t> </a:t>
            </a:r>
            <a:r>
              <a:rPr lang="en-US" dirty="0" err="1"/>
              <a:t>হত্যা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51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লেখক</a:t>
            </a:r>
            <a:r>
              <a:rPr lang="en-US" dirty="0"/>
              <a:t> </a:t>
            </a:r>
            <a:r>
              <a:rPr lang="en-US" dirty="0" err="1"/>
              <a:t>পরিচিতি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01000" cy="81533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     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সিকান্দার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আবু</a:t>
            </a:r>
            <a:r>
              <a:rPr lang="en-US" sz="4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2">
                    <a:lumMod val="75000"/>
                  </a:schemeClr>
                </a:solidFill>
              </a:rPr>
              <a:t>জাফর</a:t>
            </a:r>
            <a:endParaRPr lang="en-US" sz="4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415539"/>
            <a:ext cx="2362200" cy="285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79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১। জন্মঃ-১৯১৮</a:t>
            </a:r>
          </a:p>
          <a:p>
            <a:r>
              <a:rPr lang="en-US" dirty="0"/>
              <a:t>২। </a:t>
            </a:r>
            <a:r>
              <a:rPr lang="en-US" dirty="0" err="1"/>
              <a:t>জন্মস্থানঃ-তেঁতুলিয়া</a:t>
            </a:r>
            <a:r>
              <a:rPr lang="en-US" dirty="0"/>
              <a:t>, </a:t>
            </a:r>
            <a:r>
              <a:rPr lang="en-US" dirty="0" err="1"/>
              <a:t>তালা</a:t>
            </a:r>
            <a:r>
              <a:rPr lang="en-US" dirty="0"/>
              <a:t>, </a:t>
            </a:r>
            <a:r>
              <a:rPr lang="en-US" dirty="0" err="1"/>
              <a:t>সাতক্ষীরা</a:t>
            </a:r>
            <a:endParaRPr lang="en-US" dirty="0"/>
          </a:p>
          <a:p>
            <a:r>
              <a:rPr lang="en-US" dirty="0"/>
              <a:t>৩।পেশাঃ- </a:t>
            </a:r>
            <a:r>
              <a:rPr lang="en-US" dirty="0" err="1"/>
              <a:t>সাংবাদিক</a:t>
            </a:r>
            <a:r>
              <a:rPr lang="en-US" dirty="0"/>
              <a:t>, </a:t>
            </a:r>
            <a:r>
              <a:rPr lang="en-US" dirty="0" err="1"/>
              <a:t>কবি</a:t>
            </a:r>
            <a:r>
              <a:rPr lang="en-US" dirty="0"/>
              <a:t> </a:t>
            </a:r>
          </a:p>
          <a:p>
            <a:r>
              <a:rPr lang="en-US" dirty="0"/>
              <a:t>৪। </a:t>
            </a:r>
            <a:r>
              <a:rPr lang="en-US" dirty="0" err="1"/>
              <a:t>সাহিত্য</a:t>
            </a:r>
            <a:r>
              <a:rPr lang="en-US" dirty="0"/>
              <a:t> </a:t>
            </a:r>
            <a:r>
              <a:rPr lang="en-US" dirty="0" err="1"/>
              <a:t>কর্মঃ</a:t>
            </a:r>
            <a:r>
              <a:rPr lang="en-US" dirty="0"/>
              <a:t>- </a:t>
            </a:r>
            <a:r>
              <a:rPr lang="en-US" dirty="0" err="1"/>
              <a:t>কাব্যগ্রন্থ</a:t>
            </a:r>
            <a:r>
              <a:rPr lang="en-US" dirty="0"/>
              <a:t>- </a:t>
            </a:r>
            <a:r>
              <a:rPr lang="en-US" dirty="0" err="1"/>
              <a:t>প্রসন্ন</a:t>
            </a:r>
            <a:r>
              <a:rPr lang="en-US" dirty="0"/>
              <a:t> </a:t>
            </a:r>
            <a:r>
              <a:rPr lang="en-US" dirty="0" err="1"/>
              <a:t>প্রহর</a:t>
            </a:r>
            <a:r>
              <a:rPr lang="en-US" dirty="0"/>
              <a:t>, </a:t>
            </a:r>
            <a:r>
              <a:rPr lang="en-US" dirty="0" err="1"/>
              <a:t>বৈরি</a:t>
            </a:r>
            <a:r>
              <a:rPr lang="en-US" dirty="0"/>
              <a:t> </a:t>
            </a:r>
            <a:r>
              <a:rPr lang="en-US" dirty="0" err="1"/>
              <a:t>বৃষ্টিতে</a:t>
            </a:r>
            <a:r>
              <a:rPr lang="en-US" dirty="0"/>
              <a:t>, </a:t>
            </a:r>
            <a:r>
              <a:rPr lang="en-US" dirty="0" err="1"/>
              <a:t>তিমিরান্তিক</a:t>
            </a:r>
            <a:r>
              <a:rPr lang="en-US" dirty="0"/>
              <a:t>, </a:t>
            </a:r>
            <a:r>
              <a:rPr lang="en-US" dirty="0" err="1"/>
              <a:t>বৃশ্চিক</a:t>
            </a:r>
            <a:r>
              <a:rPr lang="en-US" dirty="0"/>
              <a:t> </a:t>
            </a:r>
            <a:r>
              <a:rPr lang="en-US" dirty="0" err="1"/>
              <a:t>লগ্ন</a:t>
            </a:r>
            <a:r>
              <a:rPr lang="en-US" dirty="0"/>
              <a:t>, </a:t>
            </a:r>
            <a:r>
              <a:rPr lang="en-US" dirty="0" err="1"/>
              <a:t>বাংলা</a:t>
            </a:r>
            <a:r>
              <a:rPr lang="en-US" dirty="0"/>
              <a:t> </a:t>
            </a:r>
            <a:r>
              <a:rPr lang="en-US" dirty="0" err="1"/>
              <a:t>ছাড়ো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 err="1"/>
              <a:t>নাটকঃ</a:t>
            </a:r>
            <a:r>
              <a:rPr lang="en-US" dirty="0"/>
              <a:t>- </a:t>
            </a:r>
            <a:r>
              <a:rPr lang="en-US" dirty="0" err="1"/>
              <a:t>মাকড়সা</a:t>
            </a:r>
            <a:r>
              <a:rPr lang="en-US" dirty="0"/>
              <a:t>, </a:t>
            </a:r>
            <a:r>
              <a:rPr lang="en-US" dirty="0" err="1"/>
              <a:t>শকুন্ত</a:t>
            </a:r>
            <a:r>
              <a:rPr lang="en-US" dirty="0"/>
              <a:t> </a:t>
            </a:r>
            <a:r>
              <a:rPr lang="en-US" dirty="0" err="1"/>
              <a:t>উপাখ্যান</a:t>
            </a:r>
            <a:r>
              <a:rPr lang="en-US" dirty="0"/>
              <a:t>, </a:t>
            </a:r>
            <a:r>
              <a:rPr lang="en-US" dirty="0" err="1"/>
              <a:t>মহাকবি</a:t>
            </a:r>
            <a:r>
              <a:rPr lang="en-US" dirty="0"/>
              <a:t> </a:t>
            </a:r>
            <a:r>
              <a:rPr lang="en-US" dirty="0" err="1"/>
              <a:t>আলাওল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উপন্যাসঃ</a:t>
            </a:r>
            <a:r>
              <a:rPr lang="en-US" dirty="0"/>
              <a:t>- </a:t>
            </a:r>
            <a:r>
              <a:rPr lang="en-US" dirty="0" err="1"/>
              <a:t>মাটি</a:t>
            </a:r>
            <a:r>
              <a:rPr lang="en-US" dirty="0"/>
              <a:t> </a:t>
            </a:r>
            <a:r>
              <a:rPr lang="en-US" dirty="0" err="1"/>
              <a:t>আর</a:t>
            </a:r>
            <a:r>
              <a:rPr lang="en-US" dirty="0"/>
              <a:t> </a:t>
            </a:r>
            <a:r>
              <a:rPr lang="en-US" dirty="0" err="1"/>
              <a:t>অশ্রু</a:t>
            </a:r>
            <a:r>
              <a:rPr lang="en-US" dirty="0"/>
              <a:t>, </a:t>
            </a:r>
            <a:r>
              <a:rPr lang="en-US" dirty="0" err="1"/>
              <a:t>পূরবী</a:t>
            </a:r>
            <a:r>
              <a:rPr lang="en-US" dirty="0"/>
              <a:t>   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en-US" dirty="0" err="1"/>
              <a:t>পুরস্কারঃ-বাংলা</a:t>
            </a:r>
            <a:r>
              <a:rPr lang="en-US" dirty="0"/>
              <a:t> </a:t>
            </a:r>
            <a:r>
              <a:rPr lang="en-US" dirty="0" err="1"/>
              <a:t>একাডেমি</a:t>
            </a:r>
            <a:r>
              <a:rPr lang="en-US" dirty="0"/>
              <a:t> </a:t>
            </a:r>
            <a:r>
              <a:rPr lang="en-US" dirty="0" err="1"/>
              <a:t>পুরস্কার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    জীবনাবসানঃ-৫ </a:t>
            </a:r>
            <a:r>
              <a:rPr lang="en-US" dirty="0" err="1"/>
              <a:t>আগস্ট</a:t>
            </a:r>
            <a:r>
              <a:rPr lang="en-US" dirty="0"/>
              <a:t>, ১৯৭৫সাল</a:t>
            </a:r>
          </a:p>
        </p:txBody>
      </p:sp>
    </p:spTree>
    <p:extLst>
      <p:ext uri="{BB962C8B-B14F-4D97-AF65-F5344CB8AC3E}">
        <p14:creationId xmlns:p14="http://schemas.microsoft.com/office/powerpoint/2010/main" val="1460106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পলাশির</a:t>
            </a:r>
            <a:r>
              <a:rPr lang="en-US" dirty="0"/>
              <a:t> </a:t>
            </a:r>
            <a:r>
              <a:rPr lang="en-US" dirty="0" err="1"/>
              <a:t>যুদ্ধ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নবাব</a:t>
            </a:r>
            <a:r>
              <a:rPr lang="en-US" dirty="0"/>
              <a:t> </a:t>
            </a:r>
            <a:r>
              <a:rPr lang="en-US" dirty="0" err="1"/>
              <a:t>বাহিনী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2209800"/>
            <a:ext cx="4040188" cy="3951288"/>
          </a:xfrm>
          <a:ln>
            <a:solidFill>
              <a:schemeClr val="accent1"/>
            </a:solidFill>
          </a:ln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u="sng" dirty="0" err="1"/>
              <a:t>বিশ্বস্ত</a:t>
            </a:r>
            <a:r>
              <a:rPr lang="en-US" u="sng" dirty="0"/>
              <a:t> </a:t>
            </a:r>
            <a:r>
              <a:rPr lang="en-US" u="sng" dirty="0" err="1"/>
              <a:t>চরিত্র</a:t>
            </a:r>
            <a:endParaRPr lang="en-US" u="sng" dirty="0"/>
          </a:p>
          <a:p>
            <a:r>
              <a:rPr lang="en-US" dirty="0"/>
              <a:t>১।মোহনলাল</a:t>
            </a:r>
          </a:p>
          <a:p>
            <a:r>
              <a:rPr lang="en-US" dirty="0"/>
              <a:t>২।মির </a:t>
            </a:r>
            <a:r>
              <a:rPr lang="en-US" dirty="0" err="1"/>
              <a:t>মর্দান</a:t>
            </a:r>
            <a:endParaRPr lang="en-US" dirty="0"/>
          </a:p>
          <a:p>
            <a:r>
              <a:rPr lang="en-US" dirty="0"/>
              <a:t> ৩।নারান </a:t>
            </a:r>
            <a:r>
              <a:rPr lang="en-US" dirty="0" err="1"/>
              <a:t>সিংহ</a:t>
            </a:r>
            <a:r>
              <a:rPr lang="en-US" dirty="0"/>
              <a:t>(</a:t>
            </a:r>
            <a:r>
              <a:rPr lang="en-US" dirty="0" err="1"/>
              <a:t>রাইসুল</a:t>
            </a:r>
            <a:r>
              <a:rPr lang="en-US" dirty="0"/>
              <a:t> </a:t>
            </a:r>
            <a:r>
              <a:rPr lang="en-US" dirty="0" err="1"/>
              <a:t>জুহালা</a:t>
            </a:r>
            <a:r>
              <a:rPr lang="en-US" dirty="0"/>
              <a:t>)</a:t>
            </a:r>
          </a:p>
          <a:p>
            <a:r>
              <a:rPr lang="en-US" u="sng" dirty="0"/>
              <a:t>৪।আমিনা </a:t>
            </a:r>
            <a:r>
              <a:rPr lang="en-US" u="sng" dirty="0" err="1"/>
              <a:t>বেগম</a:t>
            </a:r>
            <a:r>
              <a:rPr lang="en-US" u="sng" dirty="0"/>
              <a:t>(</a:t>
            </a:r>
            <a:r>
              <a:rPr lang="en-US" u="sng" dirty="0" err="1"/>
              <a:t>সিরাজউদ্দৌলার</a:t>
            </a:r>
            <a:r>
              <a:rPr lang="en-US" u="sng" dirty="0"/>
              <a:t> </a:t>
            </a:r>
            <a:r>
              <a:rPr lang="en-US" u="sng" dirty="0" err="1"/>
              <a:t>মাতা</a:t>
            </a:r>
            <a:r>
              <a:rPr lang="en-US" u="sng" dirty="0"/>
              <a:t>)</a:t>
            </a:r>
          </a:p>
          <a:p>
            <a:r>
              <a:rPr lang="en-US" u="sng" dirty="0"/>
              <a:t>৫।লুৎফুন্নেসা( </a:t>
            </a:r>
            <a:r>
              <a:rPr lang="en-US" u="sng" dirty="0" err="1"/>
              <a:t>সিরাজউদ্দৌলার</a:t>
            </a:r>
            <a:r>
              <a:rPr lang="en-US" u="sng" dirty="0"/>
              <a:t> </a:t>
            </a:r>
            <a:r>
              <a:rPr lang="en-US" u="sng" dirty="0" err="1"/>
              <a:t>স্ত্রী</a:t>
            </a:r>
            <a:r>
              <a:rPr lang="en-US" u="sng" dirty="0"/>
              <a:t>)</a:t>
            </a:r>
          </a:p>
          <a:p>
            <a:r>
              <a:rPr lang="en-US" u="sng" dirty="0"/>
              <a:t>৬।আলিবর্দী </a:t>
            </a:r>
            <a:r>
              <a:rPr lang="en-US" u="sng" dirty="0" err="1"/>
              <a:t>খাঁ</a:t>
            </a:r>
            <a:r>
              <a:rPr lang="en-US" u="sng" dirty="0"/>
              <a:t>( </a:t>
            </a:r>
            <a:r>
              <a:rPr lang="en-US" u="sng" dirty="0" err="1"/>
              <a:t>সিরাজ</a:t>
            </a:r>
            <a:r>
              <a:rPr lang="en-US" u="sng" dirty="0"/>
              <a:t> </a:t>
            </a:r>
            <a:r>
              <a:rPr lang="en-US" u="sng" dirty="0" err="1"/>
              <a:t>উদ্দোউলার</a:t>
            </a:r>
            <a:r>
              <a:rPr lang="en-US" u="sng" dirty="0"/>
              <a:t> </a:t>
            </a:r>
            <a:r>
              <a:rPr lang="en-US" u="sng" dirty="0" err="1"/>
              <a:t>নানা</a:t>
            </a:r>
            <a:r>
              <a:rPr lang="en-US" u="sng" dirty="0"/>
              <a:t>)</a:t>
            </a:r>
          </a:p>
          <a:p>
            <a:r>
              <a:rPr lang="en-US" u="sng" dirty="0"/>
              <a:t>৭।জয়নুদ্দিন( </a:t>
            </a:r>
            <a:r>
              <a:rPr lang="en-US" u="sng" dirty="0" err="1"/>
              <a:t>সিরাজউদ্দোউলার</a:t>
            </a:r>
            <a:r>
              <a:rPr lang="en-US" u="sng" dirty="0"/>
              <a:t> </a:t>
            </a:r>
            <a:r>
              <a:rPr lang="en-US" u="sng" dirty="0" err="1"/>
              <a:t>বাবা</a:t>
            </a:r>
            <a:r>
              <a:rPr lang="en-US" u="sng" dirty="0"/>
              <a:t>)</a:t>
            </a:r>
          </a:p>
          <a:p>
            <a:pPr marL="0" indent="0">
              <a:buNone/>
            </a:pPr>
            <a:r>
              <a:rPr lang="en-US" u="sng" dirty="0" err="1"/>
              <a:t>বিশ্বাসঘাতক</a:t>
            </a:r>
            <a:r>
              <a:rPr lang="en-US" u="sng" dirty="0"/>
              <a:t> </a:t>
            </a:r>
            <a:r>
              <a:rPr lang="en-US" u="sng" dirty="0" err="1"/>
              <a:t>চরিত্র</a:t>
            </a:r>
            <a:endParaRPr lang="en-US" u="sng" dirty="0"/>
          </a:p>
          <a:p>
            <a:r>
              <a:rPr lang="en-US" dirty="0"/>
              <a:t>৮। </a:t>
            </a:r>
            <a:r>
              <a:rPr lang="en-US" dirty="0" err="1"/>
              <a:t>মির</a:t>
            </a:r>
            <a:r>
              <a:rPr lang="en-US" dirty="0"/>
              <a:t> </a:t>
            </a:r>
            <a:r>
              <a:rPr lang="en-US" dirty="0" err="1"/>
              <a:t>জাফর</a:t>
            </a:r>
            <a:endParaRPr lang="en-US" dirty="0"/>
          </a:p>
          <a:p>
            <a:r>
              <a:rPr lang="en-US" dirty="0"/>
              <a:t>৯উমিঁচাদ</a:t>
            </a:r>
          </a:p>
          <a:p>
            <a:r>
              <a:rPr lang="en-US" dirty="0"/>
              <a:t>১০।জগৎশেঠ</a:t>
            </a:r>
          </a:p>
          <a:p>
            <a:r>
              <a:rPr lang="en-US" dirty="0"/>
              <a:t>১১।রায়দুর্লভ</a:t>
            </a:r>
          </a:p>
          <a:p>
            <a:r>
              <a:rPr lang="en-US" dirty="0"/>
              <a:t>১২।রাজবল্লভ</a:t>
            </a:r>
          </a:p>
          <a:p>
            <a:r>
              <a:rPr lang="en-US" dirty="0"/>
              <a:t>১৩।মিরন(</a:t>
            </a:r>
            <a:r>
              <a:rPr lang="en-US" dirty="0" err="1"/>
              <a:t>সিরাজউদ্দৌলাকে</a:t>
            </a:r>
            <a:r>
              <a:rPr lang="en-US" dirty="0"/>
              <a:t> </a:t>
            </a:r>
            <a:r>
              <a:rPr lang="en-US" dirty="0" err="1"/>
              <a:t>হত্যার</a:t>
            </a:r>
            <a:r>
              <a:rPr lang="en-US" dirty="0"/>
              <a:t> </a:t>
            </a:r>
            <a:r>
              <a:rPr lang="en-US" dirty="0" err="1"/>
              <a:t>নির্দেশকারী</a:t>
            </a:r>
            <a:r>
              <a:rPr lang="en-US" dirty="0"/>
              <a:t>)</a:t>
            </a:r>
          </a:p>
          <a:p>
            <a:r>
              <a:rPr lang="en-US" dirty="0"/>
              <a:t>১৪।মোহাম্মদি </a:t>
            </a:r>
            <a:r>
              <a:rPr lang="en-US" dirty="0" err="1"/>
              <a:t>বেগ</a:t>
            </a:r>
            <a:r>
              <a:rPr lang="en-US" dirty="0"/>
              <a:t>( </a:t>
            </a:r>
            <a:r>
              <a:rPr lang="en-US" dirty="0" err="1"/>
              <a:t>সিরাজ</a:t>
            </a:r>
            <a:r>
              <a:rPr lang="en-US" dirty="0"/>
              <a:t> </a:t>
            </a:r>
            <a:r>
              <a:rPr lang="en-US" dirty="0" err="1"/>
              <a:t>উদ্দোউলার</a:t>
            </a:r>
            <a:r>
              <a:rPr lang="en-US" dirty="0"/>
              <a:t> </a:t>
            </a:r>
            <a:r>
              <a:rPr lang="en-US" dirty="0" err="1"/>
              <a:t>হত্যাকারী</a:t>
            </a:r>
            <a:r>
              <a:rPr lang="en-US" dirty="0"/>
              <a:t>)</a:t>
            </a:r>
          </a:p>
          <a:p>
            <a:r>
              <a:rPr lang="en-US" dirty="0"/>
              <a:t>১৫।ঘসেটি </a:t>
            </a:r>
            <a:r>
              <a:rPr lang="en-US" dirty="0" err="1"/>
              <a:t>বেগম</a:t>
            </a:r>
            <a:r>
              <a:rPr lang="en-US" dirty="0"/>
              <a:t>( </a:t>
            </a:r>
            <a:r>
              <a:rPr lang="en-US" dirty="0" err="1"/>
              <a:t>সিরাজ</a:t>
            </a:r>
            <a:r>
              <a:rPr lang="en-US" dirty="0"/>
              <a:t> </a:t>
            </a:r>
            <a:r>
              <a:rPr lang="en-US" dirty="0" err="1"/>
              <a:t>উদ্দৌলার</a:t>
            </a:r>
            <a:r>
              <a:rPr lang="en-US" dirty="0"/>
              <a:t> </a:t>
            </a:r>
            <a:r>
              <a:rPr lang="en-US" dirty="0" err="1"/>
              <a:t>খালা</a:t>
            </a:r>
            <a:r>
              <a:rPr lang="en-US" dirty="0"/>
              <a:t>)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/>
              <a:t>ইংরেজ</a:t>
            </a:r>
            <a:r>
              <a:rPr lang="en-US" dirty="0"/>
              <a:t> </a:t>
            </a:r>
            <a:r>
              <a:rPr lang="en-US" dirty="0" err="1"/>
              <a:t>বাহিনী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5800" y="2209800"/>
            <a:ext cx="4041775" cy="3951288"/>
          </a:xfrm>
        </p:spPr>
        <p:txBody>
          <a:bodyPr>
            <a:normAutofit fontScale="55000" lnSpcReduction="20000"/>
          </a:bodyPr>
          <a:lstStyle/>
          <a:p>
            <a:r>
              <a:rPr lang="en-US" dirty="0" err="1"/>
              <a:t>রবার্ট</a:t>
            </a:r>
            <a:r>
              <a:rPr lang="en-US" dirty="0"/>
              <a:t> </a:t>
            </a:r>
            <a:r>
              <a:rPr lang="en-US" dirty="0" err="1"/>
              <a:t>ক্লাইভ</a:t>
            </a:r>
            <a:endParaRPr lang="en-US" dirty="0"/>
          </a:p>
          <a:p>
            <a:r>
              <a:rPr lang="en-US" dirty="0" err="1"/>
              <a:t>ওয়াটস</a:t>
            </a:r>
            <a:endParaRPr lang="en-US" dirty="0"/>
          </a:p>
          <a:p>
            <a:r>
              <a:rPr lang="en-US" dirty="0" err="1"/>
              <a:t>ওয়াটসন</a:t>
            </a:r>
            <a:endParaRPr lang="en-US" dirty="0"/>
          </a:p>
          <a:p>
            <a:r>
              <a:rPr lang="en-US" dirty="0" err="1"/>
              <a:t>ডাক্তার</a:t>
            </a:r>
            <a:r>
              <a:rPr lang="en-US" dirty="0"/>
              <a:t> </a:t>
            </a:r>
            <a:r>
              <a:rPr lang="en-US" dirty="0" err="1"/>
              <a:t>হলওয়েল</a:t>
            </a:r>
            <a:endParaRPr lang="en-US" dirty="0"/>
          </a:p>
          <a:p>
            <a:r>
              <a:rPr lang="en-US" dirty="0" err="1"/>
              <a:t>সাফ্রেঁ</a:t>
            </a:r>
            <a:r>
              <a:rPr lang="en-US" dirty="0"/>
              <a:t>(</a:t>
            </a:r>
            <a:r>
              <a:rPr lang="en-US" dirty="0" err="1"/>
              <a:t>ফরাসি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13159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  <p:bldP spid="5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B79CD95-2A22-126E-86A1-78B218FD87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309129"/>
              </p:ext>
            </p:extLst>
          </p:nvPr>
        </p:nvGraphicFramePr>
        <p:xfrm>
          <a:off x="381000" y="1752600"/>
          <a:ext cx="7883936" cy="5105400"/>
        </p:xfrm>
        <a:graphic>
          <a:graphicData uri="http://schemas.openxmlformats.org/drawingml/2006/table">
            <a:tbl>
              <a:tblPr/>
              <a:tblGrid>
                <a:gridCol w="3941968">
                  <a:extLst>
                    <a:ext uri="{9D8B030D-6E8A-4147-A177-3AD203B41FA5}">
                      <a16:colId xmlns:a16="http://schemas.microsoft.com/office/drawing/2014/main" val="1839732866"/>
                    </a:ext>
                  </a:extLst>
                </a:gridCol>
                <a:gridCol w="3941968">
                  <a:extLst>
                    <a:ext uri="{9D8B030D-6E8A-4147-A177-3AD203B41FA5}">
                      <a16:colId xmlns:a16="http://schemas.microsoft.com/office/drawing/2014/main" val="3671326116"/>
                    </a:ext>
                  </a:extLst>
                </a:gridCol>
              </a:tblGrid>
              <a:tr h="3795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>
                          <a:effectLst/>
                          <a:latin typeface="Google Sans Text"/>
                        </a:rPr>
                        <a:t>দলের নাম</a:t>
                      </a:r>
                      <a:endParaRPr lang="en-US" sz="1700">
                        <a:effectLst/>
                        <a:latin typeface="Google Sans Text"/>
                      </a:endParaRP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>
                          <a:effectLst/>
                          <a:latin typeface="Google Sans Text"/>
                        </a:rPr>
                        <a:t>নির্ধারিত কাজ/প্রশ্ন</a:t>
                      </a:r>
                      <a:endParaRPr lang="en-US" sz="1700">
                        <a:effectLst/>
                        <a:latin typeface="Google Sans Text"/>
                      </a:endParaRP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751506"/>
                  </a:ext>
                </a:extLst>
              </a:tr>
              <a:tr h="11679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 dirty="0">
                          <a:effectLst/>
                          <a:latin typeface="Google Sans Text"/>
                        </a:rPr>
                        <a:t>ক </a:t>
                      </a:r>
                      <a:r>
                        <a:rPr lang="en-US" sz="1700" b="1" dirty="0" err="1">
                          <a:effectLst/>
                          <a:latin typeface="Google Sans Text"/>
                        </a:rPr>
                        <a:t>দল</a:t>
                      </a:r>
                      <a:endParaRPr lang="en-US" sz="1700" dirty="0">
                        <a:effectLst/>
                        <a:latin typeface="Google Sans Text"/>
                      </a:endParaRP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>
                          <a:effectLst/>
                          <a:latin typeface="Google Sans Text"/>
                        </a:rPr>
                        <a:t>সিরাজউদ্দৌলার চরিত্রের ইতিবাচক ও নেতিবাচক (অন্ধবিশ্বাস/অতিরিক্ত উদারতা) দিকগুলো আলোচনা করে সংক্ষেপে লেখো।</a:t>
                      </a: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8990436"/>
                  </a:ext>
                </a:extLst>
              </a:tr>
              <a:tr h="90519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 dirty="0">
                          <a:effectLst/>
                          <a:latin typeface="Google Sans Text"/>
                        </a:rPr>
                        <a:t>খ </a:t>
                      </a:r>
                      <a:r>
                        <a:rPr lang="en-US" sz="1700" b="1" dirty="0" err="1">
                          <a:effectLst/>
                          <a:latin typeface="Google Sans Text"/>
                        </a:rPr>
                        <a:t>দল</a:t>
                      </a:r>
                      <a:endParaRPr lang="en-US" sz="1700" dirty="0">
                        <a:effectLst/>
                        <a:latin typeface="Google Sans Text"/>
                      </a:endParaRP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>
                          <a:effectLst/>
                          <a:latin typeface="Google Sans Text"/>
                        </a:rPr>
                        <a:t>ঘষেটি বেগম ও মীর জাফরের ষড়যন্ত্র কীভাবে বাংলার স্বাধীনতা হরণের পথ সুগম করেছিল? যুক্তিসহ উপস্থাপন করো।</a:t>
                      </a: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92359769"/>
                  </a:ext>
                </a:extLst>
              </a:tr>
              <a:tr h="11679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>
                          <a:effectLst/>
                          <a:latin typeface="Google Sans Text"/>
                        </a:rPr>
                        <a:t>গ দল</a:t>
                      </a:r>
                      <a:endParaRPr lang="en-US" sz="1700">
                        <a:effectLst/>
                        <a:latin typeface="Google Sans Text"/>
                      </a:endParaRP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>
                          <a:effectLst/>
                          <a:latin typeface="Google Sans Text"/>
                        </a:rPr>
                        <a:t>"পলাশীর যুদ্ধ কেবল অস্ত্রের যুদ্ধ ছিল না, ছিল বিশ্বাসের বনাম বিশ্বাসঘাতকতার যুদ্ধ"— উক্তিটি নাটকের আলোকে বিশ্লেষণ করো।</a:t>
                      </a: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5254773"/>
                  </a:ext>
                </a:extLst>
              </a:tr>
              <a:tr h="14846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b="1" dirty="0">
                          <a:effectLst/>
                          <a:latin typeface="Google Sans Text"/>
                        </a:rPr>
                        <a:t>ঘ </a:t>
                      </a:r>
                      <a:r>
                        <a:rPr lang="en-US" sz="1700" b="1" dirty="0" err="1">
                          <a:effectLst/>
                          <a:latin typeface="Google Sans Text"/>
                        </a:rPr>
                        <a:t>দল</a:t>
                      </a:r>
                      <a:endParaRPr lang="en-US" sz="1700" dirty="0">
                        <a:effectLst/>
                        <a:latin typeface="Google Sans Text"/>
                      </a:endParaRP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700" dirty="0" err="1">
                          <a:effectLst/>
                          <a:latin typeface="Google Sans Text"/>
                        </a:rPr>
                        <a:t>মীর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মদন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ও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মোহন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লালের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মতো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দেশপ্রেমিকদের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ভূমিকা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আজকের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সমাজে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কেন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প্রাসঙ্গিক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?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আলোচনা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 </a:t>
                      </a:r>
                      <a:r>
                        <a:rPr lang="en-US" sz="1700" dirty="0" err="1">
                          <a:effectLst/>
                          <a:latin typeface="Google Sans Text"/>
                        </a:rPr>
                        <a:t>করো</a:t>
                      </a:r>
                      <a:r>
                        <a:rPr lang="en-US" sz="1700" dirty="0">
                          <a:effectLst/>
                          <a:latin typeface="Google Sans Text"/>
                        </a:rPr>
                        <a:t>।</a:t>
                      </a:r>
                    </a:p>
                  </a:txBody>
                  <a:tcPr marL="87599" marR="87599" marT="58400" marB="58400" anchor="ctr">
                    <a:lnL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807328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73BD80A-A8BA-541C-E8C4-48135C340559}"/>
              </a:ext>
            </a:extLst>
          </p:cNvPr>
          <p:cNvSpPr txBox="1"/>
          <p:nvPr/>
        </p:nvSpPr>
        <p:spPr>
          <a:xfrm>
            <a:off x="1600200" y="38100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 err="1">
                <a:effectLst/>
                <a:latin typeface="Google Sans Text"/>
              </a:rPr>
              <a:t>দলীয়</a:t>
            </a:r>
            <a:r>
              <a:rPr lang="en-US" sz="3600" b="1" dirty="0">
                <a:effectLst/>
                <a:latin typeface="Google Sans Text"/>
              </a:rPr>
              <a:t> </a:t>
            </a:r>
            <a:r>
              <a:rPr lang="en-US" sz="3600" b="1" dirty="0" err="1">
                <a:effectLst/>
                <a:latin typeface="Google Sans Text"/>
              </a:rPr>
              <a:t>কাজ</a:t>
            </a:r>
            <a:r>
              <a:rPr lang="en-US" sz="3600" b="1" dirty="0">
                <a:effectLst/>
                <a:latin typeface="Google Sans Text"/>
              </a:rPr>
              <a:t> </a:t>
            </a:r>
            <a:endParaRPr lang="en-US" sz="3600" b="1" dirty="0">
              <a:effectLst/>
              <a:latin typeface="Google Sans"/>
            </a:endParaRPr>
          </a:p>
          <a:p>
            <a:pPr algn="ctr">
              <a:buNone/>
            </a:pPr>
            <a:r>
              <a:rPr lang="en-US" b="1" dirty="0" err="1">
                <a:effectLst/>
                <a:latin typeface="Google Sans Text"/>
              </a:rPr>
              <a:t>সময়</a:t>
            </a:r>
            <a:r>
              <a:rPr lang="en-US" b="1" dirty="0">
                <a:effectLst/>
                <a:latin typeface="Google Sans Text"/>
              </a:rPr>
              <a:t>:</a:t>
            </a:r>
            <a:r>
              <a:rPr lang="en-US" dirty="0">
                <a:effectLst/>
                <a:latin typeface="Google Sans Text"/>
              </a:rPr>
              <a:t> ১০-১২ </a:t>
            </a:r>
            <a:r>
              <a:rPr lang="en-US" dirty="0" err="1">
                <a:effectLst/>
                <a:latin typeface="Google Sans Text"/>
              </a:rPr>
              <a:t>মিনিট</a:t>
            </a:r>
            <a:endParaRPr lang="en-US" dirty="0">
              <a:effectLst/>
              <a:latin typeface="Google Sans Text"/>
            </a:endParaRPr>
          </a:p>
          <a:p>
            <a:pPr algn="ctr">
              <a:buNone/>
            </a:pPr>
            <a:r>
              <a:rPr lang="en-US" dirty="0" err="1">
                <a:effectLst/>
                <a:latin typeface="Google Sans Text"/>
              </a:rPr>
              <a:t>ক্লাসের</a:t>
            </a:r>
            <a:r>
              <a:rPr lang="en-US" dirty="0">
                <a:effectLst/>
                <a:latin typeface="Google Sans Text"/>
              </a:rPr>
              <a:t> </a:t>
            </a:r>
            <a:r>
              <a:rPr lang="en-US" dirty="0" err="1">
                <a:effectLst/>
                <a:latin typeface="Google Sans Text"/>
              </a:rPr>
              <a:t>শিক্ষার্থীদের</a:t>
            </a:r>
            <a:r>
              <a:rPr lang="en-US" dirty="0">
                <a:effectLst/>
                <a:latin typeface="Google Sans Text"/>
              </a:rPr>
              <a:t> ৪টি </a:t>
            </a:r>
            <a:r>
              <a:rPr lang="en-US" dirty="0" err="1">
                <a:effectLst/>
                <a:latin typeface="Google Sans Text"/>
              </a:rPr>
              <a:t>দল</a:t>
            </a:r>
            <a:r>
              <a:rPr lang="en-US" dirty="0">
                <a:effectLst/>
                <a:latin typeface="Google Sans Text"/>
              </a:rPr>
              <a:t> (ক, খ, গ, ঘ) </a:t>
            </a:r>
          </a:p>
        </p:txBody>
      </p:sp>
    </p:spTree>
    <p:extLst>
      <p:ext uri="{BB962C8B-B14F-4D97-AF65-F5344CB8AC3E}">
        <p14:creationId xmlns:p14="http://schemas.microsoft.com/office/powerpoint/2010/main" val="2835313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EBD59538-045F-4497-AAF2-0812EFCEDD1E}"/>
              </a:ext>
            </a:extLst>
          </p:cNvPr>
          <p:cNvSpPr txBox="1"/>
          <p:nvPr/>
        </p:nvSpPr>
        <p:spPr>
          <a:xfrm>
            <a:off x="609599" y="609600"/>
            <a:ext cx="8220083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800" b="1" dirty="0" err="1"/>
              <a:t>একক</a:t>
            </a:r>
            <a:r>
              <a:rPr lang="en-US" sz="4800" b="1" dirty="0"/>
              <a:t> </a:t>
            </a:r>
            <a:r>
              <a:rPr lang="en-US" sz="4800" b="1" dirty="0" err="1"/>
              <a:t>কাজ</a:t>
            </a:r>
            <a:endParaRPr lang="en-US" sz="4800" b="1" dirty="0"/>
          </a:p>
          <a:p>
            <a:pPr algn="ctr">
              <a:buNone/>
            </a:pPr>
            <a:r>
              <a:rPr lang="en-US" sz="2800" b="1" dirty="0" err="1"/>
              <a:t>সময়</a:t>
            </a:r>
            <a:r>
              <a:rPr lang="en-US" sz="2800" b="1" dirty="0"/>
              <a:t>: ৫ </a:t>
            </a:r>
            <a:r>
              <a:rPr lang="en-US" sz="2800" b="1" dirty="0" err="1"/>
              <a:t>মিনিট</a:t>
            </a:r>
            <a:r>
              <a:rPr lang="en-US" sz="2800" b="1" dirty="0"/>
              <a:t> </a:t>
            </a:r>
          </a:p>
          <a:p>
            <a:r>
              <a:rPr lang="en-US" sz="2800" b="1" dirty="0" err="1"/>
              <a:t>প্রশ্ন</a:t>
            </a:r>
            <a:r>
              <a:rPr lang="en-US" sz="2800" b="1" dirty="0"/>
              <a:t> ১:</a:t>
            </a:r>
            <a:r>
              <a:rPr lang="en-US" sz="2800" dirty="0"/>
              <a:t> </a:t>
            </a:r>
            <a:r>
              <a:rPr lang="en-US" sz="2800" dirty="0" err="1"/>
              <a:t>সিরাজউদ্দৌলা</a:t>
            </a:r>
            <a:r>
              <a:rPr lang="en-US" sz="2800" dirty="0"/>
              <a:t> </a:t>
            </a:r>
            <a:r>
              <a:rPr lang="en-US" sz="2800" dirty="0" err="1"/>
              <a:t>কত</a:t>
            </a:r>
            <a:r>
              <a:rPr lang="en-US" sz="2800" dirty="0"/>
              <a:t> </a:t>
            </a:r>
            <a:r>
              <a:rPr lang="en-US" sz="2800" dirty="0" err="1"/>
              <a:t>বছর</a:t>
            </a:r>
            <a:r>
              <a:rPr lang="en-US" sz="2800" dirty="0"/>
              <a:t> </a:t>
            </a:r>
            <a:r>
              <a:rPr lang="en-US" sz="2800" dirty="0" err="1"/>
              <a:t>বয়সে</a:t>
            </a:r>
            <a:r>
              <a:rPr lang="en-US" sz="2800" dirty="0"/>
              <a:t> </a:t>
            </a:r>
            <a:r>
              <a:rPr lang="en-US" sz="2800" dirty="0" err="1"/>
              <a:t>বাংলার</a:t>
            </a:r>
            <a:r>
              <a:rPr lang="en-US" sz="2800" dirty="0"/>
              <a:t> </a:t>
            </a:r>
            <a:r>
              <a:rPr lang="en-US" sz="2800" dirty="0" err="1"/>
              <a:t>মসনদে</a:t>
            </a:r>
            <a:r>
              <a:rPr lang="en-US" sz="2800" dirty="0"/>
              <a:t> </a:t>
            </a:r>
            <a:r>
              <a:rPr lang="en-US" sz="2800" dirty="0" err="1"/>
              <a:t>বসেন</a:t>
            </a:r>
            <a:r>
              <a:rPr lang="en-US" sz="2800" dirty="0"/>
              <a:t> </a:t>
            </a:r>
            <a:r>
              <a:rPr lang="en-US" sz="2800" dirty="0" err="1"/>
              <a:t>এবং</a:t>
            </a:r>
            <a:r>
              <a:rPr lang="en-US" sz="2800" dirty="0"/>
              <a:t> </a:t>
            </a:r>
            <a:r>
              <a:rPr lang="en-US" sz="2800" dirty="0" err="1"/>
              <a:t>কোন</a:t>
            </a:r>
            <a:r>
              <a:rPr lang="en-US" sz="2800" dirty="0"/>
              <a:t> </a:t>
            </a:r>
            <a:r>
              <a:rPr lang="en-US" sz="2800" dirty="0" err="1"/>
              <a:t>যুদ্ধে</a:t>
            </a:r>
            <a:r>
              <a:rPr lang="en-US" sz="2800" dirty="0"/>
              <a:t> </a:t>
            </a:r>
            <a:r>
              <a:rPr lang="en-US" sz="2800" dirty="0" err="1"/>
              <a:t>তাঁর</a:t>
            </a:r>
            <a:r>
              <a:rPr lang="en-US" sz="2800" dirty="0"/>
              <a:t> </a:t>
            </a:r>
            <a:r>
              <a:rPr lang="en-US" sz="2800" dirty="0" err="1"/>
              <a:t>পতন</a:t>
            </a:r>
            <a:r>
              <a:rPr lang="en-US" sz="2800" dirty="0"/>
              <a:t> </a:t>
            </a:r>
            <a:r>
              <a:rPr lang="en-US" sz="2800" dirty="0" err="1"/>
              <a:t>ঘটে</a:t>
            </a:r>
            <a:r>
              <a:rPr lang="en-US" sz="2800" dirty="0"/>
              <a:t>?</a:t>
            </a:r>
          </a:p>
          <a:p>
            <a:r>
              <a:rPr lang="en-US" sz="2800" b="1" dirty="0" err="1"/>
              <a:t>প্রশ্ন</a:t>
            </a:r>
            <a:r>
              <a:rPr lang="en-US" sz="2800" b="1" dirty="0"/>
              <a:t> ২:</a:t>
            </a:r>
            <a:r>
              <a:rPr lang="en-US" sz="2800" dirty="0"/>
              <a:t> </a:t>
            </a:r>
            <a:r>
              <a:rPr lang="en-US" sz="2800" dirty="0" err="1"/>
              <a:t>নাটকে</a:t>
            </a:r>
            <a:r>
              <a:rPr lang="en-US" sz="2800" dirty="0"/>
              <a:t> </a:t>
            </a:r>
            <a:r>
              <a:rPr lang="en-US" sz="2800" dirty="0" err="1"/>
              <a:t>নবাবের</a:t>
            </a:r>
            <a:r>
              <a:rPr lang="en-US" sz="2800" dirty="0"/>
              <a:t> </a:t>
            </a:r>
            <a:r>
              <a:rPr lang="en-US" sz="2800" dirty="0" err="1"/>
              <a:t>প্রতি</a:t>
            </a:r>
            <a:r>
              <a:rPr lang="en-US" sz="2800" dirty="0"/>
              <a:t> </a:t>
            </a:r>
            <a:r>
              <a:rPr lang="en-US" sz="2800" dirty="0" err="1"/>
              <a:t>অনুগত</a:t>
            </a:r>
            <a:r>
              <a:rPr lang="en-US" sz="2800" dirty="0"/>
              <a:t> ও </a:t>
            </a:r>
            <a:r>
              <a:rPr lang="en-US" sz="2800" dirty="0" err="1"/>
              <a:t>বিশ্বস্ত</a:t>
            </a:r>
            <a:r>
              <a:rPr lang="en-US" sz="2800" dirty="0"/>
              <a:t> </a:t>
            </a:r>
            <a:r>
              <a:rPr lang="en-US" sz="2800" dirty="0" err="1"/>
              <a:t>দুজন</a:t>
            </a:r>
            <a:r>
              <a:rPr lang="en-US" sz="2800" dirty="0"/>
              <a:t> </a:t>
            </a:r>
            <a:r>
              <a:rPr lang="en-US" sz="2800" dirty="0" err="1"/>
              <a:t>চরিত্রের</a:t>
            </a:r>
            <a:r>
              <a:rPr lang="en-US" sz="2800" dirty="0"/>
              <a:t> </a:t>
            </a:r>
            <a:r>
              <a:rPr lang="en-US" sz="2800" dirty="0" err="1"/>
              <a:t>নাম</a:t>
            </a:r>
            <a:r>
              <a:rPr lang="en-US" sz="2800" dirty="0"/>
              <a:t> </a:t>
            </a:r>
            <a:r>
              <a:rPr lang="en-US" sz="2800" dirty="0" err="1"/>
              <a:t>লেখো</a:t>
            </a:r>
            <a:r>
              <a:rPr lang="en-US" sz="28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7714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F10E98E-F286-8D81-DE66-9D642C78B9ED}"/>
              </a:ext>
            </a:extLst>
          </p:cNvPr>
          <p:cNvSpPr txBox="1"/>
          <p:nvPr/>
        </p:nvSpPr>
        <p:spPr>
          <a:xfrm>
            <a:off x="533400" y="1507391"/>
            <a:ext cx="8229600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4000" b="1" dirty="0" err="1"/>
              <a:t>বাড়ির</a:t>
            </a:r>
            <a:r>
              <a:rPr lang="en-US" sz="4000" b="1" dirty="0"/>
              <a:t> </a:t>
            </a:r>
            <a:r>
              <a:rPr lang="en-US" sz="4000" b="1" dirty="0" err="1"/>
              <a:t>কাজ</a:t>
            </a:r>
            <a:r>
              <a:rPr lang="en-US" sz="4000" b="1" dirty="0"/>
              <a:t> </a:t>
            </a:r>
          </a:p>
          <a:p>
            <a:pPr algn="ctr">
              <a:buNone/>
            </a:pPr>
            <a:r>
              <a:rPr lang="en-US" sz="2800" dirty="0" err="1"/>
              <a:t>সৃজনশীল</a:t>
            </a:r>
            <a:r>
              <a:rPr lang="en-US" sz="2800" dirty="0"/>
              <a:t> ও </a:t>
            </a:r>
            <a:r>
              <a:rPr lang="en-US" sz="2800" dirty="0" err="1"/>
              <a:t>চিন্তনমূলক</a:t>
            </a:r>
            <a:r>
              <a:rPr lang="en-US" sz="2800" dirty="0"/>
              <a:t> </a:t>
            </a:r>
            <a:r>
              <a:rPr lang="en-US" sz="2800" dirty="0" err="1"/>
              <a:t>কাজ</a:t>
            </a:r>
            <a:endParaRPr lang="en-US" sz="28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800" b="1" dirty="0" err="1"/>
              <a:t>প্রশ্ন</a:t>
            </a:r>
            <a:r>
              <a:rPr lang="en-US" sz="2800" b="1" dirty="0"/>
              <a:t>:</a:t>
            </a:r>
            <a:r>
              <a:rPr lang="en-US" sz="2800" dirty="0"/>
              <a:t> "</a:t>
            </a:r>
            <a:r>
              <a:rPr lang="en-US" sz="2800" dirty="0" err="1"/>
              <a:t>নবাব</a:t>
            </a:r>
            <a:r>
              <a:rPr lang="en-US" sz="2800" dirty="0"/>
              <a:t> </a:t>
            </a:r>
            <a:r>
              <a:rPr lang="en-US" sz="2800" dirty="0" err="1"/>
              <a:t>সিরাজউদ্দৌলা</a:t>
            </a:r>
            <a:r>
              <a:rPr lang="en-US" sz="2800" dirty="0"/>
              <a:t> </a:t>
            </a:r>
            <a:r>
              <a:rPr lang="en-US" sz="2800" dirty="0" err="1"/>
              <a:t>যদি</a:t>
            </a:r>
            <a:r>
              <a:rPr lang="en-US" sz="2800" dirty="0"/>
              <a:t> </a:t>
            </a:r>
            <a:r>
              <a:rPr lang="en-US" sz="2800" dirty="0" err="1"/>
              <a:t>মীর</a:t>
            </a:r>
            <a:r>
              <a:rPr lang="en-US" sz="2800" dirty="0"/>
              <a:t> </a:t>
            </a:r>
            <a:r>
              <a:rPr lang="en-US" sz="2800" dirty="0" err="1"/>
              <a:t>জাফরের</a:t>
            </a:r>
            <a:r>
              <a:rPr lang="en-US" sz="2800" dirty="0"/>
              <a:t> </a:t>
            </a:r>
            <a:r>
              <a:rPr lang="en-US" sz="2800" dirty="0" err="1"/>
              <a:t>ওপর</a:t>
            </a:r>
            <a:r>
              <a:rPr lang="en-US" sz="2800" dirty="0"/>
              <a:t> </a:t>
            </a:r>
            <a:r>
              <a:rPr lang="en-US" sz="2800" dirty="0" err="1"/>
              <a:t>বারবার</a:t>
            </a:r>
            <a:r>
              <a:rPr lang="en-US" sz="2800" dirty="0"/>
              <a:t> </a:t>
            </a:r>
            <a:r>
              <a:rPr lang="en-US" sz="2800" dirty="0" err="1"/>
              <a:t>অন্ধবিশ্বাস</a:t>
            </a:r>
            <a:r>
              <a:rPr lang="en-US" sz="2800" dirty="0"/>
              <a:t> </a:t>
            </a:r>
            <a:r>
              <a:rPr lang="en-US" sz="2800" dirty="0" err="1"/>
              <a:t>না</a:t>
            </a:r>
            <a:r>
              <a:rPr lang="en-US" sz="2800" dirty="0"/>
              <a:t> </a:t>
            </a:r>
            <a:r>
              <a:rPr lang="en-US" sz="2800" dirty="0" err="1"/>
              <a:t>করতেন</a:t>
            </a:r>
            <a:r>
              <a:rPr lang="en-US" sz="2800" dirty="0"/>
              <a:t>, </a:t>
            </a:r>
            <a:r>
              <a:rPr lang="en-US" sz="2800" dirty="0" err="1"/>
              <a:t>তবে</a:t>
            </a:r>
            <a:r>
              <a:rPr lang="en-US" sz="2800" dirty="0"/>
              <a:t> </a:t>
            </a:r>
            <a:r>
              <a:rPr lang="en-US" sz="2800" dirty="0" err="1"/>
              <a:t>ইতিহাসের</a:t>
            </a:r>
            <a:r>
              <a:rPr lang="en-US" sz="2800" dirty="0"/>
              <a:t> </a:t>
            </a:r>
            <a:r>
              <a:rPr lang="en-US" sz="2800" dirty="0" err="1"/>
              <a:t>মোড়</a:t>
            </a:r>
            <a:r>
              <a:rPr lang="en-US" sz="2800" dirty="0"/>
              <a:t> </a:t>
            </a:r>
            <a:r>
              <a:rPr lang="en-US" sz="2800" dirty="0" err="1"/>
              <a:t>ঘুরে</a:t>
            </a:r>
            <a:r>
              <a:rPr lang="en-US" sz="2800" dirty="0"/>
              <a:t> </a:t>
            </a:r>
            <a:r>
              <a:rPr lang="en-US" sz="2800" dirty="0" err="1"/>
              <a:t>যেতে</a:t>
            </a:r>
            <a:r>
              <a:rPr lang="en-US" sz="2800" dirty="0"/>
              <a:t> </a:t>
            </a:r>
            <a:r>
              <a:rPr lang="en-US" sz="2800" dirty="0" err="1"/>
              <a:t>পারত</a:t>
            </a:r>
            <a:r>
              <a:rPr lang="en-US" sz="2800" dirty="0"/>
              <a:t>"— </a:t>
            </a:r>
            <a:r>
              <a:rPr lang="en-US" sz="2800" dirty="0" err="1"/>
              <a:t>এই</a:t>
            </a:r>
            <a:r>
              <a:rPr lang="en-US" sz="2800" dirty="0"/>
              <a:t> </a:t>
            </a:r>
            <a:r>
              <a:rPr lang="en-US" sz="2800" dirty="0" err="1"/>
              <a:t>বক্তব্যের</a:t>
            </a:r>
            <a:r>
              <a:rPr lang="en-US" sz="2800" dirty="0"/>
              <a:t> </a:t>
            </a:r>
            <a:r>
              <a:rPr lang="en-US" sz="2800" dirty="0" err="1"/>
              <a:t>সপক্ষে</a:t>
            </a:r>
            <a:r>
              <a:rPr lang="en-US" sz="2800" dirty="0"/>
              <a:t> </a:t>
            </a:r>
            <a:r>
              <a:rPr lang="en-US" sz="2800" dirty="0" err="1"/>
              <a:t>তোমার</a:t>
            </a:r>
            <a:r>
              <a:rPr lang="en-US" sz="2800" dirty="0"/>
              <a:t> </a:t>
            </a:r>
            <a:r>
              <a:rPr lang="en-US" sz="2800" dirty="0" err="1"/>
              <a:t>যুক্তি</a:t>
            </a:r>
            <a:r>
              <a:rPr lang="en-US" sz="2800" dirty="0"/>
              <a:t> </a:t>
            </a:r>
            <a:r>
              <a:rPr lang="en-US" sz="2800" dirty="0" err="1"/>
              <a:t>প্রদর্শন</a:t>
            </a:r>
            <a:r>
              <a:rPr lang="en-US" sz="2800" dirty="0"/>
              <a:t> </a:t>
            </a:r>
            <a:r>
              <a:rPr lang="en-US" sz="2800" dirty="0" err="1"/>
              <a:t>করে</a:t>
            </a:r>
            <a:r>
              <a:rPr lang="en-US" sz="2800" dirty="0"/>
              <a:t> ৮-১০ </a:t>
            </a:r>
            <a:r>
              <a:rPr lang="en-US" sz="2800" dirty="0" err="1"/>
              <a:t>লাইনের</a:t>
            </a:r>
            <a:r>
              <a:rPr lang="en-US" sz="2800" dirty="0"/>
              <a:t> </a:t>
            </a:r>
            <a:r>
              <a:rPr lang="en-US" sz="2800" dirty="0" err="1"/>
              <a:t>একটি</a:t>
            </a:r>
            <a:r>
              <a:rPr lang="en-US" sz="2800" dirty="0"/>
              <a:t> </a:t>
            </a:r>
            <a:r>
              <a:rPr lang="en-US" sz="2800" dirty="0" err="1"/>
              <a:t>অনুচ্ছেদ</a:t>
            </a:r>
            <a:r>
              <a:rPr lang="en-US" sz="2800" dirty="0"/>
              <a:t> </a:t>
            </a:r>
            <a:r>
              <a:rPr lang="en-US" sz="2800" dirty="0" err="1"/>
              <a:t>লিখে</a:t>
            </a:r>
            <a:r>
              <a:rPr lang="en-US" sz="2800" dirty="0"/>
              <a:t> </a:t>
            </a:r>
            <a:r>
              <a:rPr lang="en-US" sz="2800" dirty="0" err="1"/>
              <a:t>আনবে</a:t>
            </a:r>
            <a:r>
              <a:rPr lang="en-US" sz="28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7681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A10AB9A-7ABD-283B-C89C-AC94603A9E04}"/>
              </a:ext>
            </a:extLst>
          </p:cNvPr>
          <p:cNvSpPr txBox="1"/>
          <p:nvPr/>
        </p:nvSpPr>
        <p:spPr>
          <a:xfrm>
            <a:off x="838200" y="2690336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600" b="1" dirty="0" err="1"/>
              <a:t>মূল্যায়ন</a:t>
            </a:r>
            <a:r>
              <a:rPr lang="en-US" sz="3600" b="1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"</a:t>
            </a:r>
            <a:r>
              <a:rPr lang="en-US" sz="2800" dirty="0" err="1"/>
              <a:t>বাংলার</a:t>
            </a:r>
            <a:r>
              <a:rPr lang="en-US" sz="2800" dirty="0"/>
              <a:t> </a:t>
            </a:r>
            <a:r>
              <a:rPr lang="en-US" sz="2800" dirty="0" err="1"/>
              <a:t>ভাগ্যাকাশে</a:t>
            </a:r>
            <a:r>
              <a:rPr lang="en-US" sz="2800" dirty="0"/>
              <a:t> </a:t>
            </a:r>
            <a:r>
              <a:rPr lang="en-US" sz="2800" dirty="0" err="1"/>
              <a:t>আজ</a:t>
            </a:r>
            <a:r>
              <a:rPr lang="en-US" sz="2800" dirty="0"/>
              <a:t> </a:t>
            </a:r>
            <a:r>
              <a:rPr lang="en-US" sz="2800" dirty="0" err="1"/>
              <a:t>দুর্যোগের</a:t>
            </a:r>
            <a:r>
              <a:rPr lang="en-US" sz="2800" dirty="0"/>
              <a:t> </a:t>
            </a:r>
            <a:r>
              <a:rPr lang="en-US" sz="2800" dirty="0" err="1"/>
              <a:t>ঘনঘটা</a:t>
            </a:r>
            <a:r>
              <a:rPr lang="en-US" sz="2800" dirty="0"/>
              <a:t>"— </a:t>
            </a:r>
            <a:r>
              <a:rPr lang="en-US" sz="2800" dirty="0" err="1"/>
              <a:t>উক্তিটি</a:t>
            </a:r>
            <a:r>
              <a:rPr lang="en-US" sz="2800" dirty="0"/>
              <a:t> </a:t>
            </a:r>
            <a:r>
              <a:rPr lang="en-US" sz="2800" dirty="0" err="1"/>
              <a:t>কার</a:t>
            </a:r>
            <a:r>
              <a:rPr lang="en-US" sz="2800" dirty="0"/>
              <a:t> </a:t>
            </a:r>
            <a:r>
              <a:rPr lang="en-US" sz="2800" dirty="0" err="1"/>
              <a:t>এবং</a:t>
            </a:r>
            <a:r>
              <a:rPr lang="en-US" sz="2800" dirty="0"/>
              <a:t> </a:t>
            </a:r>
            <a:r>
              <a:rPr lang="en-US" sz="2800" dirty="0" err="1"/>
              <a:t>কোন</a:t>
            </a:r>
            <a:r>
              <a:rPr lang="en-US" sz="2800" dirty="0"/>
              <a:t> </a:t>
            </a:r>
            <a:r>
              <a:rPr lang="en-US" sz="2800" dirty="0" err="1"/>
              <a:t>পরিস্থিতিতে</a:t>
            </a:r>
            <a:r>
              <a:rPr lang="en-US" sz="2800" dirty="0"/>
              <a:t> </a:t>
            </a:r>
            <a:r>
              <a:rPr lang="en-US" sz="2800" dirty="0" err="1"/>
              <a:t>বলা</a:t>
            </a:r>
            <a:r>
              <a:rPr lang="en-US" sz="2800" dirty="0"/>
              <a:t> </a:t>
            </a:r>
            <a:r>
              <a:rPr lang="en-US" sz="2800" dirty="0" err="1"/>
              <a:t>হয়েছে</a:t>
            </a:r>
            <a:r>
              <a:rPr lang="en-US" sz="2800" dirty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 err="1"/>
              <a:t>লর্ড</a:t>
            </a:r>
            <a:r>
              <a:rPr lang="en-US" sz="2800" dirty="0"/>
              <a:t> </a:t>
            </a:r>
            <a:r>
              <a:rPr lang="en-US" sz="2800" dirty="0" err="1"/>
              <a:t>ক্লাইভ</a:t>
            </a:r>
            <a:r>
              <a:rPr lang="en-US" sz="2800" dirty="0"/>
              <a:t> ও </a:t>
            </a:r>
            <a:r>
              <a:rPr lang="en-US" sz="2800" dirty="0" err="1"/>
              <a:t>ওয়াটসের</a:t>
            </a:r>
            <a:r>
              <a:rPr lang="en-US" sz="2800" dirty="0"/>
              <a:t> </a:t>
            </a:r>
            <a:r>
              <a:rPr lang="en-US" sz="2800" dirty="0" err="1"/>
              <a:t>মূল</a:t>
            </a:r>
            <a:r>
              <a:rPr lang="en-US" sz="2800" dirty="0"/>
              <a:t> </a:t>
            </a:r>
            <a:r>
              <a:rPr lang="en-US" sz="2800" dirty="0" err="1"/>
              <a:t>লক্ষ্য</a:t>
            </a:r>
            <a:r>
              <a:rPr lang="en-US" sz="2800" dirty="0"/>
              <a:t> </a:t>
            </a:r>
            <a:r>
              <a:rPr lang="en-US" sz="2800" dirty="0" err="1"/>
              <a:t>কী</a:t>
            </a:r>
            <a:r>
              <a:rPr lang="en-US" sz="2800" dirty="0"/>
              <a:t> </a:t>
            </a:r>
            <a:r>
              <a:rPr lang="en-US" sz="2800" dirty="0" err="1"/>
              <a:t>ছিল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51948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9DF9E1-7CA3-BB9B-FA5E-F836C163B482}"/>
              </a:ext>
            </a:extLst>
          </p:cNvPr>
          <p:cNvSpPr txBox="1"/>
          <p:nvPr/>
        </p:nvSpPr>
        <p:spPr>
          <a:xfrm>
            <a:off x="1600200" y="1848949"/>
            <a:ext cx="61722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800" dirty="0" err="1">
                <a:solidFill>
                  <a:schemeClr val="accent1"/>
                </a:solidFill>
              </a:rPr>
              <a:t>ধ</a:t>
            </a:r>
            <a:r>
              <a:rPr lang="en-US" sz="13800" dirty="0" err="1">
                <a:solidFill>
                  <a:srgbClr val="92D050"/>
                </a:solidFill>
              </a:rPr>
              <a:t>ন্য</a:t>
            </a:r>
            <a:r>
              <a:rPr lang="en-US" sz="13800" dirty="0" err="1">
                <a:solidFill>
                  <a:schemeClr val="accent6">
                    <a:lumMod val="75000"/>
                  </a:schemeClr>
                </a:solidFill>
              </a:rPr>
              <a:t>বা</a:t>
            </a:r>
            <a:r>
              <a:rPr lang="en-US" sz="13800" dirty="0" err="1"/>
              <a:t>দ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4047787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502</Words>
  <Application>Microsoft Office PowerPoint</Application>
  <PresentationFormat>On-screen Show (4:3)</PresentationFormat>
  <Paragraphs>78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Google Sans</vt:lpstr>
      <vt:lpstr>Google Sans Text</vt:lpstr>
      <vt:lpstr>Office Theme</vt:lpstr>
      <vt:lpstr>স্বাগতম</vt:lpstr>
      <vt:lpstr>পরিচিতি</vt:lpstr>
      <vt:lpstr>নবাব  সিরাজউদ্দৌলা</vt:lpstr>
      <vt:lpstr>রবার্ট ক্লাইভ</vt:lpstr>
      <vt:lpstr>পাঠ ঘোষণা</vt:lpstr>
      <vt:lpstr>শিখনফল</vt:lpstr>
      <vt:lpstr>লেখক পরিচিতি</vt:lpstr>
      <vt:lpstr>PowerPoint Presentation</vt:lpstr>
      <vt:lpstr>পলাশির যুদ্ধ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kawsar Alam</dc:creator>
  <cp:lastModifiedBy>Bibek Guha</cp:lastModifiedBy>
  <cp:revision>21</cp:revision>
  <dcterms:created xsi:type="dcterms:W3CDTF">2017-04-21T16:01:21Z</dcterms:created>
  <dcterms:modified xsi:type="dcterms:W3CDTF">2026-06-28T11:20:23Z</dcterms:modified>
</cp:coreProperties>
</file>