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56" r:id="rId2"/>
    <p:sldId id="257" r:id="rId3"/>
    <p:sldId id="322" r:id="rId4"/>
    <p:sldId id="323" r:id="rId5"/>
    <p:sldId id="324" r:id="rId6"/>
    <p:sldId id="306" r:id="rId7"/>
    <p:sldId id="303" r:id="rId8"/>
    <p:sldId id="311" r:id="rId9"/>
    <p:sldId id="313" r:id="rId10"/>
    <p:sldId id="326" r:id="rId11"/>
    <p:sldId id="327" r:id="rId12"/>
    <p:sldId id="316" r:id="rId13"/>
    <p:sldId id="328" r:id="rId14"/>
    <p:sldId id="286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0ANT2ihKEuYNe/1bQKvDIg==" hashData="CllD13ik4H0Jopn+4HQR9oKgVVtgqpObHJKbyp09LRd1ebGKj7rRjEhEB6bMCtJQo8CQU+bwKp/Pq6LH/WKDog=="/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996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5E3B16-E79D-434F-893B-51B945D23A2F}" type="datetimeFigureOut">
              <a:rPr lang="en-US" smtClean="0"/>
              <a:pPr/>
              <a:t>6/28/2026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0093B2-199E-4C9F-874D-031BEC0BB19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27279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2C3982-BBC5-F793-F221-330EF00296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7780330-768C-C8C1-1A83-F01E68D3915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4A130A3-AEB0-FF44-9D6F-14C3A843C6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পুরো</a:t>
            </a:r>
            <a:r>
              <a:rPr lang="en-US" dirty="0"/>
              <a:t> </a:t>
            </a:r>
            <a:r>
              <a:rPr lang="en-US" dirty="0" err="1"/>
              <a:t>কবিতা</a:t>
            </a:r>
            <a:r>
              <a:rPr lang="en-US" dirty="0"/>
              <a:t> </a:t>
            </a:r>
            <a:r>
              <a:rPr lang="en-US" dirty="0" err="1"/>
              <a:t>পাঠ</a:t>
            </a:r>
            <a:r>
              <a:rPr lang="en-US" dirty="0"/>
              <a:t> </a:t>
            </a:r>
            <a:r>
              <a:rPr lang="en-US" dirty="0" err="1"/>
              <a:t>করে</a:t>
            </a:r>
            <a:r>
              <a:rPr lang="en-US" dirty="0"/>
              <a:t> </a:t>
            </a:r>
            <a:r>
              <a:rPr lang="en-US" dirty="0" err="1"/>
              <a:t>শুনাবো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0FDF20-C212-4F26-6E30-6EF648FF3D1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0093B2-199E-4C9F-874D-031BEC0BB19C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61239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gi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7" Type="http://schemas.openxmlformats.org/officeDocument/2006/relationships/image" Target="../media/image18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7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gi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Greet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18D2A45-21A1-34B6-2A67-8B86F1D6F8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54461" y="1371600"/>
            <a:ext cx="3168603" cy="5000626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7A26D00E-3B98-20A7-2F19-530B9544A039}"/>
              </a:ext>
            </a:extLst>
          </p:cNvPr>
          <p:cNvSpPr/>
          <p:nvPr/>
        </p:nvSpPr>
        <p:spPr>
          <a:xfrm>
            <a:off x="2675685" y="1234017"/>
            <a:ext cx="7911353" cy="3409419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139700" dist="165100" dir="3900000" sx="99000" sy="99000" algn="ctr" rotWithShape="0">
              <a:srgbClr val="000000"/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00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A4F4496-4915-9CAE-A99E-55A3B0B587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alphaModFix amt="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2637" y="1842076"/>
            <a:ext cx="2193306" cy="21933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3D5597B-7B11-E20A-F84A-61EEEC2F7FC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7421"/>
            <a:ext cx="870801" cy="834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2044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937 -0.03912 L 0.64987 0.86644 " pathEditMode="relative" rAng="0" ptsTypes="AA">
                                      <p:cBhvr>
                                        <p:cTn id="6" dur="4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018" y="45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50721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end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156C0E0-AEBD-A6AD-7336-39B075885C8B}"/>
              </a:ext>
            </a:extLst>
          </p:cNvPr>
          <p:cNvSpPr txBox="1"/>
          <p:nvPr/>
        </p:nvSpPr>
        <p:spPr>
          <a:xfrm>
            <a:off x="5171693" y="462296"/>
            <a:ext cx="2082019" cy="769441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4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A42758E-9EA4-428E-9F78-BBDF42125B0F}"/>
              </a:ext>
            </a:extLst>
          </p:cNvPr>
          <p:cNvSpPr/>
          <p:nvPr/>
        </p:nvSpPr>
        <p:spPr>
          <a:xfrm flipV="1">
            <a:off x="363415" y="1341715"/>
            <a:ext cx="11083512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A3F07E6-1309-37C6-3309-E58345E229EB}"/>
              </a:ext>
            </a:extLst>
          </p:cNvPr>
          <p:cNvSpPr/>
          <p:nvPr/>
        </p:nvSpPr>
        <p:spPr>
          <a:xfrm flipV="1">
            <a:off x="4072776" y="1257138"/>
            <a:ext cx="7735194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EB28EDD-F09C-1E93-4043-58BCAC4B3F8E}"/>
              </a:ext>
            </a:extLst>
          </p:cNvPr>
          <p:cNvSpPr/>
          <p:nvPr/>
        </p:nvSpPr>
        <p:spPr>
          <a:xfrm rot="5400000" flipV="1">
            <a:off x="4270531" y="3909144"/>
            <a:ext cx="3930064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355BEEE2-C372-7224-CB6F-0079CE40E0A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317580" y="2241811"/>
            <a:ext cx="1970252" cy="1950843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AEC83A02-EA9B-F924-11E8-5D5D82A5F0D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067616" y="2241811"/>
            <a:ext cx="1970252" cy="1950843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53B9FA6-4A0F-4E2B-6CEA-704829109C7D}"/>
              </a:ext>
            </a:extLst>
          </p:cNvPr>
          <p:cNvSpPr txBox="1"/>
          <p:nvPr/>
        </p:nvSpPr>
        <p:spPr>
          <a:xfrm>
            <a:off x="2201902" y="1553012"/>
            <a:ext cx="2201608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শিক্ষক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27B961E-3913-4CCF-9314-6D725B6D97D5}"/>
              </a:ext>
            </a:extLst>
          </p:cNvPr>
          <p:cNvSpPr txBox="1"/>
          <p:nvPr/>
        </p:nvSpPr>
        <p:spPr>
          <a:xfrm>
            <a:off x="8067616" y="1553012"/>
            <a:ext cx="1970252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0400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oup 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31B47E9-4A65-A2A2-6D3F-5E3DBED5D26A}"/>
              </a:ext>
            </a:extLst>
          </p:cNvPr>
          <p:cNvSpPr txBox="1"/>
          <p:nvPr/>
        </p:nvSpPr>
        <p:spPr>
          <a:xfrm>
            <a:off x="1487295" y="1022831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দলীয়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3FC6C1C-F4B9-4D76-A848-95D9704D9442}"/>
              </a:ext>
            </a:extLst>
          </p:cNvPr>
          <p:cNvSpPr/>
          <p:nvPr/>
        </p:nvSpPr>
        <p:spPr>
          <a:xfrm rot="10800000">
            <a:off x="771731" y="1765109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B7A97FF-4485-7CF1-D49C-6805D20D514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692" b="83462" l="3385" r="92538">
                        <a14:foregroundMark x1="8846" y1="50154" x2="8846" y2="50154"/>
                        <a14:foregroundMark x1="4769" y1="48923" x2="4769" y2="48923"/>
                        <a14:foregroundMark x1="62769" y1="37000" x2="62769" y2="37000"/>
                        <a14:foregroundMark x1="61692" y1="36615" x2="61692" y2="36615"/>
                        <a14:foregroundMark x1="92692" y1="43538" x2="92692" y2="43538"/>
                        <a14:foregroundMark x1="81769" y1="64077" x2="81769" y2="64077"/>
                        <a14:foregroundMark x1="81769" y1="64077" x2="81769" y2="64077"/>
                        <a14:foregroundMark x1="24538" y1="37000" x2="24538" y2="37000"/>
                        <a14:foregroundMark x1="42769" y1="17769" x2="42769" y2="17769"/>
                        <a14:foregroundMark x1="41308" y1="34923" x2="41308" y2="34923"/>
                        <a14:foregroundMark x1="3385" y1="48077" x2="3385" y2="48077"/>
                        <a14:foregroundMark x1="38000" y1="39077" x2="38000" y2="39077"/>
                        <a14:foregroundMark x1="55154" y1="32923" x2="55154" y2="329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951" b="8280"/>
          <a:stretch/>
        </p:blipFill>
        <p:spPr>
          <a:xfrm>
            <a:off x="5173683" y="385729"/>
            <a:ext cx="1844634" cy="132614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44663F5-F511-4080-762D-BB7C01908DE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692" b="83462" l="3385" r="92538">
                        <a14:foregroundMark x1="8846" y1="50154" x2="8846" y2="50154"/>
                        <a14:foregroundMark x1="4769" y1="48923" x2="4769" y2="48923"/>
                        <a14:foregroundMark x1="62769" y1="37000" x2="62769" y2="37000"/>
                        <a14:foregroundMark x1="61692" y1="36615" x2="61692" y2="36615"/>
                        <a14:foregroundMark x1="92692" y1="43538" x2="92692" y2="43538"/>
                        <a14:foregroundMark x1="81769" y1="64077" x2="81769" y2="64077"/>
                        <a14:foregroundMark x1="81769" y1="64077" x2="81769" y2="64077"/>
                        <a14:foregroundMark x1="24538" y1="37000" x2="24538" y2="37000"/>
                        <a14:foregroundMark x1="42769" y1="17769" x2="42769" y2="17769"/>
                        <a14:foregroundMark x1="41308" y1="34923" x2="41308" y2="34923"/>
                        <a14:foregroundMark x1="3385" y1="48077" x2="3385" y2="48077"/>
                        <a14:foregroundMark x1="38000" y1="39077" x2="38000" y2="39077"/>
                        <a14:foregroundMark x1="55154" y1="32923" x2="55154" y2="329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951" b="8280"/>
          <a:stretch/>
        </p:blipFill>
        <p:spPr>
          <a:xfrm>
            <a:off x="7483496" y="389887"/>
            <a:ext cx="1844634" cy="1326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92641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ir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31B47E9-4A65-A2A2-6D3F-5E3DBED5D26A}"/>
              </a:ext>
            </a:extLst>
          </p:cNvPr>
          <p:cNvSpPr txBox="1"/>
          <p:nvPr/>
        </p:nvSpPr>
        <p:spPr>
          <a:xfrm>
            <a:off x="1930354" y="1022831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জোড়ায়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3FC6C1C-F4B9-4D76-A848-95D9704D9442}"/>
              </a:ext>
            </a:extLst>
          </p:cNvPr>
          <p:cNvSpPr/>
          <p:nvPr/>
        </p:nvSpPr>
        <p:spPr>
          <a:xfrm rot="10800000">
            <a:off x="771731" y="1765109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579B8868-7EC4-E706-E9B4-6740293321D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77918" y="518682"/>
            <a:ext cx="1198298" cy="1198298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5C87DC50-4D73-F1D6-CE85-9F673A216A8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20207" y="518682"/>
            <a:ext cx="1198298" cy="1198298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F5998754-D26F-8593-7BED-6F2AD326379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62497" y="518682"/>
            <a:ext cx="1198298" cy="1198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36727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dividual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31B47E9-4A65-A2A2-6D3F-5E3DBED5D26A}"/>
              </a:ext>
            </a:extLst>
          </p:cNvPr>
          <p:cNvSpPr txBox="1"/>
          <p:nvPr/>
        </p:nvSpPr>
        <p:spPr>
          <a:xfrm>
            <a:off x="1487295" y="1022831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একক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3FC6C1C-F4B9-4D76-A848-95D9704D9442}"/>
              </a:ext>
            </a:extLst>
          </p:cNvPr>
          <p:cNvSpPr/>
          <p:nvPr/>
        </p:nvSpPr>
        <p:spPr>
          <a:xfrm rot="10800000">
            <a:off x="771731" y="1765109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23C8203A-B144-71F9-629E-7AA1C5AF793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90450" y="490194"/>
            <a:ext cx="1226786" cy="1226786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765FB252-1BCA-872A-1B93-6B1E14E5C18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866858" y="395660"/>
            <a:ext cx="1420933" cy="1420933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0931C303-E426-6793-EDC3-8EDF7AA4C5E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297381" y="466991"/>
            <a:ext cx="1226786" cy="1226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75770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valu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F5E0898-8128-24A8-FADF-7A77D81201FE}"/>
              </a:ext>
            </a:extLst>
          </p:cNvPr>
          <p:cNvSpPr/>
          <p:nvPr/>
        </p:nvSpPr>
        <p:spPr>
          <a:xfrm>
            <a:off x="1804737" y="934613"/>
            <a:ext cx="140294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IN" sz="4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4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209D32A-EAA1-D7E4-909F-FFD664F2F4AB}"/>
              </a:ext>
            </a:extLst>
          </p:cNvPr>
          <p:cNvSpPr/>
          <p:nvPr/>
        </p:nvSpPr>
        <p:spPr>
          <a:xfrm rot="10800000">
            <a:off x="749835" y="1647920"/>
            <a:ext cx="10607040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9CE8DBAB-10C4-C698-FC7A-57D34C7D02B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82764" y="409487"/>
            <a:ext cx="1182230" cy="1182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3269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ome 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F5E0898-8128-24A8-FADF-7A77D81201FE}"/>
              </a:ext>
            </a:extLst>
          </p:cNvPr>
          <p:cNvSpPr/>
          <p:nvPr/>
        </p:nvSpPr>
        <p:spPr>
          <a:xfrm>
            <a:off x="2007803" y="962894"/>
            <a:ext cx="199605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</a:t>
            </a:r>
            <a:r>
              <a:rPr lang="en-US" sz="4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4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209D32A-EAA1-D7E4-909F-FFD664F2F4AB}"/>
              </a:ext>
            </a:extLst>
          </p:cNvPr>
          <p:cNvSpPr/>
          <p:nvPr/>
        </p:nvSpPr>
        <p:spPr>
          <a:xfrm rot="10800000">
            <a:off x="749835" y="1647920"/>
            <a:ext cx="10607040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FBFA1B8-A48D-255B-BB50-9E8F27EC00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35" y="552034"/>
            <a:ext cx="1257968" cy="1095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38655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a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kkk.png">
            <a:extLst>
              <a:ext uri="{FF2B5EF4-FFF2-40B4-BE49-F238E27FC236}">
                <a16:creationId xmlns:a16="http://schemas.microsoft.com/office/drawing/2014/main" id="{8D78984C-7611-ED3A-6893-97F0E59CEC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994" y="5929248"/>
            <a:ext cx="7934895" cy="92163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8D09034-B0CE-AEAB-57EF-9D72EA7723F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994" y="5920556"/>
            <a:ext cx="879560" cy="80287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6D7AEC8-C47D-F90F-5C86-83EA47844AD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194604" y="6126370"/>
            <a:ext cx="856521" cy="52738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26EC8AC-13C0-7804-74FD-0F9CC44E947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989738">
            <a:off x="4714154" y="-647607"/>
            <a:ext cx="2795673" cy="584739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4097423-3D74-84E9-2AD3-A45B3104676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22" y="2713313"/>
            <a:ext cx="11957157" cy="2950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97150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hyperlink" Target="https://www.peakpx.com/19235/water-droplet/1440x900-wallpaper" TargetMode="External"/><Relationship Id="rId17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4.png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ame 7">
            <a:extLst>
              <a:ext uri="{FF2B5EF4-FFF2-40B4-BE49-F238E27FC236}">
                <a16:creationId xmlns:a16="http://schemas.microsoft.com/office/drawing/2014/main" id="{B8E7872C-1867-4538-1453-42919C14ACF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5483"/>
            </a:avLst>
          </a:prstGeom>
          <a:blipFill dpi="0" rotWithShape="1">
            <a:blip r:embed="rId11">
              <a:alphaModFix amt="40000"/>
              <a:extLst>
                <a:ext uri="{837473B0-CC2E-450A-ABE3-18F120FF3D39}">
                  <a1611:picAttrSrcUrl xmlns:a1611="http://schemas.microsoft.com/office/drawing/2016/11/main" r:id="rId12"/>
                </a:ext>
              </a:extLst>
            </a:blip>
            <a:srcRect/>
            <a:stretch>
              <a:fillRect/>
            </a:stretch>
          </a:blipFill>
          <a:ln>
            <a:solidFill>
              <a:schemeClr val="bg1">
                <a:lumMod val="85000"/>
              </a:schemeClr>
            </a:solidFill>
          </a:ln>
          <a:effectLst>
            <a:outerShdw blurRad="469900" dir="10800000" algn="ctr" rotWithShape="0">
              <a:schemeClr val="accent5">
                <a:lumMod val="20000"/>
                <a:lumOff val="80000"/>
                <a:alpha val="43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665C2DF-2AB9-7F21-5E96-FA605259A4BB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0200" y="5869381"/>
            <a:ext cx="1294819" cy="6810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7C9FCA6-7C5B-24E4-2CDA-54DE98A615B2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0976" y="6496095"/>
            <a:ext cx="1775334" cy="437321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21B64F1D-3BD3-E04A-A351-E760650E81BE}"/>
              </a:ext>
            </a:extLst>
          </p:cNvPr>
          <p:cNvGrpSpPr/>
          <p:nvPr/>
        </p:nvGrpSpPr>
        <p:grpSpPr>
          <a:xfrm>
            <a:off x="8448390" y="6192772"/>
            <a:ext cx="1842586" cy="595015"/>
            <a:chOff x="8269280" y="6224725"/>
            <a:chExt cx="1842586" cy="595015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AB01C0FA-EAF3-2230-1057-0ACE4D076483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89114" y="6238903"/>
              <a:ext cx="522752" cy="580837"/>
            </a:xfrm>
            <a:prstGeom prst="rect">
              <a:avLst/>
            </a:prstGeom>
          </p:spPr>
        </p:pic>
        <p:pic>
          <p:nvPicPr>
            <p:cNvPr id="6" name="Picture 4">
              <a:extLst>
                <a:ext uri="{FF2B5EF4-FFF2-40B4-BE49-F238E27FC236}">
                  <a16:creationId xmlns:a16="http://schemas.microsoft.com/office/drawing/2014/main" id="{A4D0339B-1EE3-C51D-EFD5-C51AC586816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20459" y="6224725"/>
              <a:ext cx="595015" cy="5950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67161B21-6597-5C18-660F-12A44343A45D}"/>
                </a:ext>
              </a:extLst>
            </p:cNvPr>
            <p:cNvGrpSpPr/>
            <p:nvPr/>
          </p:nvGrpSpPr>
          <p:grpSpPr>
            <a:xfrm>
              <a:off x="8269280" y="6242202"/>
              <a:ext cx="577540" cy="577538"/>
              <a:chOff x="8269280" y="6239279"/>
              <a:chExt cx="577540" cy="577538"/>
            </a:xfrm>
          </p:grpSpPr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id="{2ECD49B4-5987-4771-C4D6-E110004DC35B}"/>
                  </a:ext>
                </a:extLst>
              </p:cNvPr>
              <p:cNvSpPr/>
              <p:nvPr/>
            </p:nvSpPr>
            <p:spPr>
              <a:xfrm>
                <a:off x="8269280" y="6239279"/>
                <a:ext cx="577540" cy="57753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C0E932AB-17A7-2EAB-DA0F-FCE6805B576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281241" y="6251239"/>
                <a:ext cx="553618" cy="553618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1442863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810030" y="1627941"/>
            <a:ext cx="5412058" cy="2554545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8000" b="1" i="1" dirty="0">
                <a:ln/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60000" endA="900" endPos="58000" dir="5400000" sy="-100000" algn="bl" rotWithShape="0"/>
                </a:effectLst>
                <a:latin typeface="JumunaOMJ" panose="00000400000000000000" pitchFamily="2" charset="0"/>
                <a:ea typeface="MS Gothic" panose="020B0609070205080204" pitchFamily="49" charset="-128"/>
                <a:cs typeface="JumunaOMJ" panose="00000400000000000000" pitchFamily="2" charset="0"/>
              </a:rPr>
              <a:t>আজকের পাঠে </a:t>
            </a:r>
          </a:p>
          <a:p>
            <a:pPr algn="ctr"/>
            <a:r>
              <a:rPr lang="en-US" sz="8000" b="1" i="1" dirty="0">
                <a:ln/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60000" endA="900" endPos="58000" dir="5400000" sy="-100000" algn="bl" rotWithShape="0"/>
                </a:effectLst>
                <a:latin typeface="JumunaOMJ" panose="00000400000000000000" pitchFamily="2" charset="0"/>
                <a:ea typeface="MS Gothic" panose="020B0609070205080204" pitchFamily="49" charset="-128"/>
                <a:cs typeface="JumunaOMJ" panose="00000400000000000000" pitchFamily="2" charset="0"/>
              </a:rPr>
              <a:t>সবাইকে স্বাগতম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24422" y="6488668"/>
            <a:ext cx="51762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>
                <a:solidFill>
                  <a:schemeClr val="accent6">
                    <a:lumMod val="50000"/>
                  </a:schemeClr>
                </a:solidFill>
                <a:latin typeface="Monotype Corsiva" panose="03010101010201010101" pitchFamily="66" charset="0"/>
                <a:cs typeface="Arial" panose="020B0604020202020204" pitchFamily="34" charset="0"/>
              </a:rPr>
              <a:t>Kuntala Mojumder,Assiatant Teacher,Nagarkanda,Faridpur.</a:t>
            </a:r>
          </a:p>
        </p:txBody>
      </p:sp>
    </p:spTree>
    <p:extLst>
      <p:ext uri="{BB962C8B-B14F-4D97-AF65-F5344CB8AC3E}">
        <p14:creationId xmlns:p14="http://schemas.microsoft.com/office/powerpoint/2010/main" val="34508270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00050" y="1574857"/>
            <a:ext cx="6329363" cy="5715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061554" y="676700"/>
            <a:ext cx="1839308" cy="585788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</a:p>
        </p:txBody>
      </p:sp>
      <p:sp>
        <p:nvSpPr>
          <p:cNvPr id="5" name="Rectangle 4"/>
          <p:cNvSpPr/>
          <p:nvPr/>
        </p:nvSpPr>
        <p:spPr>
          <a:xfrm>
            <a:off x="6900862" y="1715094"/>
            <a:ext cx="2466976" cy="585788"/>
          </a:xfrm>
          <a:prstGeom prst="rect">
            <a:avLst/>
          </a:prstGeom>
          <a:solidFill>
            <a:schemeClr val="bg1"/>
          </a:solidFill>
          <a:ln w="1905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</a:t>
            </a:r>
          </a:p>
        </p:txBody>
      </p:sp>
      <p:sp>
        <p:nvSpPr>
          <p:cNvPr id="6" name="Rectangle 5"/>
          <p:cNvSpPr/>
          <p:nvPr/>
        </p:nvSpPr>
        <p:spPr>
          <a:xfrm>
            <a:off x="1058674" y="1726235"/>
            <a:ext cx="2634645" cy="585788"/>
          </a:xfrm>
          <a:prstGeom prst="rect">
            <a:avLst/>
          </a:prstGeom>
          <a:solidFill>
            <a:schemeClr val="bg1"/>
          </a:solidFill>
          <a:ln w="1905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শিক্ষক পরিচিতি</a:t>
            </a:r>
          </a:p>
        </p:txBody>
      </p:sp>
      <p:sp>
        <p:nvSpPr>
          <p:cNvPr id="7" name="Rectangle 6"/>
          <p:cNvSpPr/>
          <p:nvPr/>
        </p:nvSpPr>
        <p:spPr>
          <a:xfrm>
            <a:off x="5463986" y="1478757"/>
            <a:ext cx="6329363" cy="5715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Frame 7"/>
          <p:cNvSpPr/>
          <p:nvPr/>
        </p:nvSpPr>
        <p:spPr>
          <a:xfrm>
            <a:off x="4258995" y="1705512"/>
            <a:ext cx="45719" cy="4751999"/>
          </a:xfrm>
          <a:prstGeom prst="frame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Frame 8"/>
          <p:cNvSpPr/>
          <p:nvPr/>
        </p:nvSpPr>
        <p:spPr>
          <a:xfrm>
            <a:off x="4345242" y="2286814"/>
            <a:ext cx="45719" cy="3393877"/>
          </a:xfrm>
          <a:prstGeom prst="frame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Frame 9"/>
          <p:cNvSpPr/>
          <p:nvPr/>
        </p:nvSpPr>
        <p:spPr>
          <a:xfrm flipH="1">
            <a:off x="4176453" y="2288041"/>
            <a:ext cx="45719" cy="3406718"/>
          </a:xfrm>
          <a:prstGeom prst="frame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26" name="Picture Placeholder 3" descr="Screen Clipping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556" b="86852" l="15726" r="7217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518" b="21148"/>
          <a:stretch/>
        </p:blipFill>
        <p:spPr>
          <a:xfrm>
            <a:off x="1528096" y="2670994"/>
            <a:ext cx="1851243" cy="132040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7" name="Rectangle 26"/>
          <p:cNvSpPr/>
          <p:nvPr/>
        </p:nvSpPr>
        <p:spPr>
          <a:xfrm>
            <a:off x="724149" y="3916499"/>
            <a:ext cx="307181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i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কুন্তলা মজুমদার</a:t>
            </a:r>
          </a:p>
          <a:p>
            <a:pPr algn="ctr"/>
            <a:r>
              <a:rPr lang="en-US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সহকারি শিক্ষক</a:t>
            </a:r>
          </a:p>
          <a:p>
            <a:pPr algn="ctr"/>
            <a:r>
              <a:rPr lang="en-US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গোপীনাথপুর সরকারি প্রাথমিক বিদ্যালয়।</a:t>
            </a:r>
          </a:p>
          <a:p>
            <a:pPr algn="ctr"/>
            <a:r>
              <a:rPr lang="en-US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নগরকান্দা,ফরিদপুর।</a:t>
            </a:r>
          </a:p>
          <a:p>
            <a:pPr algn="ctr"/>
            <a:r>
              <a:rPr lang="en-US" sz="1400" b="1" i="1" dirty="0">
                <a:solidFill>
                  <a:srgbClr val="0070C0"/>
                </a:solidFill>
              </a:rPr>
              <a:t>kuntalamojumder22@gmail.com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24422" y="6488668"/>
            <a:ext cx="51762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>
                <a:solidFill>
                  <a:schemeClr val="accent6">
                    <a:lumMod val="50000"/>
                  </a:schemeClr>
                </a:solidFill>
                <a:latin typeface="Monotype Corsiva" panose="03010101010201010101" pitchFamily="66" charset="0"/>
                <a:cs typeface="Arial" panose="020B0604020202020204" pitchFamily="34" charset="0"/>
              </a:rPr>
              <a:t>Kuntala Mojumder,Assiatant Teacher,Nagarkanda,Faridpur.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2C615CB-D3F9-F2BE-B874-1BD24C277911}"/>
              </a:ext>
            </a:extLst>
          </p:cNvPr>
          <p:cNvGrpSpPr/>
          <p:nvPr/>
        </p:nvGrpSpPr>
        <p:grpSpPr>
          <a:xfrm>
            <a:off x="4705306" y="2572960"/>
            <a:ext cx="6920837" cy="3373449"/>
            <a:chOff x="4705306" y="2572960"/>
            <a:chExt cx="6920837" cy="3373449"/>
          </a:xfrm>
        </p:grpSpPr>
        <p:grpSp>
          <p:nvGrpSpPr>
            <p:cNvPr id="25" name="Group 24"/>
            <p:cNvGrpSpPr/>
            <p:nvPr/>
          </p:nvGrpSpPr>
          <p:grpSpPr>
            <a:xfrm>
              <a:off x="4705306" y="2572960"/>
              <a:ext cx="6920837" cy="3373449"/>
              <a:chOff x="4673931" y="2480069"/>
              <a:chExt cx="6920837" cy="3373449"/>
            </a:xfrm>
          </p:grpSpPr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3AA48864-F08B-34B6-ABD0-BD7A547EC38E}"/>
                  </a:ext>
                </a:extLst>
              </p:cNvPr>
              <p:cNvGrpSpPr/>
              <p:nvPr/>
            </p:nvGrpSpPr>
            <p:grpSpPr>
              <a:xfrm>
                <a:off x="4673931" y="2480069"/>
                <a:ext cx="6920837" cy="3373449"/>
                <a:chOff x="1924049" y="0"/>
                <a:chExt cx="8382002" cy="5791200"/>
              </a:xfrm>
            </p:grpSpPr>
            <p:pic>
              <p:nvPicPr>
                <p:cNvPr id="30" name="Picture 29">
                  <a:extLst>
                    <a:ext uri="{FF2B5EF4-FFF2-40B4-BE49-F238E27FC236}">
                      <a16:creationId xmlns:a16="http://schemas.microsoft.com/office/drawing/2014/main" id="{CB411425-801F-BA24-B162-06DA00B3DFA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7234" r="45899" b="15556"/>
                <a:stretch/>
              </p:blipFill>
              <p:spPr>
                <a:xfrm>
                  <a:off x="1924049" y="0"/>
                  <a:ext cx="4572001" cy="5791200"/>
                </a:xfrm>
                <a:prstGeom prst="roundRect">
                  <a:avLst>
                    <a:gd name="adj" fmla="val 16667"/>
                  </a:avLst>
                </a:prstGeom>
                <a:ln>
                  <a:noFill/>
                </a:ln>
                <a:effectLst>
                  <a:outerShdw blurRad="76200" dist="38100" dir="7800000" algn="tl" rotWithShape="0">
                    <a:srgbClr val="000000">
                      <a:alpha val="40000"/>
                    </a:srgbClr>
                  </a:outerShdw>
                </a:effectLst>
                <a:scene3d>
                  <a:camera prst="orthographicFront"/>
                  <a:lightRig rig="contrasting" dir="t">
                    <a:rot lat="0" lon="0" rev="4200000"/>
                  </a:lightRig>
                </a:scene3d>
                <a:sp3d prstMaterial="plastic">
                  <a:bevelT w="381000" h="114300" prst="relaxedInset"/>
                  <a:contourClr>
                    <a:srgbClr val="969696"/>
                  </a:contourClr>
                </a:sp3d>
              </p:spPr>
            </p:pic>
            <p:pic>
              <p:nvPicPr>
                <p:cNvPr id="31" name="Picture 30">
                  <a:extLst>
                    <a:ext uri="{FF2B5EF4-FFF2-40B4-BE49-F238E27FC236}">
                      <a16:creationId xmlns:a16="http://schemas.microsoft.com/office/drawing/2014/main" id="{2A6873B1-CE09-7C51-0505-716E1B07F87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46580" r="7431" b="15556"/>
                <a:stretch/>
              </p:blipFill>
              <p:spPr>
                <a:xfrm>
                  <a:off x="5819649" y="0"/>
                  <a:ext cx="4486402" cy="5791200"/>
                </a:xfrm>
                <a:prstGeom prst="roundRect">
                  <a:avLst>
                    <a:gd name="adj" fmla="val 16667"/>
                  </a:avLst>
                </a:prstGeom>
                <a:ln>
                  <a:noFill/>
                </a:ln>
                <a:effectLst>
                  <a:outerShdw blurRad="76200" dist="38100" dir="7800000" algn="tl" rotWithShape="0">
                    <a:srgbClr val="000000">
                      <a:alpha val="40000"/>
                    </a:srgbClr>
                  </a:outerShdw>
                </a:effectLst>
                <a:scene3d>
                  <a:camera prst="orthographicFront"/>
                  <a:lightRig rig="contrasting" dir="t">
                    <a:rot lat="0" lon="0" rev="4200000"/>
                  </a:lightRig>
                </a:scene3d>
                <a:sp3d prstMaterial="plastic">
                  <a:bevelT w="381000" h="114300" prst="relaxedInset"/>
                  <a:contourClr>
                    <a:srgbClr val="969696"/>
                  </a:contourClr>
                </a:sp3d>
              </p:spPr>
            </p:pic>
          </p:grpSp>
          <p:pic>
            <p:nvPicPr>
              <p:cNvPr id="29" name="Picture 28" descr="Screen Clipping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233017" y="2979666"/>
                <a:ext cx="2298198" cy="2601955"/>
              </a:xfrm>
              <a:prstGeom prst="rect">
                <a:avLst/>
              </a:prstGeom>
              <a:ln w="38100" cap="sq">
                <a:solidFill>
                  <a:schemeClr val="bg1">
                    <a:lumMod val="50000"/>
                  </a:schemeClr>
                </a:solidFill>
                <a:prstDash val="solid"/>
                <a:miter lim="800000"/>
              </a:ln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p:spPr>
          </p:pic>
        </p:grp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D9035FA0-45AF-4808-E04A-6846CADC539D}"/>
                </a:ext>
              </a:extLst>
            </p:cNvPr>
            <p:cNvSpPr txBox="1"/>
            <p:nvPr/>
          </p:nvSpPr>
          <p:spPr>
            <a:xfrm>
              <a:off x="8737869" y="2937057"/>
              <a:ext cx="2434955" cy="2739211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bg1">
                  <a:lumMod val="50000"/>
                </a:schemeClr>
              </a:solidFill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400" b="1" dirty="0">
                  <a:solidFill>
                    <a:srgbClr val="C0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আমার বাংলা বই</a:t>
              </a:r>
            </a:p>
            <a:p>
              <a:pPr algn="ctr"/>
              <a:r>
                <a:rPr lang="en-US" sz="2400" b="1" dirty="0">
                  <a:solidFill>
                    <a:schemeClr val="accent1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পঞ্চম শ্রেণি,</a:t>
              </a:r>
            </a:p>
            <a:p>
              <a:pPr algn="ctr"/>
              <a:r>
                <a:rPr lang="en-US" sz="20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পাঠ:১৮</a:t>
              </a:r>
            </a:p>
            <a:p>
              <a:pPr algn="ctr"/>
              <a:r>
                <a:rPr lang="en-US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(</a:t>
              </a:r>
              <a:r>
                <a:rPr lang="en-US" b="1" dirty="0" err="1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ইচ্ছামতী</a:t>
              </a:r>
              <a:r>
                <a:rPr lang="en-US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),</a:t>
              </a:r>
            </a:p>
            <a:p>
              <a:pPr algn="ctr"/>
              <a:r>
                <a:rPr lang="en-US" sz="1600" b="1" dirty="0" err="1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পাঠ্যাংশ:জলের</a:t>
              </a:r>
              <a:r>
                <a:rPr lang="en-US" sz="16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1600" b="1" dirty="0" err="1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উপর</a:t>
              </a:r>
              <a:r>
                <a:rPr lang="en-US" sz="16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……</a:t>
              </a:r>
              <a:r>
                <a:rPr lang="en-US" sz="1600" b="1" dirty="0" err="1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সেই</a:t>
              </a:r>
              <a:r>
                <a:rPr lang="en-US" sz="16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1600" b="1" dirty="0" err="1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দিকে</a:t>
              </a:r>
              <a:r>
                <a:rPr lang="en-US" sz="16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,</a:t>
              </a:r>
            </a:p>
            <a:p>
              <a:pPr algn="ctr"/>
              <a:r>
                <a:rPr lang="en-US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পিরিয়ড: ১০৫,</a:t>
              </a:r>
            </a:p>
            <a:p>
              <a:pPr algn="ctr"/>
              <a:r>
                <a:rPr lang="en-US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পৃষ্ঠা: ১০৩,</a:t>
              </a:r>
            </a:p>
            <a:p>
              <a:pPr algn="ctr"/>
              <a:r>
                <a:rPr lang="en-US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সময়:৪০ মিনিট।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819530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24422" y="6488668"/>
            <a:ext cx="51762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>
                <a:solidFill>
                  <a:schemeClr val="accent6">
                    <a:lumMod val="50000"/>
                  </a:schemeClr>
                </a:solidFill>
                <a:latin typeface="Monotype Corsiva" panose="03010101010201010101" pitchFamily="66" charset="0"/>
                <a:cs typeface="Arial" panose="020B0604020202020204" pitchFamily="34" charset="0"/>
              </a:rPr>
              <a:t>Kuntala Mojumder,Assiatant Teacher,Nagarkanda,Faridpur.</a:t>
            </a:r>
          </a:p>
        </p:txBody>
      </p:sp>
      <p:sp>
        <p:nvSpPr>
          <p:cNvPr id="2" name="Up Ribbon 1"/>
          <p:cNvSpPr/>
          <p:nvPr/>
        </p:nvSpPr>
        <p:spPr>
          <a:xfrm>
            <a:off x="3900486" y="1246540"/>
            <a:ext cx="4486275" cy="571500"/>
          </a:xfrm>
          <a:prstGeom prst="ribbon2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4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876792" y="2350099"/>
            <a:ext cx="10428890" cy="2832711"/>
            <a:chOff x="1000123" y="2293829"/>
            <a:chExt cx="10428890" cy="3486150"/>
          </a:xfrm>
        </p:grpSpPr>
        <p:sp>
          <p:nvSpPr>
            <p:cNvPr id="3" name="Horizontal Scroll 2"/>
            <p:cNvSpPr/>
            <p:nvPr/>
          </p:nvSpPr>
          <p:spPr>
            <a:xfrm>
              <a:off x="1000123" y="2293829"/>
              <a:ext cx="10287000" cy="3486150"/>
            </a:xfrm>
            <a:prstGeom prst="horizontalScroll">
              <a:avLst/>
            </a:prstGeom>
            <a:solidFill>
              <a:schemeClr val="bg1">
                <a:lumMod val="95000"/>
              </a:schemeClr>
            </a:solidFill>
            <a:ln w="1905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949254" y="3063715"/>
              <a:ext cx="9479759" cy="19317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১.১.২ </a:t>
              </a:r>
              <a:r>
                <a:rPr lang="en-US" sz="2400" b="1" dirty="0" err="1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বিভিন্ন</a:t>
              </a:r>
              <a:r>
                <a:rPr lang="en-US" sz="24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ধরণের</a:t>
              </a:r>
              <a:r>
                <a:rPr lang="en-US" sz="24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বাক্য</a:t>
              </a:r>
              <a:r>
                <a:rPr lang="en-US" sz="24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ও </a:t>
              </a:r>
              <a:r>
                <a:rPr lang="en-US" sz="2400" b="1" dirty="0" err="1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শব্দে</a:t>
              </a:r>
              <a:r>
                <a:rPr lang="en-US" sz="24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ব্যবহৃত</a:t>
              </a:r>
              <a:r>
                <a:rPr lang="en-US" sz="24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ফলাযুক্ত</a:t>
              </a:r>
              <a:r>
                <a:rPr lang="en-US" sz="24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যুক্তবর্ণের</a:t>
              </a:r>
              <a:r>
                <a:rPr lang="en-US" sz="24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ধ্বনি</a:t>
              </a:r>
              <a:r>
                <a:rPr lang="en-US" sz="24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মনোযোগ</a:t>
              </a:r>
              <a:r>
                <a:rPr lang="en-US" sz="24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সহকারে</a:t>
              </a:r>
              <a:r>
                <a:rPr lang="en-US" sz="24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শুনে</a:t>
              </a:r>
              <a:r>
                <a:rPr lang="en-US" sz="24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শনাক্ত</a:t>
              </a:r>
              <a:r>
                <a:rPr lang="en-US" sz="24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করতে</a:t>
              </a:r>
              <a:r>
                <a:rPr lang="en-US" sz="24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পারবে</a:t>
              </a:r>
              <a:r>
                <a:rPr lang="en-US" sz="24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।</a:t>
              </a:r>
            </a:p>
            <a:p>
              <a:r>
                <a:rPr lang="en-US" sz="24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৮.১.১ </a:t>
              </a:r>
              <a:r>
                <a:rPr lang="en-US" sz="2400" b="1" dirty="0" err="1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ছন্দের</a:t>
              </a:r>
              <a:r>
                <a:rPr lang="en-US" sz="24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স্বাভাবিক</a:t>
              </a:r>
              <a:r>
                <a:rPr lang="en-US" sz="24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গতি</a:t>
              </a:r>
              <a:r>
                <a:rPr lang="en-US" sz="24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ও </a:t>
              </a:r>
              <a:r>
                <a:rPr lang="en-US" sz="2400" b="1" dirty="0" err="1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স্বরভঙ্গি</a:t>
              </a:r>
              <a:r>
                <a:rPr lang="en-US" sz="24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রক্ষা</a:t>
              </a:r>
              <a:r>
                <a:rPr lang="en-US" sz="24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করে</a:t>
              </a:r>
              <a:r>
                <a:rPr lang="en-US" sz="24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ছড়া</a:t>
              </a:r>
              <a:r>
                <a:rPr lang="en-US" sz="24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ও </a:t>
              </a:r>
              <a:r>
                <a:rPr lang="en-US" sz="2400" b="1" dirty="0" err="1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কবিতা</a:t>
              </a:r>
              <a:r>
                <a:rPr lang="en-US" sz="24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আবৃত্তি</a:t>
              </a:r>
              <a:r>
                <a:rPr lang="en-US" sz="24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করতে</a:t>
              </a:r>
              <a:r>
                <a:rPr lang="en-US" sz="24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পারবে</a:t>
              </a:r>
              <a:r>
                <a:rPr lang="en-US" sz="24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।</a:t>
              </a:r>
            </a:p>
            <a:p>
              <a:r>
                <a:rPr lang="en-US" sz="24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১৬.১.২ </a:t>
              </a:r>
              <a:r>
                <a:rPr lang="en-US" sz="2400" b="1" dirty="0" err="1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গঠন</a:t>
              </a:r>
              <a:r>
                <a:rPr lang="en-US" sz="24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ঠিক</a:t>
              </a:r>
              <a:r>
                <a:rPr lang="en-US" sz="24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রেখে</a:t>
              </a:r>
              <a:r>
                <a:rPr lang="en-US" sz="24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পাঠের</a:t>
              </a:r>
              <a:r>
                <a:rPr lang="en-US" sz="24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অন্তর্ভুক্ত</a:t>
              </a:r>
              <a:r>
                <a:rPr lang="en-US" sz="24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কবিতার</a:t>
              </a:r>
              <a:r>
                <a:rPr lang="en-US" sz="24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স্তবক</a:t>
              </a:r>
              <a:r>
                <a:rPr lang="en-US" sz="24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দেখে</a:t>
              </a:r>
              <a:r>
                <a:rPr lang="en-US" sz="24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বা</a:t>
              </a:r>
              <a:r>
                <a:rPr lang="en-US" sz="24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না</a:t>
              </a:r>
              <a:r>
                <a:rPr lang="en-US" sz="24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দেখে</a:t>
              </a:r>
              <a:r>
                <a:rPr lang="en-US" sz="24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লিখতে</a:t>
              </a:r>
              <a:r>
                <a:rPr lang="en-US" sz="24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পারবে</a:t>
              </a:r>
              <a:r>
                <a:rPr lang="en-US" sz="24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।</a:t>
              </a:r>
            </a:p>
          </p:txBody>
        </p:sp>
      </p:grpSp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1237" y="3424237"/>
            <a:ext cx="9526" cy="9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5895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81560" y="6488668"/>
            <a:ext cx="51762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>
                <a:solidFill>
                  <a:schemeClr val="accent6">
                    <a:lumMod val="50000"/>
                  </a:schemeClr>
                </a:solidFill>
                <a:latin typeface="Monotype Corsiva" panose="03010101010201010101" pitchFamily="66" charset="0"/>
                <a:cs typeface="Arial" panose="020B0604020202020204" pitchFamily="34" charset="0"/>
              </a:rPr>
              <a:t>Kuntala Mojumder,Assiatant Teacher,Nagarkanda,Faridpur.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79B3772-095A-B644-EE77-79DF8F729CC5}"/>
              </a:ext>
            </a:extLst>
          </p:cNvPr>
          <p:cNvSpPr/>
          <p:nvPr/>
        </p:nvSpPr>
        <p:spPr>
          <a:xfrm>
            <a:off x="411481" y="369331"/>
            <a:ext cx="11369040" cy="6119336"/>
          </a:xfrm>
          <a:prstGeom prst="rect">
            <a:avLst/>
          </a:prstGeom>
          <a:blipFill dpi="0" rotWithShape="1">
            <a:blip r:embed="rId2">
              <a:alphaModFix amt="2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blipFill dpi="0"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DA0E71E-3CD3-0720-865E-689F6270E06A}"/>
              </a:ext>
            </a:extLst>
          </p:cNvPr>
          <p:cNvSpPr/>
          <p:nvPr/>
        </p:nvSpPr>
        <p:spPr>
          <a:xfrm>
            <a:off x="2769686" y="2367171"/>
            <a:ext cx="798975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40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কবিতাটির</a:t>
            </a:r>
            <a:r>
              <a:rPr lang="en-US" sz="4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(</a:t>
            </a:r>
            <a:r>
              <a:rPr lang="en-US" sz="40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নির্দিষ্ট</a:t>
            </a:r>
            <a:r>
              <a:rPr lang="en-US" sz="4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চরণের</a:t>
            </a:r>
            <a:r>
              <a:rPr lang="en-US" sz="4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 </a:t>
            </a:r>
            <a:r>
              <a:rPr lang="en-US" sz="40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মূলভাব</a:t>
            </a:r>
            <a:r>
              <a:rPr lang="en-US" sz="4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</a:t>
            </a:r>
            <a:r>
              <a:rPr lang="en-US" sz="4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40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শব্দের</a:t>
            </a:r>
            <a:r>
              <a:rPr lang="en-US" sz="4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অর্থ</a:t>
            </a:r>
            <a:r>
              <a:rPr lang="en-US" sz="4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বলো:অদ্ভুতের</a:t>
            </a:r>
            <a:r>
              <a:rPr lang="en-US" sz="4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একশেষ</a:t>
            </a:r>
            <a:r>
              <a:rPr lang="en-US" sz="4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40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নতুনতরো</a:t>
            </a:r>
            <a:r>
              <a:rPr lang="en-US" sz="4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8B49E33-1E10-67FF-7C8F-283A7F0E8D62}"/>
              </a:ext>
            </a:extLst>
          </p:cNvPr>
          <p:cNvSpPr/>
          <p:nvPr/>
        </p:nvSpPr>
        <p:spPr>
          <a:xfrm>
            <a:off x="4775805" y="1429300"/>
            <a:ext cx="3514755" cy="58578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1905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u="sng" dirty="0" err="1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</a:t>
            </a:r>
            <a:r>
              <a:rPr lang="en-US" sz="3600" b="1" u="sng" dirty="0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u="sng" dirty="0" err="1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en-US" sz="3600" b="1" u="sng" dirty="0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u="sng" dirty="0" err="1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যাচাই</a:t>
            </a:r>
            <a:endParaRPr lang="en-US" sz="3600" b="1" dirty="0">
              <a:solidFill>
                <a:schemeClr val="accent5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0967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5047267" y="498804"/>
            <a:ext cx="2640389" cy="58578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 শিরোনাম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4422" y="6488668"/>
            <a:ext cx="51762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>
                <a:solidFill>
                  <a:schemeClr val="accent6">
                    <a:lumMod val="50000"/>
                  </a:schemeClr>
                </a:solidFill>
                <a:latin typeface="Monotype Corsiva" panose="03010101010201010101" pitchFamily="66" charset="0"/>
                <a:cs typeface="Arial" panose="020B0604020202020204" pitchFamily="34" charset="0"/>
              </a:rPr>
              <a:t>Kuntala Mojumder,Assiatant Teacher,Nagarkanda,Faridpur.</a:t>
            </a:r>
          </a:p>
        </p:txBody>
      </p:sp>
      <p:sp>
        <p:nvSpPr>
          <p:cNvPr id="9" name="Rectangle 8"/>
          <p:cNvSpPr/>
          <p:nvPr/>
        </p:nvSpPr>
        <p:spPr>
          <a:xfrm>
            <a:off x="3244740" y="5085482"/>
            <a:ext cx="7136607" cy="869939"/>
          </a:xfrm>
          <a:prstGeom prst="rect">
            <a:avLst/>
          </a:prstGeom>
          <a:noFill/>
          <a:ln w="1905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পাঠ্যাংশ</a:t>
            </a:r>
            <a:r>
              <a:rPr lang="en-US" sz="32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en-US" sz="32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জলের</a:t>
            </a:r>
            <a:r>
              <a:rPr lang="en-US" sz="32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উপর</a:t>
            </a:r>
            <a:r>
              <a:rPr lang="en-US" sz="32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……</a:t>
            </a:r>
            <a:r>
              <a:rPr lang="en-US" sz="32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সেই</a:t>
            </a:r>
            <a:r>
              <a:rPr lang="en-US" sz="32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দিকে</a:t>
            </a:r>
            <a:r>
              <a:rPr lang="en-US" sz="32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2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(পৃষ্ঠা-১০৩)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884CCC0-3835-1A94-00B4-AF2BEC04F0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94" t="5267" r="7104" b="6344"/>
          <a:stretch>
            <a:fillRect/>
          </a:stretch>
        </p:blipFill>
        <p:spPr>
          <a:xfrm>
            <a:off x="2995447" y="1357987"/>
            <a:ext cx="7299435" cy="32283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5CE656B-7036-5F65-A7E5-52ED9634D56B}"/>
              </a:ext>
            </a:extLst>
          </p:cNvPr>
          <p:cNvSpPr/>
          <p:nvPr/>
        </p:nvSpPr>
        <p:spPr>
          <a:xfrm>
            <a:off x="3232299" y="1567161"/>
            <a:ext cx="6825730" cy="2646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MeghnaOMJ" panose="00000400000000000000" pitchFamily="2" charset="0"/>
                <a:cs typeface="MeghnaOMJ" panose="00000400000000000000" pitchFamily="2" charset="0"/>
              </a:rPr>
              <a:t>“</a:t>
            </a:r>
            <a:r>
              <a:rPr lang="en-US" sz="166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MeghnaOMJ" panose="00000400000000000000" pitchFamily="2" charset="0"/>
                <a:cs typeface="MeghnaOMJ" panose="00000400000000000000" pitchFamily="2" charset="0"/>
              </a:rPr>
              <a:t>ইচ্ছামতী</a:t>
            </a:r>
            <a:r>
              <a:rPr lang="en-US" sz="16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MeghnaOMJ" panose="00000400000000000000" pitchFamily="2" charset="0"/>
                <a:cs typeface="MeghnaOMJ" panose="00000400000000000000" pitchFamily="2" charset="0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58072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1B9049-A353-AD40-53E8-66C6EC4D7D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74F22B72-BC13-398F-5EDE-9D0FAF096CDA}"/>
              </a:ext>
            </a:extLst>
          </p:cNvPr>
          <p:cNvGrpSpPr/>
          <p:nvPr/>
        </p:nvGrpSpPr>
        <p:grpSpPr>
          <a:xfrm>
            <a:off x="224422" y="374230"/>
            <a:ext cx="11680107" cy="6483770"/>
            <a:chOff x="224422" y="374230"/>
            <a:chExt cx="11680107" cy="6483770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F3639C5-8B4E-C03A-DBAE-6ED4B7C404E9}"/>
                </a:ext>
              </a:extLst>
            </p:cNvPr>
            <p:cNvSpPr txBox="1"/>
            <p:nvPr/>
          </p:nvSpPr>
          <p:spPr>
            <a:xfrm>
              <a:off x="224422" y="6488668"/>
              <a:ext cx="517625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i="1" dirty="0">
                  <a:solidFill>
                    <a:schemeClr val="accent6">
                      <a:lumMod val="50000"/>
                    </a:schemeClr>
                  </a:solidFill>
                  <a:latin typeface="Monotype Corsiva" panose="03010101010201010101" pitchFamily="66" charset="0"/>
                  <a:cs typeface="Arial" panose="020B0604020202020204" pitchFamily="34" charset="0"/>
                </a:rPr>
                <a:t>Kuntala Mojumder,Assiatant Teacher,Nagarkanda,Faridpur.</a:t>
              </a:r>
            </a:p>
          </p:txBody>
        </p:sp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C4FF1A22-8C60-B265-5C92-04616E56CE4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394" t="5267" r="7104" b="6344"/>
            <a:stretch>
              <a:fillRect/>
            </a:stretch>
          </p:blipFill>
          <p:spPr>
            <a:xfrm>
              <a:off x="287471" y="374230"/>
              <a:ext cx="11617058" cy="6109539"/>
            </a:xfrm>
            <a:prstGeom prst="rect">
              <a:avLst/>
            </a:prstGeom>
            <a:ln w="38100" cap="sq">
              <a:solidFill>
                <a:schemeClr val="bg1">
                  <a:lumMod val="85000"/>
                  <a:alpha val="0"/>
                </a:schemeClr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39F1DF0-4F70-8FF2-5EE4-181B7FEF1756}"/>
                </a:ext>
              </a:extLst>
            </p:cNvPr>
            <p:cNvSpPr/>
            <p:nvPr/>
          </p:nvSpPr>
          <p:spPr>
            <a:xfrm>
              <a:off x="694229" y="489110"/>
              <a:ext cx="1880539" cy="524148"/>
            </a:xfrm>
            <a:prstGeom prst="rect">
              <a:avLst/>
            </a:prstGeom>
            <a:solidFill>
              <a:schemeClr val="accent6"/>
            </a:solidFill>
            <a:ln w="19050"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 err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আদর্শ</a:t>
              </a:r>
              <a:r>
                <a:rPr 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dirty="0" err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পাঠ</a:t>
              </a:r>
              <a:r>
                <a:rPr 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D769F56D-81E2-B90D-FF82-CCBAF0CCDAC8}"/>
                </a:ext>
              </a:extLst>
            </p:cNvPr>
            <p:cNvSpPr/>
            <p:nvPr/>
          </p:nvSpPr>
          <p:spPr>
            <a:xfrm>
              <a:off x="9617232" y="477441"/>
              <a:ext cx="1880539" cy="524148"/>
            </a:xfrm>
            <a:prstGeom prst="rect">
              <a:avLst/>
            </a:prstGeom>
            <a:solidFill>
              <a:schemeClr val="accent6"/>
            </a:solidFill>
            <a:ln w="19050"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 err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আদর্শ</a:t>
              </a:r>
              <a:r>
                <a:rPr 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dirty="0" err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পাঠ</a:t>
              </a:r>
              <a:r>
                <a:rPr 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</a:p>
          </p:txBody>
        </p:sp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4AA6265C-D37D-F7C2-D4BF-889F4B6231F4}"/>
              </a:ext>
            </a:extLst>
          </p:cNvPr>
          <p:cNvSpPr/>
          <p:nvPr/>
        </p:nvSpPr>
        <p:spPr>
          <a:xfrm>
            <a:off x="4037648" y="489110"/>
            <a:ext cx="3274693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ChandrabatiOMJ" panose="00000400000000000000" pitchFamily="2" charset="0"/>
                <a:cs typeface="ChandrabatiOMJ" panose="00000400000000000000" pitchFamily="2" charset="0"/>
              </a:rPr>
              <a:t>“</a:t>
            </a:r>
            <a:r>
              <a:rPr lang="en-US" sz="60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ChandrabatiOMJ" panose="00000400000000000000" pitchFamily="2" charset="0"/>
                <a:cs typeface="ChandrabatiOMJ" panose="00000400000000000000" pitchFamily="2" charset="0"/>
              </a:rPr>
              <a:t>ইচ্ছামতী</a:t>
            </a:r>
            <a:r>
              <a:rPr lang="en-US" sz="6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ChandrabatiOMJ" panose="00000400000000000000" pitchFamily="2" charset="0"/>
                <a:cs typeface="ChandrabatiOMJ" panose="00000400000000000000" pitchFamily="2" charset="0"/>
              </a:rPr>
              <a:t>”</a:t>
            </a:r>
          </a:p>
          <a:p>
            <a:pPr algn="ctr"/>
            <a:r>
              <a:rPr lang="en-US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রবীন্দ্রনাথ</a:t>
            </a:r>
            <a:r>
              <a:rPr lang="en-US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ঠাকুর</a:t>
            </a:r>
            <a:endParaRPr lang="en-US" b="1" dirty="0">
              <a:ln w="9525">
                <a:solidFill>
                  <a:schemeClr val="bg1"/>
                </a:solidFill>
                <a:prstDash val="solid"/>
              </a:ln>
              <a:solidFill>
                <a:srgbClr val="0070C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ChandrabatiOMJ" panose="00000400000000000000" pitchFamily="2" charset="0"/>
              <a:cs typeface="ChandrabatiOMJ" panose="00000400000000000000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85ECD4B-6524-B11D-5F13-68CAD858F875}"/>
              </a:ext>
            </a:extLst>
          </p:cNvPr>
          <p:cNvSpPr txBox="1"/>
          <p:nvPr/>
        </p:nvSpPr>
        <p:spPr>
          <a:xfrm>
            <a:off x="4625432" y="1844575"/>
            <a:ext cx="2941136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n-IN" altLang="en-US" sz="24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জলের উপর ঝলোমলো</a:t>
            </a:r>
            <a:b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kumimoji="0" lang="bn-IN" altLang="en-US" sz="24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টুকরো আলোর রাশি ।</a:t>
            </a:r>
            <a:b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kumimoji="0" lang="bn-IN" altLang="en-US" sz="24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ঢেউয়ে ঢেউয়ে পরীর নাচন 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b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kumimoji="0" lang="bn-IN" altLang="en-US" sz="24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হাততালি আর হাসি ।</a:t>
            </a:r>
            <a:b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kumimoji="0" lang="bn-IN" altLang="en-US" sz="24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নিচের তলায় তলিয়ে যেথায়</a:t>
            </a:r>
            <a:b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kumimoji="0" lang="bn-IN" altLang="en-US" sz="24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গেছে ঘাটের ধাপ</a:t>
            </a:r>
            <a:b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kumimoji="0" lang="bn-IN" altLang="en-US" sz="24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সেইখানেতে কারা সবাই</a:t>
            </a:r>
            <a:b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kumimoji="0" lang="bn-IN" altLang="en-US" sz="24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রয়েছে চুপচাপ ।</a:t>
            </a:r>
            <a:b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kumimoji="0" lang="bn-IN" altLang="en-US" sz="24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কোণে কোণে আপন মনে</a:t>
            </a:r>
            <a:b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kumimoji="0" lang="bn-IN" altLang="en-US" sz="24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করছে তারা কী কে ।</a:t>
            </a:r>
            <a:b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kumimoji="0" lang="bn-IN" altLang="en-US" sz="24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আমারই ভয় করবে কেমন</a:t>
            </a:r>
            <a:b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kumimoji="0" lang="bn-IN" altLang="en-US" sz="24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তাকাতে সেই দিকে ।</a:t>
            </a:r>
            <a:endParaRPr kumimoji="0" lang="en-US" altLang="en-US" sz="2400" b="1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0989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6317D7-AD87-B4D7-4D2C-2FBDE69513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D322554-F46D-853A-23AA-42F45903A9EA}"/>
              </a:ext>
            </a:extLst>
          </p:cNvPr>
          <p:cNvSpPr txBox="1"/>
          <p:nvPr/>
        </p:nvSpPr>
        <p:spPr>
          <a:xfrm>
            <a:off x="224422" y="6488668"/>
            <a:ext cx="51762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>
                <a:solidFill>
                  <a:schemeClr val="accent6">
                    <a:lumMod val="50000"/>
                  </a:schemeClr>
                </a:solidFill>
                <a:latin typeface="Monotype Corsiva" panose="03010101010201010101" pitchFamily="66" charset="0"/>
                <a:cs typeface="Arial" panose="020B0604020202020204" pitchFamily="34" charset="0"/>
              </a:rPr>
              <a:t>Kuntala Mojumder,Assiatant Teacher,Nagarkanda,Faridpur.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ED8ABE8-6534-4181-12EE-4126349C864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94" t="5267" r="7104" b="6344"/>
          <a:stretch>
            <a:fillRect/>
          </a:stretch>
        </p:blipFill>
        <p:spPr>
          <a:xfrm>
            <a:off x="287471" y="366573"/>
            <a:ext cx="11617058" cy="6109539"/>
          </a:xfrm>
          <a:prstGeom prst="rect">
            <a:avLst/>
          </a:prstGeom>
          <a:ln w="38100" cap="sq">
            <a:solidFill>
              <a:schemeClr val="bg1">
                <a:lumMod val="85000"/>
                <a:alpha val="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A5CFD345-2212-4D70-ED64-8DA13B881D75}"/>
              </a:ext>
            </a:extLst>
          </p:cNvPr>
          <p:cNvSpPr/>
          <p:nvPr/>
        </p:nvSpPr>
        <p:spPr>
          <a:xfrm>
            <a:off x="4197483" y="424518"/>
            <a:ext cx="327469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ChandrabatiOMJ" panose="00000400000000000000" pitchFamily="2" charset="0"/>
                <a:cs typeface="ChandrabatiOMJ" panose="00000400000000000000" pitchFamily="2" charset="0"/>
              </a:rPr>
              <a:t>“</a:t>
            </a:r>
            <a:r>
              <a:rPr lang="en-US" sz="60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ChandrabatiOMJ" panose="00000400000000000000" pitchFamily="2" charset="0"/>
                <a:cs typeface="ChandrabatiOMJ" panose="00000400000000000000" pitchFamily="2" charset="0"/>
              </a:rPr>
              <a:t>ইচ্ছামতী</a:t>
            </a:r>
            <a:r>
              <a:rPr lang="en-US" sz="6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ChandrabatiOMJ" panose="00000400000000000000" pitchFamily="2" charset="0"/>
                <a:cs typeface="ChandrabatiOMJ" panose="00000400000000000000" pitchFamily="2" charset="0"/>
              </a:rPr>
              <a:t>”</a:t>
            </a:r>
          </a:p>
          <a:p>
            <a:pPr algn="ctr"/>
            <a:r>
              <a:rPr lang="en-US" sz="2000" b="1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রবীন্দ্রনাথ</a:t>
            </a:r>
            <a:r>
              <a:rPr lang="en-US" sz="2000" b="1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b="1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ঠাকুর</a:t>
            </a:r>
            <a:endParaRPr lang="en-US" sz="2000" b="1" dirty="0">
              <a:ln w="9525">
                <a:solidFill>
                  <a:schemeClr val="bg1"/>
                </a:solidFill>
                <a:prstDash val="solid"/>
              </a:ln>
              <a:solidFill>
                <a:srgbClr val="0070C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ChandrabatiOMJ" panose="00000400000000000000" pitchFamily="2" charset="0"/>
              <a:cs typeface="ChandrabatiOMJ" panose="00000400000000000000" pitchFamily="2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4EBEDEA-1775-C78C-4102-EC1BB4C2D4C5}"/>
              </a:ext>
            </a:extLst>
          </p:cNvPr>
          <p:cNvGrpSpPr/>
          <p:nvPr/>
        </p:nvGrpSpPr>
        <p:grpSpPr>
          <a:xfrm>
            <a:off x="7796853" y="1728701"/>
            <a:ext cx="2246781" cy="2332863"/>
            <a:chOff x="8250241" y="2131554"/>
            <a:chExt cx="2246781" cy="2332863"/>
          </a:xfrm>
        </p:grpSpPr>
        <p:sp>
          <p:nvSpPr>
            <p:cNvPr id="6" name="Thought Bubble: Cloud 5">
              <a:extLst>
                <a:ext uri="{FF2B5EF4-FFF2-40B4-BE49-F238E27FC236}">
                  <a16:creationId xmlns:a16="http://schemas.microsoft.com/office/drawing/2014/main" id="{982E54D0-B4B0-05D5-C6E8-6227EBAA2BC8}"/>
                </a:ext>
              </a:extLst>
            </p:cNvPr>
            <p:cNvSpPr/>
            <p:nvPr/>
          </p:nvSpPr>
          <p:spPr>
            <a:xfrm rot="1539746">
              <a:off x="8274923" y="2131554"/>
              <a:ext cx="2197419" cy="2332863"/>
            </a:xfrm>
            <a:prstGeom prst="cloudCallout">
              <a:avLst/>
            </a:prstGeom>
            <a:noFill/>
            <a:ln w="38100">
              <a:solidFill>
                <a:srgbClr val="00206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033FA2F-FAA5-E3BE-B586-719DCAC3BC77}"/>
                </a:ext>
              </a:extLst>
            </p:cNvPr>
            <p:cNvSpPr txBox="1"/>
            <p:nvPr/>
          </p:nvSpPr>
          <p:spPr>
            <a:xfrm rot="9942504" flipV="1">
              <a:off x="8250241" y="2622763"/>
              <a:ext cx="2246781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400" b="1" dirty="0" err="1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আমার</a:t>
              </a:r>
              <a:r>
                <a:rPr lang="en-US" sz="24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সাথে</a:t>
              </a:r>
              <a:r>
                <a:rPr lang="en-US" sz="24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কয়েকবার</a:t>
              </a:r>
              <a:r>
                <a:rPr lang="en-US" sz="24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এই</a:t>
              </a:r>
              <a:r>
                <a:rPr lang="en-US" sz="24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অংশটুকু</a:t>
              </a:r>
              <a:r>
                <a:rPr lang="en-US" sz="24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আবৃত্তি</a:t>
              </a:r>
              <a:r>
                <a:rPr lang="en-US" sz="24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কর</a:t>
              </a:r>
              <a:r>
                <a:rPr lang="en-US" sz="24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endParaRPr lang="en-US" sz="2400" b="1" dirty="0">
                <a:solidFill>
                  <a:srgbClr val="002060"/>
                </a:solidFill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F6F501D1-69F9-2F50-1547-59560DAB4438}"/>
              </a:ext>
            </a:extLst>
          </p:cNvPr>
          <p:cNvSpPr txBox="1"/>
          <p:nvPr/>
        </p:nvSpPr>
        <p:spPr>
          <a:xfrm>
            <a:off x="4767235" y="1805902"/>
            <a:ext cx="2941136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n-IN" altLang="en-US" sz="2400" b="1" i="0" u="none" strike="noStrike" cap="none" normalizeH="0" baseline="0" dirty="0">
                <a:ln>
                  <a:noFill/>
                </a:ln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জলের উপর ঝলোমলো</a:t>
            </a:r>
            <a:br>
              <a:rPr kumimoji="0" lang="en-US" altLang="en-US" sz="2400" b="1" i="0" u="none" strike="noStrike" cap="none" normalizeH="0" baseline="0" dirty="0">
                <a:ln>
                  <a:noFill/>
                </a:ln>
                <a:effectLst/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kumimoji="0" lang="bn-IN" altLang="en-US" sz="2400" b="1" i="0" u="none" strike="noStrike" cap="none" normalizeH="0" baseline="0" dirty="0">
                <a:ln>
                  <a:noFill/>
                </a:ln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টুকরো আলোর রাশি ।</a:t>
            </a:r>
            <a:br>
              <a:rPr kumimoji="0" lang="en-US" altLang="en-US" sz="2400" b="1" i="0" u="none" strike="noStrike" cap="none" normalizeH="0" baseline="0" dirty="0">
                <a:ln>
                  <a:noFill/>
                </a:ln>
                <a:effectLst/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kumimoji="0" lang="bn-IN" altLang="en-US" sz="2400" b="1" i="0" u="none" strike="noStrike" cap="none" normalizeH="0" baseline="0" dirty="0">
                <a:ln>
                  <a:noFill/>
                </a:ln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ঢেউয়ে ঢেউয়ে পরীর নাচন 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br>
              <a:rPr kumimoji="0" lang="en-US" altLang="en-US" sz="2400" b="1" i="0" u="none" strike="noStrike" cap="none" normalizeH="0" baseline="0" dirty="0">
                <a:ln>
                  <a:noFill/>
                </a:ln>
                <a:effectLst/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kumimoji="0" lang="bn-IN" altLang="en-US" sz="2400" b="1" i="0" u="none" strike="noStrike" cap="none" normalizeH="0" baseline="0" dirty="0">
                <a:ln>
                  <a:noFill/>
                </a:ln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হাততালি আর হাসি ।</a:t>
            </a:r>
            <a:br>
              <a:rPr kumimoji="0" lang="en-US" altLang="en-US" sz="2400" b="1" i="0" u="none" strike="noStrike" cap="none" normalizeH="0" baseline="0" dirty="0">
                <a:ln>
                  <a:noFill/>
                </a:ln>
                <a:effectLst/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kumimoji="0" lang="bn-IN" altLang="en-US" sz="2400" b="1" i="0" u="none" strike="noStrike" cap="none" normalizeH="0" baseline="0" dirty="0">
                <a:ln>
                  <a:noFill/>
                </a:ln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নিচের তলায় তলিয়ে যেথায়</a:t>
            </a:r>
            <a:br>
              <a:rPr kumimoji="0" lang="en-US" altLang="en-US" sz="2400" b="1" i="0" u="none" strike="noStrike" cap="none" normalizeH="0" baseline="0" dirty="0">
                <a:ln>
                  <a:noFill/>
                </a:ln>
                <a:effectLst/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kumimoji="0" lang="bn-IN" altLang="en-US" sz="2400" b="1" i="0" u="none" strike="noStrike" cap="none" normalizeH="0" baseline="0" dirty="0">
                <a:ln>
                  <a:noFill/>
                </a:ln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গেছে ঘাটের ধাপ</a:t>
            </a:r>
            <a:br>
              <a:rPr kumimoji="0" lang="en-US" altLang="en-US" sz="2400" b="1" i="0" u="none" strike="noStrike" cap="none" normalizeH="0" baseline="0" dirty="0">
                <a:ln>
                  <a:noFill/>
                </a:ln>
                <a:effectLst/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kumimoji="0" lang="bn-IN" altLang="en-US" sz="2400" b="1" i="0" u="none" strike="noStrike" cap="none" normalizeH="0" baseline="0" dirty="0">
                <a:ln>
                  <a:noFill/>
                </a:ln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সেইখানেতে কারা সবাই</a:t>
            </a:r>
            <a:br>
              <a:rPr kumimoji="0" lang="en-US" altLang="en-US" sz="2400" b="1" i="0" u="none" strike="noStrike" cap="none" normalizeH="0" baseline="0" dirty="0">
                <a:ln>
                  <a:noFill/>
                </a:ln>
                <a:effectLst/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kumimoji="0" lang="bn-IN" altLang="en-US" sz="2400" b="1" i="0" u="none" strike="noStrike" cap="none" normalizeH="0" baseline="0" dirty="0">
                <a:ln>
                  <a:noFill/>
                </a:ln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রয়েছে চুপচাপ ।</a:t>
            </a:r>
            <a:br>
              <a:rPr kumimoji="0" lang="en-US" altLang="en-US" sz="2400" b="1" i="0" u="none" strike="noStrike" cap="none" normalizeH="0" baseline="0" dirty="0">
                <a:ln>
                  <a:noFill/>
                </a:ln>
                <a:effectLst/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kumimoji="0" lang="bn-IN" altLang="en-US" sz="2400" b="1" i="0" u="none" strike="noStrike" cap="none" normalizeH="0" baseline="0" dirty="0">
                <a:ln>
                  <a:noFill/>
                </a:ln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কোণে কোণে আপন মনে</a:t>
            </a:r>
            <a:br>
              <a:rPr kumimoji="0" lang="en-US" altLang="en-US" sz="2400" b="1" i="0" u="none" strike="noStrike" cap="none" normalizeH="0" baseline="0" dirty="0">
                <a:ln>
                  <a:noFill/>
                </a:ln>
                <a:effectLst/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kumimoji="0" lang="bn-IN" altLang="en-US" sz="2400" b="1" i="0" u="none" strike="noStrike" cap="none" normalizeH="0" baseline="0" dirty="0">
                <a:ln>
                  <a:noFill/>
                </a:ln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করছে তারা কী কে ।</a:t>
            </a:r>
            <a:br>
              <a:rPr kumimoji="0" lang="en-US" altLang="en-US" sz="2400" b="1" i="0" u="none" strike="noStrike" cap="none" normalizeH="0" baseline="0" dirty="0">
                <a:ln>
                  <a:noFill/>
                </a:ln>
                <a:effectLst/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kumimoji="0" lang="bn-IN" altLang="en-US" sz="2400" b="1" i="0" u="none" strike="noStrike" cap="none" normalizeH="0" baseline="0" dirty="0">
                <a:ln>
                  <a:noFill/>
                </a:ln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আমারই ভয় করবে কেমন</a:t>
            </a:r>
            <a:br>
              <a:rPr kumimoji="0" lang="en-US" altLang="en-US" sz="2400" b="1" i="0" u="none" strike="noStrike" cap="none" normalizeH="0" baseline="0" dirty="0">
                <a:ln>
                  <a:noFill/>
                </a:ln>
                <a:effectLst/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kumimoji="0" lang="bn-IN" altLang="en-US" sz="2400" b="1" i="0" u="none" strike="noStrike" cap="none" normalizeH="0" baseline="0" dirty="0">
                <a:ln>
                  <a:noFill/>
                </a:ln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তাকাতে সেই দিকে ।</a:t>
            </a:r>
            <a:endParaRPr kumimoji="0" lang="en-US" altLang="en-US" sz="2400" b="1" i="0" u="none" strike="noStrike" cap="none" normalizeH="0" baseline="0" dirty="0">
              <a:ln>
                <a:noFill/>
              </a:ln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4429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5FEBFF5-2ADD-9290-4B72-DF4D064BA733}"/>
              </a:ext>
            </a:extLst>
          </p:cNvPr>
          <p:cNvSpPr txBox="1"/>
          <p:nvPr/>
        </p:nvSpPr>
        <p:spPr>
          <a:xfrm>
            <a:off x="224422" y="6488668"/>
            <a:ext cx="51762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>
                <a:solidFill>
                  <a:schemeClr val="accent6">
                    <a:lumMod val="50000"/>
                  </a:schemeClr>
                </a:solidFill>
                <a:latin typeface="Monotype Corsiva" panose="03010101010201010101" pitchFamily="66" charset="0"/>
                <a:cs typeface="Arial" panose="020B0604020202020204" pitchFamily="34" charset="0"/>
              </a:rPr>
              <a:t>Kuntala Mojumder,Assiatant Teacher,Nagarkanda,Faridpur.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BC117FA-FEA9-2293-F4F5-6F326B9B950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94" t="5267" r="7104" b="6344"/>
          <a:stretch>
            <a:fillRect/>
          </a:stretch>
        </p:blipFill>
        <p:spPr>
          <a:xfrm>
            <a:off x="600935" y="1910616"/>
            <a:ext cx="10981465" cy="4469127"/>
          </a:xfrm>
          <a:prstGeom prst="rect">
            <a:avLst/>
          </a:prstGeom>
          <a:ln w="38100" cap="sq">
            <a:solidFill>
              <a:schemeClr val="bg1">
                <a:lumMod val="85000"/>
                <a:alpha val="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1F547F1-6359-526C-9AE2-2AA2BD1A7C43}"/>
              </a:ext>
            </a:extLst>
          </p:cNvPr>
          <p:cNvSpPr/>
          <p:nvPr/>
        </p:nvSpPr>
        <p:spPr>
          <a:xfrm>
            <a:off x="1175201" y="3336969"/>
            <a:ext cx="327469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ChandrabatiOMJ" panose="00000400000000000000" pitchFamily="2" charset="0"/>
                <a:cs typeface="ChandrabatiOMJ" panose="00000400000000000000" pitchFamily="2" charset="0"/>
              </a:rPr>
              <a:t>“</a:t>
            </a:r>
            <a:r>
              <a:rPr lang="en-US" sz="60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ChandrabatiOMJ" panose="00000400000000000000" pitchFamily="2" charset="0"/>
                <a:cs typeface="ChandrabatiOMJ" panose="00000400000000000000" pitchFamily="2" charset="0"/>
              </a:rPr>
              <a:t>ইচ্ছামতী</a:t>
            </a:r>
            <a:r>
              <a:rPr lang="en-US" sz="6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ChandrabatiOMJ" panose="00000400000000000000" pitchFamily="2" charset="0"/>
                <a:cs typeface="ChandrabatiOMJ" panose="00000400000000000000" pitchFamily="2" charset="0"/>
              </a:rPr>
              <a:t>”</a:t>
            </a:r>
          </a:p>
          <a:p>
            <a:pPr algn="ctr"/>
            <a:r>
              <a:rPr lang="en-US" sz="2000" b="1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রবীন্দ্রনাথ</a:t>
            </a:r>
            <a:r>
              <a:rPr lang="en-US" sz="2000" b="1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b="1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ঠাকুর</a:t>
            </a:r>
            <a:endParaRPr lang="en-US" sz="2000" b="1" dirty="0">
              <a:ln w="9525">
                <a:solidFill>
                  <a:schemeClr val="bg1"/>
                </a:solidFill>
                <a:prstDash val="solid"/>
              </a:ln>
              <a:solidFill>
                <a:srgbClr val="0070C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ChandrabatiOMJ" panose="00000400000000000000" pitchFamily="2" charset="0"/>
              <a:cs typeface="ChandrabatiOMJ" panose="00000400000000000000" pitchFamily="2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DA5A5C67-975E-134C-A379-0FD7A2122701}"/>
              </a:ext>
            </a:extLst>
          </p:cNvPr>
          <p:cNvGrpSpPr/>
          <p:nvPr/>
        </p:nvGrpSpPr>
        <p:grpSpPr>
          <a:xfrm>
            <a:off x="8079917" y="2894978"/>
            <a:ext cx="1850067" cy="2207419"/>
            <a:chOff x="8250241" y="2131554"/>
            <a:chExt cx="2246781" cy="2332863"/>
          </a:xfrm>
        </p:grpSpPr>
        <p:sp>
          <p:nvSpPr>
            <p:cNvPr id="7" name="Thought Bubble: Cloud 6">
              <a:extLst>
                <a:ext uri="{FF2B5EF4-FFF2-40B4-BE49-F238E27FC236}">
                  <a16:creationId xmlns:a16="http://schemas.microsoft.com/office/drawing/2014/main" id="{F88329FE-2333-5BA9-66F1-E1118B3334A4}"/>
                </a:ext>
              </a:extLst>
            </p:cNvPr>
            <p:cNvSpPr/>
            <p:nvPr/>
          </p:nvSpPr>
          <p:spPr>
            <a:xfrm rot="1539746">
              <a:off x="8274923" y="2131554"/>
              <a:ext cx="2197419" cy="2332863"/>
            </a:xfrm>
            <a:prstGeom prst="cloudCallout">
              <a:avLst/>
            </a:prstGeom>
            <a:noFill/>
            <a:ln w="38100">
              <a:solidFill>
                <a:srgbClr val="00206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88A7A19-AA47-E144-1C71-78BCA94F1905}"/>
                </a:ext>
              </a:extLst>
            </p:cNvPr>
            <p:cNvSpPr txBox="1"/>
            <p:nvPr/>
          </p:nvSpPr>
          <p:spPr>
            <a:xfrm rot="9942504" flipV="1">
              <a:off x="8250241" y="2783818"/>
              <a:ext cx="2246781" cy="878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400" b="1" dirty="0" err="1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দলে</a:t>
              </a:r>
              <a:r>
                <a:rPr lang="en-US" sz="24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আবৃত্তি</a:t>
              </a:r>
              <a:r>
                <a:rPr lang="en-US" sz="24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</a:t>
              </a:r>
              <a:r>
                <a:rPr lang="en-US" sz="2400" b="1" dirty="0" err="1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অনুশীলন</a:t>
              </a:r>
              <a:r>
                <a:rPr lang="en-US" sz="24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কর</a:t>
              </a:r>
              <a:r>
                <a:rPr lang="en-US" sz="24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endParaRPr lang="en-US" sz="2400" b="1" dirty="0">
                <a:solidFill>
                  <a:srgbClr val="002060"/>
                </a:solidFill>
              </a:endParaRP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13DD9E13-D417-8706-20CC-6DFE546D57FE}"/>
              </a:ext>
            </a:extLst>
          </p:cNvPr>
          <p:cNvSpPr txBox="1"/>
          <p:nvPr/>
        </p:nvSpPr>
        <p:spPr>
          <a:xfrm>
            <a:off x="4800972" y="1909890"/>
            <a:ext cx="2941136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n-IN" altLang="en-US" sz="2400" b="1" i="0" u="none" strike="noStrike" cap="none" normalizeH="0" baseline="0" dirty="0">
                <a:ln>
                  <a:noFill/>
                </a:ln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জলের উপর ঝলোমলো</a:t>
            </a:r>
            <a:br>
              <a:rPr kumimoji="0" lang="en-US" altLang="en-US" sz="2400" b="1" i="0" u="none" strike="noStrike" cap="none" normalizeH="0" baseline="0" dirty="0">
                <a:ln>
                  <a:noFill/>
                </a:ln>
                <a:effectLst/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kumimoji="0" lang="bn-IN" altLang="en-US" sz="2400" b="1" i="0" u="none" strike="noStrike" cap="none" normalizeH="0" baseline="0" dirty="0">
                <a:ln>
                  <a:noFill/>
                </a:ln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টুকরো আলোর রাশি ।</a:t>
            </a:r>
            <a:br>
              <a:rPr kumimoji="0" lang="en-US" altLang="en-US" sz="2400" b="1" i="0" u="none" strike="noStrike" cap="none" normalizeH="0" baseline="0" dirty="0">
                <a:ln>
                  <a:noFill/>
                </a:ln>
                <a:effectLst/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kumimoji="0" lang="bn-IN" altLang="en-US" sz="2400" b="1" i="0" u="none" strike="noStrike" cap="none" normalizeH="0" baseline="0" dirty="0">
                <a:ln>
                  <a:noFill/>
                </a:ln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ঢেউয়ে ঢেউয়ে পরীর নাচন 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br>
              <a:rPr kumimoji="0" lang="en-US" altLang="en-US" sz="2400" b="1" i="0" u="none" strike="noStrike" cap="none" normalizeH="0" baseline="0" dirty="0">
                <a:ln>
                  <a:noFill/>
                </a:ln>
                <a:effectLst/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kumimoji="0" lang="bn-IN" altLang="en-US" sz="2400" b="1" i="0" u="none" strike="noStrike" cap="none" normalizeH="0" baseline="0" dirty="0">
                <a:ln>
                  <a:noFill/>
                </a:ln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হাততালি আর হাসি ।</a:t>
            </a:r>
            <a:br>
              <a:rPr kumimoji="0" lang="en-US" altLang="en-US" sz="2400" b="1" i="0" u="none" strike="noStrike" cap="none" normalizeH="0" baseline="0" dirty="0">
                <a:ln>
                  <a:noFill/>
                </a:ln>
                <a:effectLst/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kumimoji="0" lang="bn-IN" altLang="en-US" sz="2400" b="1" i="0" u="none" strike="noStrike" cap="none" normalizeH="0" baseline="0" dirty="0">
                <a:ln>
                  <a:noFill/>
                </a:ln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নিচের তলায় তলিয়ে যেথায়</a:t>
            </a:r>
            <a:br>
              <a:rPr kumimoji="0" lang="en-US" altLang="en-US" sz="2400" b="1" i="0" u="none" strike="noStrike" cap="none" normalizeH="0" baseline="0" dirty="0">
                <a:ln>
                  <a:noFill/>
                </a:ln>
                <a:effectLst/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kumimoji="0" lang="bn-IN" altLang="en-US" sz="2400" b="1" i="0" u="none" strike="noStrike" cap="none" normalizeH="0" baseline="0" dirty="0">
                <a:ln>
                  <a:noFill/>
                </a:ln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গেছে ঘাটের ধাপ</a:t>
            </a:r>
            <a:br>
              <a:rPr kumimoji="0" lang="en-US" altLang="en-US" sz="2400" b="1" i="0" u="none" strike="noStrike" cap="none" normalizeH="0" baseline="0" dirty="0">
                <a:ln>
                  <a:noFill/>
                </a:ln>
                <a:effectLst/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kumimoji="0" lang="bn-IN" altLang="en-US" sz="2400" b="1" i="0" u="none" strike="noStrike" cap="none" normalizeH="0" baseline="0" dirty="0">
                <a:ln>
                  <a:noFill/>
                </a:ln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সেইখানেতে কারা সবাই</a:t>
            </a:r>
            <a:br>
              <a:rPr kumimoji="0" lang="en-US" altLang="en-US" sz="2400" b="1" i="0" u="none" strike="noStrike" cap="none" normalizeH="0" baseline="0" dirty="0">
                <a:ln>
                  <a:noFill/>
                </a:ln>
                <a:effectLst/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kumimoji="0" lang="bn-IN" altLang="en-US" sz="2400" b="1" i="0" u="none" strike="noStrike" cap="none" normalizeH="0" baseline="0" dirty="0">
                <a:ln>
                  <a:noFill/>
                </a:ln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রয়েছে চুপচাপ ।</a:t>
            </a:r>
            <a:br>
              <a:rPr kumimoji="0" lang="en-US" altLang="en-US" sz="2400" b="1" i="0" u="none" strike="noStrike" cap="none" normalizeH="0" baseline="0" dirty="0">
                <a:ln>
                  <a:noFill/>
                </a:ln>
                <a:effectLst/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kumimoji="0" lang="bn-IN" altLang="en-US" sz="2400" b="1" i="0" u="none" strike="noStrike" cap="none" normalizeH="0" baseline="0" dirty="0">
                <a:ln>
                  <a:noFill/>
                </a:ln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কোণে কোণে আপন মনে</a:t>
            </a:r>
            <a:br>
              <a:rPr kumimoji="0" lang="en-US" altLang="en-US" sz="2400" b="1" i="0" u="none" strike="noStrike" cap="none" normalizeH="0" baseline="0" dirty="0">
                <a:ln>
                  <a:noFill/>
                </a:ln>
                <a:effectLst/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kumimoji="0" lang="bn-IN" altLang="en-US" sz="2400" b="1" i="0" u="none" strike="noStrike" cap="none" normalizeH="0" baseline="0" dirty="0">
                <a:ln>
                  <a:noFill/>
                </a:ln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করছে তারা কী কে ।</a:t>
            </a:r>
            <a:br>
              <a:rPr kumimoji="0" lang="en-US" altLang="en-US" sz="2400" b="1" i="0" u="none" strike="noStrike" cap="none" normalizeH="0" baseline="0" dirty="0">
                <a:ln>
                  <a:noFill/>
                </a:ln>
                <a:effectLst/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kumimoji="0" lang="bn-IN" altLang="en-US" sz="2400" b="1" i="0" u="none" strike="noStrike" cap="none" normalizeH="0" baseline="0" dirty="0">
                <a:ln>
                  <a:noFill/>
                </a:ln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আমারই ভয় করবে কেমন</a:t>
            </a:r>
            <a:br>
              <a:rPr kumimoji="0" lang="en-US" altLang="en-US" sz="2400" b="1" i="0" u="none" strike="noStrike" cap="none" normalizeH="0" baseline="0" dirty="0">
                <a:ln>
                  <a:noFill/>
                </a:ln>
                <a:effectLst/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kumimoji="0" lang="bn-IN" altLang="en-US" sz="2400" b="1" i="0" u="none" strike="noStrike" cap="none" normalizeH="0" baseline="0" dirty="0">
                <a:ln>
                  <a:noFill/>
                </a:ln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তাকাতে সেই দিকে ।</a:t>
            </a:r>
            <a:endParaRPr kumimoji="0" lang="en-US" altLang="en-US" sz="2400" b="1" i="0" u="none" strike="noStrike" cap="none" normalizeH="0" baseline="0" dirty="0">
              <a:ln>
                <a:noFill/>
              </a:ln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885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86A7B6F-409C-ECA4-3F1C-C74C35F80CA2}"/>
              </a:ext>
            </a:extLst>
          </p:cNvPr>
          <p:cNvSpPr txBox="1"/>
          <p:nvPr/>
        </p:nvSpPr>
        <p:spPr>
          <a:xfrm>
            <a:off x="224422" y="6488668"/>
            <a:ext cx="51762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>
                <a:solidFill>
                  <a:schemeClr val="accent6">
                    <a:lumMod val="50000"/>
                  </a:schemeClr>
                </a:solidFill>
                <a:latin typeface="Monotype Corsiva" panose="03010101010201010101" pitchFamily="66" charset="0"/>
                <a:cs typeface="Arial" panose="020B0604020202020204" pitchFamily="34" charset="0"/>
              </a:rPr>
              <a:t>Kuntala Mojumder,Assiatant Teacher,Nagarkanda,Faridpur.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E6A1173-7652-BFAC-5563-8EAEF84F544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94" t="5267" r="7104" b="6344"/>
          <a:stretch>
            <a:fillRect/>
          </a:stretch>
        </p:blipFill>
        <p:spPr>
          <a:xfrm>
            <a:off x="600935" y="1910616"/>
            <a:ext cx="10981465" cy="4469127"/>
          </a:xfrm>
          <a:prstGeom prst="rect">
            <a:avLst/>
          </a:prstGeom>
          <a:ln w="38100" cap="sq">
            <a:solidFill>
              <a:schemeClr val="bg1">
                <a:lumMod val="85000"/>
                <a:alpha val="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A5DB2D5-DF10-72E4-7722-95E08AC9278C}"/>
              </a:ext>
            </a:extLst>
          </p:cNvPr>
          <p:cNvSpPr/>
          <p:nvPr/>
        </p:nvSpPr>
        <p:spPr>
          <a:xfrm>
            <a:off x="1175201" y="3336969"/>
            <a:ext cx="327469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ChandrabatiOMJ" panose="00000400000000000000" pitchFamily="2" charset="0"/>
                <a:cs typeface="ChandrabatiOMJ" panose="00000400000000000000" pitchFamily="2" charset="0"/>
              </a:rPr>
              <a:t>“</a:t>
            </a:r>
            <a:r>
              <a:rPr lang="en-US" sz="60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ChandrabatiOMJ" panose="00000400000000000000" pitchFamily="2" charset="0"/>
                <a:cs typeface="ChandrabatiOMJ" panose="00000400000000000000" pitchFamily="2" charset="0"/>
              </a:rPr>
              <a:t>ইচ্ছামতী</a:t>
            </a:r>
            <a:r>
              <a:rPr lang="en-US" sz="6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ChandrabatiOMJ" panose="00000400000000000000" pitchFamily="2" charset="0"/>
                <a:cs typeface="ChandrabatiOMJ" panose="00000400000000000000" pitchFamily="2" charset="0"/>
              </a:rPr>
              <a:t>”</a:t>
            </a:r>
          </a:p>
          <a:p>
            <a:pPr algn="ctr"/>
            <a:r>
              <a:rPr lang="en-US" sz="2000" b="1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রবীন্দ্রনাথ</a:t>
            </a:r>
            <a:r>
              <a:rPr lang="en-US" sz="2000" b="1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b="1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ঠাকুর</a:t>
            </a:r>
            <a:endParaRPr lang="en-US" sz="2000" b="1" dirty="0">
              <a:ln w="9525">
                <a:solidFill>
                  <a:schemeClr val="bg1"/>
                </a:solidFill>
                <a:prstDash val="solid"/>
              </a:ln>
              <a:solidFill>
                <a:srgbClr val="0070C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ChandrabatiOMJ" panose="00000400000000000000" pitchFamily="2" charset="0"/>
              <a:cs typeface="ChandrabatiOMJ" panose="00000400000000000000" pitchFamily="2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4005DCCB-9A7C-FAE2-ED2F-80AF490497C4}"/>
              </a:ext>
            </a:extLst>
          </p:cNvPr>
          <p:cNvGrpSpPr/>
          <p:nvPr/>
        </p:nvGrpSpPr>
        <p:grpSpPr>
          <a:xfrm>
            <a:off x="8025712" y="2910839"/>
            <a:ext cx="2228109" cy="1889761"/>
            <a:chOff x="8250241" y="2131554"/>
            <a:chExt cx="2246781" cy="2332863"/>
          </a:xfrm>
        </p:grpSpPr>
        <p:sp>
          <p:nvSpPr>
            <p:cNvPr id="7" name="Thought Bubble: Cloud 6">
              <a:extLst>
                <a:ext uri="{FF2B5EF4-FFF2-40B4-BE49-F238E27FC236}">
                  <a16:creationId xmlns:a16="http://schemas.microsoft.com/office/drawing/2014/main" id="{9639EAEF-F745-ABD1-25AA-300401D0C527}"/>
                </a:ext>
              </a:extLst>
            </p:cNvPr>
            <p:cNvSpPr/>
            <p:nvPr/>
          </p:nvSpPr>
          <p:spPr>
            <a:xfrm rot="1539746">
              <a:off x="8274923" y="2131554"/>
              <a:ext cx="2197419" cy="2332863"/>
            </a:xfrm>
            <a:prstGeom prst="cloudCallout">
              <a:avLst/>
            </a:prstGeom>
            <a:noFill/>
            <a:ln w="38100">
              <a:solidFill>
                <a:srgbClr val="00206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7B600613-298D-720F-E14E-8E158DD9223D}"/>
                </a:ext>
              </a:extLst>
            </p:cNvPr>
            <p:cNvSpPr txBox="1"/>
            <p:nvPr/>
          </p:nvSpPr>
          <p:spPr>
            <a:xfrm rot="9942504" flipV="1">
              <a:off x="8250241" y="2821718"/>
              <a:ext cx="2246781" cy="8024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000" b="1" dirty="0" err="1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এক</a:t>
              </a:r>
              <a:r>
                <a:rPr lang="en-US" sz="20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000" b="1" dirty="0" err="1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লাইন</a:t>
              </a:r>
              <a:r>
                <a:rPr lang="en-US" sz="20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000" b="1" dirty="0" err="1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করে</a:t>
              </a:r>
              <a:r>
                <a:rPr lang="en-US" sz="20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000" b="1" dirty="0" err="1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একক</a:t>
              </a:r>
              <a:r>
                <a:rPr lang="en-US" sz="20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000" b="1" dirty="0" err="1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ভাবে</a:t>
              </a:r>
              <a:r>
                <a:rPr lang="en-US" sz="20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000" b="1" dirty="0" err="1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পর্যায়ক্রমিক</a:t>
              </a:r>
              <a:r>
                <a:rPr lang="en-US" sz="20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000" b="1" dirty="0" err="1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আবৃত্তি</a:t>
              </a:r>
              <a:r>
                <a:rPr lang="en-US" sz="20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</a:t>
              </a:r>
              <a:r>
                <a:rPr lang="en-US" sz="2000" b="1" dirty="0" err="1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অনুশীলন</a:t>
              </a:r>
              <a:r>
                <a:rPr lang="en-US" sz="20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</a:t>
              </a:r>
              <a:endParaRPr lang="en-US" sz="2000" b="1" dirty="0">
                <a:solidFill>
                  <a:srgbClr val="002060"/>
                </a:solidFill>
              </a:endParaRP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D9988CF9-08E7-417D-2B61-1B99EA736969}"/>
              </a:ext>
            </a:extLst>
          </p:cNvPr>
          <p:cNvSpPr txBox="1"/>
          <p:nvPr/>
        </p:nvSpPr>
        <p:spPr>
          <a:xfrm>
            <a:off x="4767235" y="1805902"/>
            <a:ext cx="2941136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n-IN" altLang="en-US" sz="2400" b="1" i="0" u="none" strike="noStrike" cap="none" normalizeH="0" baseline="0" dirty="0">
                <a:ln>
                  <a:noFill/>
                </a:ln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জলের উপর ঝলোমলো</a:t>
            </a:r>
            <a:br>
              <a:rPr kumimoji="0" lang="en-US" altLang="en-US" sz="2400" b="1" i="0" u="none" strike="noStrike" cap="none" normalizeH="0" baseline="0" dirty="0">
                <a:ln>
                  <a:noFill/>
                </a:ln>
                <a:effectLst/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kumimoji="0" lang="bn-IN" altLang="en-US" sz="2400" b="1" i="0" u="none" strike="noStrike" cap="none" normalizeH="0" baseline="0" dirty="0">
                <a:ln>
                  <a:noFill/>
                </a:ln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টুকরো আলোর রাশি ।</a:t>
            </a:r>
            <a:br>
              <a:rPr kumimoji="0" lang="en-US" altLang="en-US" sz="2400" b="1" i="0" u="none" strike="noStrike" cap="none" normalizeH="0" baseline="0" dirty="0">
                <a:ln>
                  <a:noFill/>
                </a:ln>
                <a:effectLst/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kumimoji="0" lang="bn-IN" altLang="en-US" sz="2400" b="1" i="0" u="none" strike="noStrike" cap="none" normalizeH="0" baseline="0" dirty="0">
                <a:ln>
                  <a:noFill/>
                </a:ln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ঢেউয়ে ঢেউয়ে পরীর নাচন 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br>
              <a:rPr kumimoji="0" lang="en-US" altLang="en-US" sz="2400" b="1" i="0" u="none" strike="noStrike" cap="none" normalizeH="0" baseline="0" dirty="0">
                <a:ln>
                  <a:noFill/>
                </a:ln>
                <a:effectLst/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kumimoji="0" lang="bn-IN" altLang="en-US" sz="2400" b="1" i="0" u="none" strike="noStrike" cap="none" normalizeH="0" baseline="0" dirty="0">
                <a:ln>
                  <a:noFill/>
                </a:ln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হাততালি আর হাসি ।</a:t>
            </a:r>
            <a:br>
              <a:rPr kumimoji="0" lang="en-US" altLang="en-US" sz="2400" b="1" i="0" u="none" strike="noStrike" cap="none" normalizeH="0" baseline="0" dirty="0">
                <a:ln>
                  <a:noFill/>
                </a:ln>
                <a:effectLst/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kumimoji="0" lang="bn-IN" altLang="en-US" sz="2400" b="1" i="0" u="none" strike="noStrike" cap="none" normalizeH="0" baseline="0" dirty="0">
                <a:ln>
                  <a:noFill/>
                </a:ln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নিচের তলায় তলিয়ে যেথায়</a:t>
            </a:r>
            <a:br>
              <a:rPr kumimoji="0" lang="en-US" altLang="en-US" sz="2400" b="1" i="0" u="none" strike="noStrike" cap="none" normalizeH="0" baseline="0" dirty="0">
                <a:ln>
                  <a:noFill/>
                </a:ln>
                <a:effectLst/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kumimoji="0" lang="bn-IN" altLang="en-US" sz="2400" b="1" i="0" u="none" strike="noStrike" cap="none" normalizeH="0" baseline="0" dirty="0">
                <a:ln>
                  <a:noFill/>
                </a:ln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গেছে ঘাটের ধাপ</a:t>
            </a:r>
            <a:br>
              <a:rPr kumimoji="0" lang="en-US" altLang="en-US" sz="2400" b="1" i="0" u="none" strike="noStrike" cap="none" normalizeH="0" baseline="0" dirty="0">
                <a:ln>
                  <a:noFill/>
                </a:ln>
                <a:effectLst/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kumimoji="0" lang="bn-IN" altLang="en-US" sz="2400" b="1" i="0" u="none" strike="noStrike" cap="none" normalizeH="0" baseline="0" dirty="0">
                <a:ln>
                  <a:noFill/>
                </a:ln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সেইখানেতে কারা সবাই</a:t>
            </a:r>
            <a:br>
              <a:rPr kumimoji="0" lang="en-US" altLang="en-US" sz="2400" b="1" i="0" u="none" strike="noStrike" cap="none" normalizeH="0" baseline="0" dirty="0">
                <a:ln>
                  <a:noFill/>
                </a:ln>
                <a:effectLst/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kumimoji="0" lang="bn-IN" altLang="en-US" sz="2400" b="1" i="0" u="none" strike="noStrike" cap="none" normalizeH="0" baseline="0" dirty="0">
                <a:ln>
                  <a:noFill/>
                </a:ln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রয়েছে চুপচাপ ।</a:t>
            </a:r>
            <a:br>
              <a:rPr kumimoji="0" lang="en-US" altLang="en-US" sz="2400" b="1" i="0" u="none" strike="noStrike" cap="none" normalizeH="0" baseline="0" dirty="0">
                <a:ln>
                  <a:noFill/>
                </a:ln>
                <a:effectLst/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kumimoji="0" lang="bn-IN" altLang="en-US" sz="2400" b="1" i="0" u="none" strike="noStrike" cap="none" normalizeH="0" baseline="0" dirty="0">
                <a:ln>
                  <a:noFill/>
                </a:ln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কোণে কোণে আপন মনে</a:t>
            </a:r>
            <a:br>
              <a:rPr kumimoji="0" lang="en-US" altLang="en-US" sz="2400" b="1" i="0" u="none" strike="noStrike" cap="none" normalizeH="0" baseline="0" dirty="0">
                <a:ln>
                  <a:noFill/>
                </a:ln>
                <a:effectLst/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kumimoji="0" lang="bn-IN" altLang="en-US" sz="2400" b="1" i="0" u="none" strike="noStrike" cap="none" normalizeH="0" baseline="0" dirty="0">
                <a:ln>
                  <a:noFill/>
                </a:ln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করছে তারা কী কে ।</a:t>
            </a:r>
            <a:br>
              <a:rPr kumimoji="0" lang="en-US" altLang="en-US" sz="2400" b="1" i="0" u="none" strike="noStrike" cap="none" normalizeH="0" baseline="0" dirty="0">
                <a:ln>
                  <a:noFill/>
                </a:ln>
                <a:effectLst/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kumimoji="0" lang="bn-IN" altLang="en-US" sz="2400" b="1" i="0" u="none" strike="noStrike" cap="none" normalizeH="0" baseline="0" dirty="0">
                <a:ln>
                  <a:noFill/>
                </a:ln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আমারই ভয় করবে কেমন</a:t>
            </a:r>
            <a:br>
              <a:rPr kumimoji="0" lang="en-US" altLang="en-US" sz="2400" b="1" i="0" u="none" strike="noStrike" cap="none" normalizeH="0" baseline="0" dirty="0">
                <a:ln>
                  <a:noFill/>
                </a:ln>
                <a:effectLst/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kumimoji="0" lang="bn-IN" altLang="en-US" sz="2400" b="1" i="0" u="none" strike="noStrike" cap="none" normalizeH="0" baseline="0" dirty="0">
                <a:ln>
                  <a:noFill/>
                </a:ln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তাকাতে সেই দিকে ।</a:t>
            </a:r>
            <a:endParaRPr kumimoji="0" lang="en-US" altLang="en-US" sz="2400" b="1" i="0" u="none" strike="noStrike" cap="none" normalizeH="0" baseline="0" dirty="0">
              <a:ln>
                <a:noFill/>
              </a:ln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6719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41EFF3-AB6D-E438-602F-926496F33F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383C8ED-9ED5-BF0E-3841-2C978DAE9A28}"/>
              </a:ext>
            </a:extLst>
          </p:cNvPr>
          <p:cNvSpPr txBox="1"/>
          <p:nvPr/>
        </p:nvSpPr>
        <p:spPr>
          <a:xfrm>
            <a:off x="224422" y="6488668"/>
            <a:ext cx="51762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>
                <a:solidFill>
                  <a:schemeClr val="accent6">
                    <a:lumMod val="50000"/>
                  </a:schemeClr>
                </a:solidFill>
                <a:latin typeface="Monotype Corsiva" panose="03010101010201010101" pitchFamily="66" charset="0"/>
                <a:cs typeface="Arial" panose="020B0604020202020204" pitchFamily="34" charset="0"/>
              </a:rPr>
              <a:t>Kuntala Mojumder,Assiatant Teacher,Nagarkanda,Faridpur.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12A4248-9860-BA68-62C1-953C5F81FE1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94" t="5267" r="7104" b="6344"/>
          <a:stretch>
            <a:fillRect/>
          </a:stretch>
        </p:blipFill>
        <p:spPr>
          <a:xfrm>
            <a:off x="600935" y="1910616"/>
            <a:ext cx="10981465" cy="4469127"/>
          </a:xfrm>
          <a:prstGeom prst="rect">
            <a:avLst/>
          </a:prstGeom>
          <a:ln w="38100" cap="sq">
            <a:solidFill>
              <a:schemeClr val="bg1">
                <a:lumMod val="85000"/>
                <a:alpha val="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254D8EC-A34E-05F5-A05E-9C6346405839}"/>
              </a:ext>
            </a:extLst>
          </p:cNvPr>
          <p:cNvSpPr/>
          <p:nvPr/>
        </p:nvSpPr>
        <p:spPr>
          <a:xfrm>
            <a:off x="1175201" y="3336969"/>
            <a:ext cx="327469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ChandrabatiOMJ" panose="00000400000000000000" pitchFamily="2" charset="0"/>
                <a:cs typeface="ChandrabatiOMJ" panose="00000400000000000000" pitchFamily="2" charset="0"/>
              </a:rPr>
              <a:t>“</a:t>
            </a:r>
            <a:r>
              <a:rPr lang="en-US" sz="60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ChandrabatiOMJ" panose="00000400000000000000" pitchFamily="2" charset="0"/>
                <a:cs typeface="ChandrabatiOMJ" panose="00000400000000000000" pitchFamily="2" charset="0"/>
              </a:rPr>
              <a:t>ইচ্ছামতী</a:t>
            </a:r>
            <a:r>
              <a:rPr lang="en-US" sz="6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ChandrabatiOMJ" panose="00000400000000000000" pitchFamily="2" charset="0"/>
                <a:cs typeface="ChandrabatiOMJ" panose="00000400000000000000" pitchFamily="2" charset="0"/>
              </a:rPr>
              <a:t>”</a:t>
            </a:r>
          </a:p>
          <a:p>
            <a:pPr algn="ctr"/>
            <a:r>
              <a:rPr lang="en-US" sz="2000" b="1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রবীন্দ্রনাথ</a:t>
            </a:r>
            <a:r>
              <a:rPr lang="en-US" sz="2000" b="1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b="1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ঠাকুর</a:t>
            </a:r>
            <a:endParaRPr lang="en-US" sz="2000" b="1" dirty="0">
              <a:ln w="9525">
                <a:solidFill>
                  <a:schemeClr val="bg1"/>
                </a:solidFill>
                <a:prstDash val="solid"/>
              </a:ln>
              <a:solidFill>
                <a:srgbClr val="0070C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ChandrabatiOMJ" panose="00000400000000000000" pitchFamily="2" charset="0"/>
              <a:cs typeface="ChandrabatiOMJ" panose="00000400000000000000" pitchFamily="2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5759014-01E2-6CFE-3A6E-63829C483A41}"/>
              </a:ext>
            </a:extLst>
          </p:cNvPr>
          <p:cNvGrpSpPr/>
          <p:nvPr/>
        </p:nvGrpSpPr>
        <p:grpSpPr>
          <a:xfrm>
            <a:off x="8079917" y="2894978"/>
            <a:ext cx="1850067" cy="2207419"/>
            <a:chOff x="8250241" y="2131554"/>
            <a:chExt cx="2246781" cy="2332863"/>
          </a:xfrm>
        </p:grpSpPr>
        <p:sp>
          <p:nvSpPr>
            <p:cNvPr id="7" name="Thought Bubble: Cloud 6">
              <a:extLst>
                <a:ext uri="{FF2B5EF4-FFF2-40B4-BE49-F238E27FC236}">
                  <a16:creationId xmlns:a16="http://schemas.microsoft.com/office/drawing/2014/main" id="{FDAA53B9-29ED-D535-0650-B8D4D6181B1A}"/>
                </a:ext>
              </a:extLst>
            </p:cNvPr>
            <p:cNvSpPr/>
            <p:nvPr/>
          </p:nvSpPr>
          <p:spPr>
            <a:xfrm rot="1539746">
              <a:off x="8274923" y="2131554"/>
              <a:ext cx="2197419" cy="2332863"/>
            </a:xfrm>
            <a:prstGeom prst="cloudCallout">
              <a:avLst/>
            </a:prstGeom>
            <a:noFill/>
            <a:ln w="38100">
              <a:solidFill>
                <a:srgbClr val="00206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C2F87F35-DBED-048F-8DA1-B051FC400E0B}"/>
                </a:ext>
              </a:extLst>
            </p:cNvPr>
            <p:cNvSpPr txBox="1"/>
            <p:nvPr/>
          </p:nvSpPr>
          <p:spPr>
            <a:xfrm rot="9942504" flipV="1">
              <a:off x="8250241" y="2783818"/>
              <a:ext cx="2246781" cy="878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400" b="1" dirty="0" err="1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দলে</a:t>
              </a:r>
              <a:r>
                <a:rPr lang="en-US" sz="24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পাঠ্যাংশ</a:t>
              </a:r>
              <a:r>
                <a:rPr lang="en-US" sz="24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পঠন</a:t>
              </a:r>
              <a:r>
                <a:rPr lang="en-US" sz="24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endParaRPr lang="en-US" sz="2400" b="1" dirty="0">
                <a:solidFill>
                  <a:srgbClr val="002060"/>
                </a:solidFill>
              </a:endParaRP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02EF5BAC-067F-8E52-01EA-5480AB7C82F7}"/>
              </a:ext>
            </a:extLst>
          </p:cNvPr>
          <p:cNvSpPr txBox="1"/>
          <p:nvPr/>
        </p:nvSpPr>
        <p:spPr>
          <a:xfrm>
            <a:off x="4800972" y="1909890"/>
            <a:ext cx="2941136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n-IN" altLang="en-US" sz="2400" b="1" i="0" u="none" strike="noStrike" cap="none" normalizeH="0" baseline="0" dirty="0">
                <a:ln>
                  <a:noFill/>
                </a:ln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জলের উপর ঝলোমলো</a:t>
            </a:r>
            <a:br>
              <a:rPr kumimoji="0" lang="en-US" altLang="en-US" sz="2400" b="1" i="0" u="none" strike="noStrike" cap="none" normalizeH="0" baseline="0" dirty="0">
                <a:ln>
                  <a:noFill/>
                </a:ln>
                <a:effectLst/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kumimoji="0" lang="bn-IN" altLang="en-US" sz="2400" b="1" i="0" u="none" strike="noStrike" cap="none" normalizeH="0" baseline="0" dirty="0">
                <a:ln>
                  <a:noFill/>
                </a:ln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টুকরো আলোর রাশি ।</a:t>
            </a:r>
            <a:br>
              <a:rPr kumimoji="0" lang="en-US" altLang="en-US" sz="2400" b="1" i="0" u="none" strike="noStrike" cap="none" normalizeH="0" baseline="0" dirty="0">
                <a:ln>
                  <a:noFill/>
                </a:ln>
                <a:effectLst/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kumimoji="0" lang="bn-IN" altLang="en-US" sz="2400" b="1" i="0" u="none" strike="noStrike" cap="none" normalizeH="0" baseline="0" dirty="0">
                <a:ln>
                  <a:noFill/>
                </a:ln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ঢেউয়ে ঢেউয়ে পরীর নাচন 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br>
              <a:rPr kumimoji="0" lang="en-US" altLang="en-US" sz="2400" b="1" i="0" u="none" strike="noStrike" cap="none" normalizeH="0" baseline="0" dirty="0">
                <a:ln>
                  <a:noFill/>
                </a:ln>
                <a:effectLst/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kumimoji="0" lang="bn-IN" altLang="en-US" sz="2400" b="1" i="0" u="none" strike="noStrike" cap="none" normalizeH="0" baseline="0" dirty="0">
                <a:ln>
                  <a:noFill/>
                </a:ln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হাততালি আর হাসি ।</a:t>
            </a:r>
            <a:br>
              <a:rPr kumimoji="0" lang="en-US" altLang="en-US" sz="2400" b="1" i="0" u="none" strike="noStrike" cap="none" normalizeH="0" baseline="0" dirty="0">
                <a:ln>
                  <a:noFill/>
                </a:ln>
                <a:effectLst/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kumimoji="0" lang="bn-IN" altLang="en-US" sz="2400" b="1" i="0" u="none" strike="noStrike" cap="none" normalizeH="0" baseline="0" dirty="0">
                <a:ln>
                  <a:noFill/>
                </a:ln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নিচের তলায় তলিয়ে যেথায়</a:t>
            </a:r>
            <a:br>
              <a:rPr kumimoji="0" lang="en-US" altLang="en-US" sz="2400" b="1" i="0" u="none" strike="noStrike" cap="none" normalizeH="0" baseline="0" dirty="0">
                <a:ln>
                  <a:noFill/>
                </a:ln>
                <a:effectLst/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kumimoji="0" lang="bn-IN" altLang="en-US" sz="2400" b="1" i="0" u="none" strike="noStrike" cap="none" normalizeH="0" baseline="0" dirty="0">
                <a:ln>
                  <a:noFill/>
                </a:ln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গেছে ঘাটের ধাপ</a:t>
            </a:r>
            <a:br>
              <a:rPr kumimoji="0" lang="en-US" altLang="en-US" sz="2400" b="1" i="0" u="none" strike="noStrike" cap="none" normalizeH="0" baseline="0" dirty="0">
                <a:ln>
                  <a:noFill/>
                </a:ln>
                <a:effectLst/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kumimoji="0" lang="bn-IN" altLang="en-US" sz="2400" b="1" i="0" u="none" strike="noStrike" cap="none" normalizeH="0" baseline="0" dirty="0">
                <a:ln>
                  <a:noFill/>
                </a:ln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সেইখানেতে কারা সবাই</a:t>
            </a:r>
            <a:br>
              <a:rPr kumimoji="0" lang="en-US" altLang="en-US" sz="2400" b="1" i="0" u="none" strike="noStrike" cap="none" normalizeH="0" baseline="0" dirty="0">
                <a:ln>
                  <a:noFill/>
                </a:ln>
                <a:effectLst/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kumimoji="0" lang="bn-IN" altLang="en-US" sz="2400" b="1" i="0" u="none" strike="noStrike" cap="none" normalizeH="0" baseline="0" dirty="0">
                <a:ln>
                  <a:noFill/>
                </a:ln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রয়েছে চুপচাপ ।</a:t>
            </a:r>
            <a:br>
              <a:rPr kumimoji="0" lang="en-US" altLang="en-US" sz="2400" b="1" i="0" u="none" strike="noStrike" cap="none" normalizeH="0" baseline="0" dirty="0">
                <a:ln>
                  <a:noFill/>
                </a:ln>
                <a:effectLst/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kumimoji="0" lang="bn-IN" altLang="en-US" sz="2400" b="1" i="0" u="none" strike="noStrike" cap="none" normalizeH="0" baseline="0" dirty="0">
                <a:ln>
                  <a:noFill/>
                </a:ln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কোণে কোণে আপন মনে</a:t>
            </a:r>
            <a:br>
              <a:rPr kumimoji="0" lang="en-US" altLang="en-US" sz="2400" b="1" i="0" u="none" strike="noStrike" cap="none" normalizeH="0" baseline="0" dirty="0">
                <a:ln>
                  <a:noFill/>
                </a:ln>
                <a:effectLst/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kumimoji="0" lang="bn-IN" altLang="en-US" sz="2400" b="1" i="0" u="none" strike="noStrike" cap="none" normalizeH="0" baseline="0" dirty="0">
                <a:ln>
                  <a:noFill/>
                </a:ln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করছে তারা কী কে ।</a:t>
            </a:r>
            <a:br>
              <a:rPr kumimoji="0" lang="en-US" altLang="en-US" sz="2400" b="1" i="0" u="none" strike="noStrike" cap="none" normalizeH="0" baseline="0" dirty="0">
                <a:ln>
                  <a:noFill/>
                </a:ln>
                <a:effectLst/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kumimoji="0" lang="bn-IN" altLang="en-US" sz="2400" b="1" i="0" u="none" strike="noStrike" cap="none" normalizeH="0" baseline="0" dirty="0">
                <a:ln>
                  <a:noFill/>
                </a:ln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আমারই ভয় করবে কেমন</a:t>
            </a:r>
            <a:br>
              <a:rPr kumimoji="0" lang="en-US" altLang="en-US" sz="2400" b="1" i="0" u="none" strike="noStrike" cap="none" normalizeH="0" baseline="0" dirty="0">
                <a:ln>
                  <a:noFill/>
                </a:ln>
                <a:effectLst/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kumimoji="0" lang="bn-IN" altLang="en-US" sz="2400" b="1" i="0" u="none" strike="noStrike" cap="none" normalizeH="0" baseline="0" dirty="0">
                <a:ln>
                  <a:noFill/>
                </a:ln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তাকাতে সেই দিকে ।</a:t>
            </a:r>
            <a:endParaRPr kumimoji="0" lang="en-US" altLang="en-US" sz="2400" b="1" i="0" u="none" strike="noStrike" cap="none" normalizeH="0" baseline="0" dirty="0">
              <a:ln>
                <a:noFill/>
              </a:ln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3021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361B7F-845D-1F72-81CF-F7205AA5A8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2CDBB3E-D159-C21A-4209-B04626F50A8D}"/>
              </a:ext>
            </a:extLst>
          </p:cNvPr>
          <p:cNvSpPr txBox="1"/>
          <p:nvPr/>
        </p:nvSpPr>
        <p:spPr>
          <a:xfrm>
            <a:off x="224422" y="6488668"/>
            <a:ext cx="51762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>
                <a:solidFill>
                  <a:schemeClr val="accent6">
                    <a:lumMod val="50000"/>
                  </a:schemeClr>
                </a:solidFill>
                <a:latin typeface="Monotype Corsiva" panose="03010101010201010101" pitchFamily="66" charset="0"/>
                <a:cs typeface="Arial" panose="020B0604020202020204" pitchFamily="34" charset="0"/>
              </a:rPr>
              <a:t>Kuntala Mojumder,Assiatant Teacher,Nagarkanda,Faridpur.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40D6DDE-8901-24CF-D3C8-B7895558D5B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94" t="5267" r="7104" b="6344"/>
          <a:stretch>
            <a:fillRect/>
          </a:stretch>
        </p:blipFill>
        <p:spPr>
          <a:xfrm>
            <a:off x="600935" y="1910616"/>
            <a:ext cx="10981465" cy="4469127"/>
          </a:xfrm>
          <a:prstGeom prst="rect">
            <a:avLst/>
          </a:prstGeom>
          <a:ln w="38100" cap="sq">
            <a:solidFill>
              <a:schemeClr val="bg1">
                <a:lumMod val="85000"/>
                <a:alpha val="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8ED5CED-D8FA-0DB3-69FA-23284838B790}"/>
              </a:ext>
            </a:extLst>
          </p:cNvPr>
          <p:cNvSpPr/>
          <p:nvPr/>
        </p:nvSpPr>
        <p:spPr>
          <a:xfrm>
            <a:off x="1175201" y="3336969"/>
            <a:ext cx="327469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ChandrabatiOMJ" panose="00000400000000000000" pitchFamily="2" charset="0"/>
                <a:cs typeface="ChandrabatiOMJ" panose="00000400000000000000" pitchFamily="2" charset="0"/>
              </a:rPr>
              <a:t>“</a:t>
            </a:r>
            <a:r>
              <a:rPr lang="en-US" sz="60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ChandrabatiOMJ" panose="00000400000000000000" pitchFamily="2" charset="0"/>
                <a:cs typeface="ChandrabatiOMJ" panose="00000400000000000000" pitchFamily="2" charset="0"/>
              </a:rPr>
              <a:t>ইচ্ছামতী</a:t>
            </a:r>
            <a:r>
              <a:rPr lang="en-US" sz="6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ChandrabatiOMJ" panose="00000400000000000000" pitchFamily="2" charset="0"/>
                <a:cs typeface="ChandrabatiOMJ" panose="00000400000000000000" pitchFamily="2" charset="0"/>
              </a:rPr>
              <a:t>”</a:t>
            </a:r>
          </a:p>
          <a:p>
            <a:pPr algn="ctr"/>
            <a:r>
              <a:rPr lang="en-US" sz="2000" b="1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রবীন্দ্রনাথ</a:t>
            </a:r>
            <a:r>
              <a:rPr lang="en-US" sz="2000" b="1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b="1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ঠাকুর</a:t>
            </a:r>
            <a:endParaRPr lang="en-US" sz="2000" b="1" dirty="0">
              <a:ln w="9525">
                <a:solidFill>
                  <a:schemeClr val="bg1"/>
                </a:solidFill>
                <a:prstDash val="solid"/>
              </a:ln>
              <a:solidFill>
                <a:srgbClr val="0070C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ChandrabatiOMJ" panose="00000400000000000000" pitchFamily="2" charset="0"/>
              <a:cs typeface="ChandrabatiOMJ" panose="00000400000000000000" pitchFamily="2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FDC101E-D3CC-50EC-93AD-6981F8C3B251}"/>
              </a:ext>
            </a:extLst>
          </p:cNvPr>
          <p:cNvGrpSpPr/>
          <p:nvPr/>
        </p:nvGrpSpPr>
        <p:grpSpPr>
          <a:xfrm>
            <a:off x="8025712" y="2910839"/>
            <a:ext cx="2228109" cy="1889761"/>
            <a:chOff x="8250241" y="2131554"/>
            <a:chExt cx="2246781" cy="2332863"/>
          </a:xfrm>
        </p:grpSpPr>
        <p:sp>
          <p:nvSpPr>
            <p:cNvPr id="7" name="Thought Bubble: Cloud 6">
              <a:extLst>
                <a:ext uri="{FF2B5EF4-FFF2-40B4-BE49-F238E27FC236}">
                  <a16:creationId xmlns:a16="http://schemas.microsoft.com/office/drawing/2014/main" id="{3C9F8BE0-FD70-2238-5A36-BF42C66EF8AE}"/>
                </a:ext>
              </a:extLst>
            </p:cNvPr>
            <p:cNvSpPr/>
            <p:nvPr/>
          </p:nvSpPr>
          <p:spPr>
            <a:xfrm rot="1539746">
              <a:off x="8274923" y="2131554"/>
              <a:ext cx="2197419" cy="2332863"/>
            </a:xfrm>
            <a:prstGeom prst="cloudCallout">
              <a:avLst/>
            </a:prstGeom>
            <a:noFill/>
            <a:ln w="38100">
              <a:solidFill>
                <a:srgbClr val="00206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398BFD0-56CD-CC8A-7569-C0E9A05E8564}"/>
                </a:ext>
              </a:extLst>
            </p:cNvPr>
            <p:cNvSpPr txBox="1"/>
            <p:nvPr/>
          </p:nvSpPr>
          <p:spPr>
            <a:xfrm rot="9942504" flipV="1">
              <a:off x="8250241" y="2975966"/>
              <a:ext cx="2246781" cy="49392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000" b="1" dirty="0" err="1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একক</a:t>
              </a:r>
              <a:r>
                <a:rPr lang="en-US" sz="20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000" b="1" dirty="0" err="1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আবৃত্তি</a:t>
              </a:r>
              <a:r>
                <a:rPr lang="en-US" sz="20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</a:t>
              </a:r>
              <a:r>
                <a:rPr lang="en-US" sz="2000" b="1" dirty="0" err="1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অনুশীলন</a:t>
              </a:r>
              <a:r>
                <a:rPr lang="en-US" sz="20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</a:t>
              </a:r>
              <a:endParaRPr lang="en-US" sz="2000" b="1" dirty="0">
                <a:solidFill>
                  <a:srgbClr val="002060"/>
                </a:solidFill>
              </a:endParaRP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BCFFAB44-38F0-6EE7-E47E-3892AF1264D4}"/>
              </a:ext>
            </a:extLst>
          </p:cNvPr>
          <p:cNvSpPr txBox="1"/>
          <p:nvPr/>
        </p:nvSpPr>
        <p:spPr>
          <a:xfrm>
            <a:off x="4767235" y="1805902"/>
            <a:ext cx="2941136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n-IN" altLang="en-US" sz="2400" b="1" i="0" u="none" strike="noStrike" cap="none" normalizeH="0" baseline="0" dirty="0">
                <a:ln>
                  <a:noFill/>
                </a:ln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জলের উপর ঝলোমলো</a:t>
            </a:r>
            <a:br>
              <a:rPr kumimoji="0" lang="en-US" altLang="en-US" sz="2400" b="1" i="0" u="none" strike="noStrike" cap="none" normalizeH="0" baseline="0" dirty="0">
                <a:ln>
                  <a:noFill/>
                </a:ln>
                <a:effectLst/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kumimoji="0" lang="bn-IN" altLang="en-US" sz="2400" b="1" i="0" u="none" strike="noStrike" cap="none" normalizeH="0" baseline="0" dirty="0">
                <a:ln>
                  <a:noFill/>
                </a:ln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টুকরো আলোর রাশি ।</a:t>
            </a:r>
            <a:br>
              <a:rPr kumimoji="0" lang="en-US" altLang="en-US" sz="2400" b="1" i="0" u="none" strike="noStrike" cap="none" normalizeH="0" baseline="0" dirty="0">
                <a:ln>
                  <a:noFill/>
                </a:ln>
                <a:effectLst/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kumimoji="0" lang="bn-IN" altLang="en-US" sz="2400" b="1" i="0" u="none" strike="noStrike" cap="none" normalizeH="0" baseline="0" dirty="0">
                <a:ln>
                  <a:noFill/>
                </a:ln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ঢেউয়ে ঢেউয়ে পরীর নাচন 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br>
              <a:rPr kumimoji="0" lang="en-US" altLang="en-US" sz="2400" b="1" i="0" u="none" strike="noStrike" cap="none" normalizeH="0" baseline="0" dirty="0">
                <a:ln>
                  <a:noFill/>
                </a:ln>
                <a:effectLst/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kumimoji="0" lang="bn-IN" altLang="en-US" sz="2400" b="1" i="0" u="none" strike="noStrike" cap="none" normalizeH="0" baseline="0" dirty="0">
                <a:ln>
                  <a:noFill/>
                </a:ln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হাততালি আর হাসি ।</a:t>
            </a:r>
            <a:br>
              <a:rPr kumimoji="0" lang="en-US" altLang="en-US" sz="2400" b="1" i="0" u="none" strike="noStrike" cap="none" normalizeH="0" baseline="0" dirty="0">
                <a:ln>
                  <a:noFill/>
                </a:ln>
                <a:effectLst/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kumimoji="0" lang="bn-IN" altLang="en-US" sz="2400" b="1" i="0" u="none" strike="noStrike" cap="none" normalizeH="0" baseline="0" dirty="0">
                <a:ln>
                  <a:noFill/>
                </a:ln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নিচের তলায় তলিয়ে যেথায়</a:t>
            </a:r>
            <a:br>
              <a:rPr kumimoji="0" lang="en-US" altLang="en-US" sz="2400" b="1" i="0" u="none" strike="noStrike" cap="none" normalizeH="0" baseline="0" dirty="0">
                <a:ln>
                  <a:noFill/>
                </a:ln>
                <a:effectLst/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kumimoji="0" lang="bn-IN" altLang="en-US" sz="2400" b="1" i="0" u="none" strike="noStrike" cap="none" normalizeH="0" baseline="0" dirty="0">
                <a:ln>
                  <a:noFill/>
                </a:ln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গেছে ঘাটের ধাপ</a:t>
            </a:r>
            <a:br>
              <a:rPr kumimoji="0" lang="en-US" altLang="en-US" sz="2400" b="1" i="0" u="none" strike="noStrike" cap="none" normalizeH="0" baseline="0" dirty="0">
                <a:ln>
                  <a:noFill/>
                </a:ln>
                <a:effectLst/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kumimoji="0" lang="bn-IN" altLang="en-US" sz="2400" b="1" i="0" u="none" strike="noStrike" cap="none" normalizeH="0" baseline="0" dirty="0">
                <a:ln>
                  <a:noFill/>
                </a:ln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সেইখানেতে কারা সবাই</a:t>
            </a:r>
            <a:br>
              <a:rPr kumimoji="0" lang="en-US" altLang="en-US" sz="2400" b="1" i="0" u="none" strike="noStrike" cap="none" normalizeH="0" baseline="0" dirty="0">
                <a:ln>
                  <a:noFill/>
                </a:ln>
                <a:effectLst/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kumimoji="0" lang="bn-IN" altLang="en-US" sz="2400" b="1" i="0" u="none" strike="noStrike" cap="none" normalizeH="0" baseline="0" dirty="0">
                <a:ln>
                  <a:noFill/>
                </a:ln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রয়েছে চুপচাপ ।</a:t>
            </a:r>
            <a:br>
              <a:rPr kumimoji="0" lang="en-US" altLang="en-US" sz="2400" b="1" i="0" u="none" strike="noStrike" cap="none" normalizeH="0" baseline="0" dirty="0">
                <a:ln>
                  <a:noFill/>
                </a:ln>
                <a:effectLst/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kumimoji="0" lang="bn-IN" altLang="en-US" sz="2400" b="1" i="0" u="none" strike="noStrike" cap="none" normalizeH="0" baseline="0" dirty="0">
                <a:ln>
                  <a:noFill/>
                </a:ln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কোণে কোণে আপন মনে</a:t>
            </a:r>
            <a:br>
              <a:rPr kumimoji="0" lang="en-US" altLang="en-US" sz="2400" b="1" i="0" u="none" strike="noStrike" cap="none" normalizeH="0" baseline="0" dirty="0">
                <a:ln>
                  <a:noFill/>
                </a:ln>
                <a:effectLst/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kumimoji="0" lang="bn-IN" altLang="en-US" sz="2400" b="1" i="0" u="none" strike="noStrike" cap="none" normalizeH="0" baseline="0" dirty="0">
                <a:ln>
                  <a:noFill/>
                </a:ln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করছে তারা কী কে ।</a:t>
            </a:r>
            <a:br>
              <a:rPr kumimoji="0" lang="en-US" altLang="en-US" sz="2400" b="1" i="0" u="none" strike="noStrike" cap="none" normalizeH="0" baseline="0" dirty="0">
                <a:ln>
                  <a:noFill/>
                </a:ln>
                <a:effectLst/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kumimoji="0" lang="bn-IN" altLang="en-US" sz="2400" b="1" i="0" u="none" strike="noStrike" cap="none" normalizeH="0" baseline="0" dirty="0">
                <a:ln>
                  <a:noFill/>
                </a:ln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আমারই ভয় করবে কেমন</a:t>
            </a:r>
            <a:br>
              <a:rPr kumimoji="0" lang="en-US" altLang="en-US" sz="2400" b="1" i="0" u="none" strike="noStrike" cap="none" normalizeH="0" baseline="0" dirty="0">
                <a:ln>
                  <a:noFill/>
                </a:ln>
                <a:effectLst/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kumimoji="0" lang="bn-IN" altLang="en-US" sz="2400" b="1" i="0" u="none" strike="noStrike" cap="none" normalizeH="0" baseline="0" dirty="0">
                <a:ln>
                  <a:noFill/>
                </a:ln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তাকাতে সেই দিকে ।</a:t>
            </a:r>
            <a:endParaRPr kumimoji="0" lang="en-US" altLang="en-US" sz="2400" b="1" i="0" u="none" strike="noStrike" cap="none" normalizeH="0" baseline="0" dirty="0">
              <a:ln>
                <a:noFill/>
              </a:ln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4950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8D2332E-504A-F143-034E-ADB94AB9AAD2}"/>
              </a:ext>
            </a:extLst>
          </p:cNvPr>
          <p:cNvSpPr txBox="1"/>
          <p:nvPr/>
        </p:nvSpPr>
        <p:spPr>
          <a:xfrm>
            <a:off x="228754" y="6488668"/>
            <a:ext cx="51762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>
                <a:solidFill>
                  <a:schemeClr val="accent6">
                    <a:lumMod val="50000"/>
                  </a:schemeClr>
                </a:solidFill>
                <a:latin typeface="Monotype Corsiva" panose="03010101010201010101" pitchFamily="66" charset="0"/>
                <a:cs typeface="Arial" panose="020B0604020202020204" pitchFamily="34" charset="0"/>
              </a:rPr>
              <a:t>Kuntala Mojumder,Assiatant Teacher,Nagarkanda,Faridpur.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C5EB4C9-A6F0-590E-6A4C-7C38B1A4C5B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94" t="5267" r="7104" b="6344"/>
          <a:stretch>
            <a:fillRect/>
          </a:stretch>
        </p:blipFill>
        <p:spPr>
          <a:xfrm>
            <a:off x="490727" y="1830003"/>
            <a:ext cx="11210545" cy="4550943"/>
          </a:xfrm>
          <a:prstGeom prst="rect">
            <a:avLst/>
          </a:prstGeom>
          <a:ln w="38100" cap="sq">
            <a:solidFill>
              <a:schemeClr val="bg1">
                <a:lumMod val="85000"/>
                <a:alpha val="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F85DAAC-9AD7-5149-9BCB-4B37917F366F}"/>
              </a:ext>
            </a:extLst>
          </p:cNvPr>
          <p:cNvSpPr/>
          <p:nvPr/>
        </p:nvSpPr>
        <p:spPr>
          <a:xfrm>
            <a:off x="1713575" y="3626495"/>
            <a:ext cx="265643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পরের</a:t>
            </a:r>
            <a:r>
              <a:rPr lang="en-US" sz="32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লাইন</a:t>
            </a:r>
            <a:r>
              <a:rPr lang="en-US" sz="32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লিখ</a:t>
            </a:r>
            <a:endParaRPr lang="en-US" sz="3200" b="1" dirty="0">
              <a:ln w="9525">
                <a:solidFill>
                  <a:schemeClr val="bg1"/>
                </a:solidFill>
                <a:prstDash val="solid"/>
              </a:ln>
              <a:solidFill>
                <a:srgbClr val="C000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ChandrabatiOMJ" panose="00000400000000000000" pitchFamily="2" charset="0"/>
              <a:cs typeface="ChandrabatiOMJ" panose="000004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B486954-6BC7-3EEA-9528-27277270B75F}"/>
              </a:ext>
            </a:extLst>
          </p:cNvPr>
          <p:cNvSpPr txBox="1"/>
          <p:nvPr/>
        </p:nvSpPr>
        <p:spPr>
          <a:xfrm>
            <a:off x="4911523" y="1856631"/>
            <a:ext cx="2941136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bn-IN" altLang="en-US" sz="2400" b="1" i="0" u="none" strike="noStrike" cap="none" normalizeH="0" baseline="0" dirty="0">
                <a:ln>
                  <a:noFill/>
                </a:ln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জলের উপর ঝলোমলো</a:t>
            </a:r>
            <a:br>
              <a:rPr kumimoji="0" lang="en-US" altLang="en-US" sz="2400" b="1" i="0" u="none" strike="noStrike" cap="none" normalizeH="0" baseline="0" dirty="0">
                <a:ln>
                  <a:noFill/>
                </a:ln>
                <a:effectLst/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US" alt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………………</a:t>
            </a:r>
            <a:br>
              <a:rPr kumimoji="0" lang="en-US" altLang="en-US" sz="2400" b="1" i="0" u="none" strike="noStrike" cap="none" normalizeH="0" baseline="0" dirty="0">
                <a:ln>
                  <a:noFill/>
                </a:ln>
                <a:effectLst/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kumimoji="0" lang="bn-IN" altLang="en-US" sz="2400" b="1" i="0" u="none" strike="noStrike" cap="none" normalizeH="0" baseline="0" dirty="0">
                <a:ln>
                  <a:noFill/>
                </a:ln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ঢেউয়ে ঢেউয়ে পরীর নাচন 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br>
              <a:rPr kumimoji="0" lang="en-US" altLang="en-US" sz="2400" b="1" i="0" u="none" strike="noStrike" cap="none" normalizeH="0" baseline="0" dirty="0">
                <a:ln>
                  <a:noFill/>
                </a:ln>
                <a:effectLst/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US" alt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………………</a:t>
            </a:r>
            <a:br>
              <a:rPr kumimoji="0" lang="en-US" altLang="en-US" sz="2400" b="1" i="0" u="none" strike="noStrike" cap="none" normalizeH="0" baseline="0" dirty="0">
                <a:ln>
                  <a:noFill/>
                </a:ln>
                <a:effectLst/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kumimoji="0" lang="bn-IN" altLang="en-US" sz="2400" b="1" i="0" u="none" strike="noStrike" cap="none" normalizeH="0" baseline="0" dirty="0">
                <a:ln>
                  <a:noFill/>
                </a:ln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নিচের তলায় তলিয়ে যেথায়</a:t>
            </a:r>
            <a:br>
              <a:rPr kumimoji="0" lang="en-US" altLang="en-US" sz="2400" b="1" i="0" u="none" strike="noStrike" cap="none" normalizeH="0" baseline="0" dirty="0">
                <a:ln>
                  <a:noFill/>
                </a:ln>
                <a:effectLst/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US" alt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………………</a:t>
            </a:r>
            <a:br>
              <a:rPr kumimoji="0" lang="en-US" altLang="en-US" sz="2400" b="1" i="0" u="none" strike="noStrike" cap="none" normalizeH="0" baseline="0" dirty="0">
                <a:ln>
                  <a:noFill/>
                </a:ln>
                <a:effectLst/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kumimoji="0" lang="bn-IN" altLang="en-US" sz="2400" b="1" i="0" u="none" strike="noStrike" cap="none" normalizeH="0" baseline="0" dirty="0">
                <a:ln>
                  <a:noFill/>
                </a:ln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সেইখানেতে কারা সবাই</a:t>
            </a:r>
            <a:br>
              <a:rPr kumimoji="0" lang="en-US" altLang="en-US" sz="2400" b="1" i="0" u="none" strike="noStrike" cap="none" normalizeH="0" baseline="0" dirty="0">
                <a:ln>
                  <a:noFill/>
                </a:ln>
                <a:effectLst/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US" alt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………………</a:t>
            </a:r>
            <a:br>
              <a:rPr kumimoji="0" lang="en-US" altLang="en-US" sz="2400" b="1" i="0" u="none" strike="noStrike" cap="none" normalizeH="0" baseline="0" dirty="0">
                <a:ln>
                  <a:noFill/>
                </a:ln>
                <a:effectLst/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kumimoji="0" lang="bn-IN" altLang="en-US" sz="2400" b="1" i="0" u="none" strike="noStrike" cap="none" normalizeH="0" baseline="0" dirty="0">
                <a:ln>
                  <a:noFill/>
                </a:ln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কোণে কোণে আপন মনে</a:t>
            </a:r>
            <a:br>
              <a:rPr kumimoji="0" lang="en-US" altLang="en-US" sz="2400" b="1" i="0" u="none" strike="noStrike" cap="none" normalizeH="0" baseline="0" dirty="0">
                <a:ln>
                  <a:noFill/>
                </a:ln>
                <a:effectLst/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US" alt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………………</a:t>
            </a:r>
            <a:br>
              <a:rPr kumimoji="0" lang="en-US" altLang="en-US" sz="2400" b="1" i="0" u="none" strike="noStrike" cap="none" normalizeH="0" baseline="0" dirty="0">
                <a:ln>
                  <a:noFill/>
                </a:ln>
                <a:effectLst/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kumimoji="0" lang="bn-IN" altLang="en-US" sz="2400" b="1" i="0" u="none" strike="noStrike" cap="none" normalizeH="0" baseline="0" dirty="0">
                <a:ln>
                  <a:noFill/>
                </a:ln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আমারই ভয় করবে কেমন</a:t>
            </a:r>
            <a:br>
              <a:rPr kumimoji="0" lang="en-US" altLang="en-US" sz="2400" b="1" i="0" u="none" strike="noStrike" cap="none" normalizeH="0" baseline="0" dirty="0">
                <a:ln>
                  <a:noFill/>
                </a:ln>
                <a:effectLst/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US" alt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………………</a:t>
            </a:r>
            <a:endParaRPr kumimoji="0" lang="en-US" altLang="en-US" sz="2400" b="1" i="0" u="none" strike="noStrike" cap="none" normalizeH="0" baseline="0" dirty="0">
              <a:ln>
                <a:noFill/>
              </a:ln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3466CEE-9E67-CFFE-D39E-4D44ED87C130}"/>
              </a:ext>
            </a:extLst>
          </p:cNvPr>
          <p:cNvSpPr/>
          <p:nvPr/>
        </p:nvSpPr>
        <p:spPr>
          <a:xfrm>
            <a:off x="7987372" y="3566865"/>
            <a:ext cx="265643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লেখা</a:t>
            </a:r>
            <a:r>
              <a:rPr lang="en-US" sz="32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শেষে</a:t>
            </a:r>
            <a:r>
              <a:rPr lang="en-US" sz="32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বই</a:t>
            </a:r>
            <a:r>
              <a:rPr lang="en-US" sz="32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দেখে</a:t>
            </a:r>
            <a:r>
              <a:rPr lang="en-US" sz="32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মিলিয়ে</a:t>
            </a:r>
            <a:r>
              <a:rPr lang="en-US" sz="32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নাও</a:t>
            </a:r>
            <a:endParaRPr lang="en-US" sz="3200" b="1" dirty="0">
              <a:ln w="9525">
                <a:solidFill>
                  <a:schemeClr val="bg1"/>
                </a:solidFill>
                <a:prstDash val="solid"/>
              </a:ln>
              <a:solidFill>
                <a:srgbClr val="C000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ChandrabatiOMJ" panose="00000400000000000000" pitchFamily="2" charset="0"/>
              <a:cs typeface="ChandrabatiOMJ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1408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9BFDE6A-EA2D-BB2A-69BA-A96805301F74}"/>
              </a:ext>
            </a:extLst>
          </p:cNvPr>
          <p:cNvSpPr txBox="1"/>
          <p:nvPr/>
        </p:nvSpPr>
        <p:spPr>
          <a:xfrm>
            <a:off x="120600" y="6488668"/>
            <a:ext cx="51762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>
                <a:solidFill>
                  <a:schemeClr val="accent6">
                    <a:lumMod val="50000"/>
                  </a:schemeClr>
                </a:solidFill>
                <a:latin typeface="Monotype Corsiva" panose="03010101010201010101" pitchFamily="66" charset="0"/>
                <a:cs typeface="Arial" panose="020B0604020202020204" pitchFamily="34" charset="0"/>
              </a:rPr>
              <a:t>Kuntala Mojumder,Assiatant Teacher,Nagarkanda,Faridpur.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7D724D6-BFCF-4A8A-88F7-AE2F04A42560}"/>
              </a:ext>
            </a:extLst>
          </p:cNvPr>
          <p:cNvSpPr/>
          <p:nvPr/>
        </p:nvSpPr>
        <p:spPr>
          <a:xfrm>
            <a:off x="2374106" y="5169981"/>
            <a:ext cx="74437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পাঠ্যাংশের</a:t>
            </a:r>
            <a:r>
              <a:rPr lang="en-US" sz="32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বিষয়বস্তু</a:t>
            </a:r>
            <a:r>
              <a:rPr lang="en-US" sz="32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লিখে</a:t>
            </a:r>
            <a:r>
              <a:rPr lang="en-US" sz="32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আনবে</a:t>
            </a:r>
            <a:r>
              <a:rPr lang="en-US" sz="32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</p:txBody>
      </p:sp>
      <p:pic>
        <p:nvPicPr>
          <p:cNvPr id="4" name="Picture 3" descr="Screen Clipping">
            <a:extLst>
              <a:ext uri="{FF2B5EF4-FFF2-40B4-BE49-F238E27FC236}">
                <a16:creationId xmlns:a16="http://schemas.microsoft.com/office/drawing/2014/main" id="{F2D82539-F6AE-9AA2-124D-F3B87C0654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4106" y="1833207"/>
            <a:ext cx="7158990" cy="321603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084145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4422" y="6488668"/>
            <a:ext cx="51762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>
                <a:solidFill>
                  <a:schemeClr val="accent6">
                    <a:lumMod val="50000"/>
                  </a:schemeClr>
                </a:solidFill>
                <a:latin typeface="Monotype Corsiva" panose="03010101010201010101" pitchFamily="66" charset="0"/>
                <a:cs typeface="Arial" panose="020B0604020202020204" pitchFamily="34" charset="0"/>
              </a:rPr>
              <a:t>Kuntala Mojumder,Assiatant Teacher,Nagarkanda,Faridpur.</a:t>
            </a:r>
          </a:p>
        </p:txBody>
      </p:sp>
    </p:spTree>
    <p:extLst>
      <p:ext uri="{BB962C8B-B14F-4D97-AF65-F5344CB8AC3E}">
        <p14:creationId xmlns:p14="http://schemas.microsoft.com/office/powerpoint/2010/main" val="3954615187"/>
      </p:ext>
    </p:extLst>
  </p:cSld>
  <p:clrMapOvr>
    <a:masterClrMapping/>
  </p:clrMapOvr>
</p:sld>
</file>

<file path=ppt/theme/theme1.xml><?xml version="1.0" encoding="utf-8"?>
<a:theme xmlns:a="http://schemas.openxmlformats.org/drawingml/2006/main" name="Bangla Theme">
  <a:themeElements>
    <a:clrScheme name="Gree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gla Theme" id="{35FA9EBE-4744-45E4-BE25-91657615086E}" vid="{4E732455-97D7-4B72-8733-D70887AA41D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Bangla Theme</Template>
  <TotalTime>359</TotalTime>
  <Words>746</Words>
  <Application>Microsoft Office PowerPoint</Application>
  <PresentationFormat>Widescreen</PresentationFormat>
  <Paragraphs>74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3" baseType="lpstr">
      <vt:lpstr>Arial</vt:lpstr>
      <vt:lpstr>Calibri</vt:lpstr>
      <vt:lpstr>ChandrabatiOMJ</vt:lpstr>
      <vt:lpstr>JumunaOMJ</vt:lpstr>
      <vt:lpstr>MeghnaOMJ</vt:lpstr>
      <vt:lpstr>Monotype Corsiva</vt:lpstr>
      <vt:lpstr>NikoshBAN</vt:lpstr>
      <vt:lpstr>Wingdings</vt:lpstr>
      <vt:lpstr>Bangla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WALTON</dc:creator>
  <cp:lastModifiedBy>WALTON</cp:lastModifiedBy>
  <cp:revision>50</cp:revision>
  <dcterms:created xsi:type="dcterms:W3CDTF">2026-04-10T15:31:31Z</dcterms:created>
  <dcterms:modified xsi:type="dcterms:W3CDTF">2026-06-28T08:53:48Z</dcterms:modified>
</cp:coreProperties>
</file>