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03C85-F379-4806-88DC-52EE0D9AA210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EC4AF-D90D-4372-8F1E-A3CD6C7A95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EC4AF-D90D-4372-8F1E-A3CD6C7A95B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7200" y="228600"/>
            <a:ext cx="8305800" cy="6248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0200" y="838200"/>
            <a:ext cx="5715000" cy="15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rgbClr val="FFFF00"/>
                </a:solidFill>
              </a:rPr>
              <a:t>আসসালামু আলাইকুম</a:t>
            </a:r>
            <a:endParaRPr lang="en-US" sz="4800" b="1" dirty="0">
              <a:solidFill>
                <a:srgbClr val="FFFF00"/>
              </a:solidFill>
            </a:endParaRPr>
          </a:p>
        </p:txBody>
      </p:sp>
      <p:pic>
        <p:nvPicPr>
          <p:cNvPr id="7" name="Picture 6" descr="Welco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2590800"/>
            <a:ext cx="4724400" cy="2487537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81000" y="0"/>
            <a:ext cx="9677400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066800"/>
          <a:ext cx="77724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800">
                <a:tc>
                  <a:txBody>
                    <a:bodyPr/>
                    <a:lstStyle/>
                    <a:p>
                      <a:endParaRPr lang="bn-IN" dirty="0" smtClean="0"/>
                    </a:p>
                    <a:p>
                      <a:endParaRPr lang="bn-IN" dirty="0" smtClean="0"/>
                    </a:p>
                    <a:p>
                      <a:endParaRPr lang="bn-IN" dirty="0" smtClean="0"/>
                    </a:p>
                    <a:p>
                      <a:endParaRPr lang="bn-IN" dirty="0" smtClean="0"/>
                    </a:p>
                    <a:p>
                      <a:endParaRPr lang="bn-IN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990600" y="1524000"/>
            <a:ext cx="3048000" cy="5334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/>
              <a:t>শিক্ষক পরিচিতি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914400" y="2362200"/>
            <a:ext cx="3200400" cy="6858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 smtClean="0">
                <a:solidFill>
                  <a:srgbClr val="FFFF00"/>
                </a:solidFill>
              </a:rPr>
              <a:t>নামঃ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ময়দুল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ইসলাম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মধু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bn-IN" b="1" dirty="0" smtClean="0">
                <a:solidFill>
                  <a:srgbClr val="FFFF00"/>
                </a:solidFill>
              </a:rPr>
              <a:t>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3352800"/>
            <a:ext cx="3200400" cy="685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 smtClean="0">
                <a:solidFill>
                  <a:srgbClr val="FFFF00"/>
                </a:solidFill>
              </a:rPr>
              <a:t>পদবিঃ সহকারি শিক্ষক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62000" y="4419600"/>
            <a:ext cx="3581400" cy="685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 smtClean="0">
                <a:solidFill>
                  <a:srgbClr val="FFFF00"/>
                </a:solidFill>
              </a:rPr>
              <a:t>প্রতিষ্ঠানঃ </a:t>
            </a:r>
            <a:r>
              <a:rPr lang="en-US" b="1" dirty="0" err="1" smtClean="0">
                <a:solidFill>
                  <a:srgbClr val="FFFF00"/>
                </a:solidFill>
              </a:rPr>
              <a:t>কাদিরাবাদ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দ্বিমুখী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উচ্চ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বিদ্যালয়</a:t>
            </a:r>
            <a:r>
              <a:rPr lang="en-US" b="1" dirty="0" smtClean="0">
                <a:solidFill>
                  <a:srgbClr val="FFFF00"/>
                </a:solidFill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</a:rPr>
              <a:t>পীরগঞ্জ</a:t>
            </a:r>
            <a:r>
              <a:rPr lang="en-US" b="1" dirty="0" smtClean="0">
                <a:solidFill>
                  <a:srgbClr val="FFFF00"/>
                </a:solidFill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</a:rPr>
              <a:t>রংপুর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24400" y="1600200"/>
            <a:ext cx="2971800" cy="5334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/>
              <a:t>শ্রেণীঃ অষ্টম</a:t>
            </a:r>
            <a:endParaRPr lang="en-US" sz="2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724400" y="2362200"/>
            <a:ext cx="2971800" cy="5334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/>
              <a:t>বিষয়ঃ বাংলা</a:t>
            </a:r>
            <a:endParaRPr lang="en-US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4724400" y="3200400"/>
            <a:ext cx="2971800" cy="5334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/>
              <a:t>অধ্যায়ঃ কারক</a:t>
            </a:r>
            <a:endParaRPr lang="en-US" sz="24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4724400" y="4114800"/>
            <a:ext cx="3048000" cy="5334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/>
              <a:t>সময়ঃ ৪৫ মিনিট</a:t>
            </a:r>
            <a:endParaRPr lang="en-US" sz="2400" b="1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533400"/>
            <a:ext cx="60198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শিক্ষণ ফল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2133600"/>
            <a:ext cx="5293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এই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পাঠ</a:t>
            </a:r>
            <a:r>
              <a:rPr lang="en-US" sz="3600" dirty="0" smtClean="0"/>
              <a:t> </a:t>
            </a:r>
            <a:r>
              <a:rPr lang="en-US" sz="3600" dirty="0" err="1" smtClean="0"/>
              <a:t>শেষে</a:t>
            </a:r>
            <a:r>
              <a:rPr lang="en-US" sz="3600" dirty="0" smtClean="0"/>
              <a:t> </a:t>
            </a:r>
            <a:r>
              <a:rPr lang="en-US" sz="3600" dirty="0" err="1" smtClean="0"/>
              <a:t>শিক্ষার্থীরা</a:t>
            </a:r>
            <a:r>
              <a:rPr lang="en-US" sz="3600" dirty="0" smtClean="0"/>
              <a:t>- </a:t>
            </a:r>
            <a:endParaRPr lang="en-US" sz="3600" dirty="0"/>
          </a:p>
        </p:txBody>
      </p:sp>
      <p:sp>
        <p:nvSpPr>
          <p:cNvPr id="3" name="Rounded Rectangle 2"/>
          <p:cNvSpPr/>
          <p:nvPr/>
        </p:nvSpPr>
        <p:spPr>
          <a:xfrm>
            <a:off x="1447800" y="685800"/>
            <a:ext cx="57912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rgbClr val="FFFF00"/>
                </a:solidFill>
              </a:rPr>
              <a:t>শি</a:t>
            </a:r>
            <a:r>
              <a:rPr lang="en-US" sz="7200" dirty="0">
                <a:solidFill>
                  <a:srgbClr val="FFFF00"/>
                </a:solidFill>
              </a:rPr>
              <a:t>খ</a:t>
            </a:r>
            <a:r>
              <a:rPr lang="bn-IN" sz="7200" dirty="0" smtClean="0">
                <a:solidFill>
                  <a:srgbClr val="FFFF00"/>
                </a:solidFill>
              </a:rPr>
              <a:t>ণ </a:t>
            </a:r>
            <a:r>
              <a:rPr lang="bn-IN" sz="7200" dirty="0" smtClean="0">
                <a:solidFill>
                  <a:srgbClr val="FFFF00"/>
                </a:solidFill>
              </a:rPr>
              <a:t>ফল 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2753380"/>
            <a:ext cx="6699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IN" sz="2800" dirty="0" smtClean="0"/>
              <a:t>কারক</a:t>
            </a:r>
            <a:r>
              <a:rPr lang="en-US" sz="2800" dirty="0" smtClean="0"/>
              <a:t> </a:t>
            </a:r>
            <a:r>
              <a:rPr lang="bn-IN" sz="2800" dirty="0" smtClean="0"/>
              <a:t>কাকে বলে সংজ্ঞায়িত করতে পারবে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568005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IN" sz="2800" dirty="0" smtClean="0"/>
              <a:t>কারকের প্রকারভেদ বলতে পারবে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bn-IN" sz="2800" dirty="0" smtClean="0"/>
              <a:t> </a:t>
            </a:r>
            <a:r>
              <a:rPr lang="en-US" sz="2800" dirty="0" err="1" smtClean="0"/>
              <a:t>বিভক্তি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সম্পর্কে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বর্ণনা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533400"/>
            <a:ext cx="8229600" cy="5867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 Same Side Corner Rectangle 2"/>
          <p:cNvSpPr/>
          <p:nvPr/>
        </p:nvSpPr>
        <p:spPr>
          <a:xfrm>
            <a:off x="1066800" y="1981200"/>
            <a:ext cx="2895600" cy="11430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/>
              <a:t>নামপদ</a:t>
            </a:r>
            <a:endParaRPr lang="en-US" sz="5400" b="1" dirty="0"/>
          </a:p>
        </p:txBody>
      </p:sp>
      <p:sp>
        <p:nvSpPr>
          <p:cNvPr id="4" name="Round Same Side Corner Rectangle 3"/>
          <p:cNvSpPr/>
          <p:nvPr/>
        </p:nvSpPr>
        <p:spPr>
          <a:xfrm>
            <a:off x="2438400" y="4038600"/>
            <a:ext cx="2895600" cy="11430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/>
              <a:t>ক্রিয়া</a:t>
            </a:r>
            <a:endParaRPr lang="en-US" sz="5400" b="1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4953000" y="2057400"/>
            <a:ext cx="2895600" cy="11430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/>
              <a:t>বিভক্তি</a:t>
            </a:r>
            <a:endParaRPr lang="en-US" sz="5400" b="1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685800"/>
            <a:ext cx="5410200" cy="1371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 smtClean="0">
                <a:solidFill>
                  <a:schemeClr val="bg2">
                    <a:lumMod val="50000"/>
                  </a:schemeClr>
                </a:solidFill>
              </a:rPr>
              <a:t>কারক</a:t>
            </a:r>
            <a:endParaRPr lang="en-US" sz="115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38200" y="3352800"/>
            <a:ext cx="6096000" cy="1219200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solidFill>
                  <a:srgbClr val="FF0000"/>
                </a:solidFill>
              </a:rPr>
              <a:t>বাক্যে ক্রিয়ার সাথে নামপদের সম্পর্কে কারক বলে।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endParaRPr lang="en-US" sz="1200" dirty="0"/>
          </a:p>
        </p:txBody>
      </p:sp>
      <p:sp>
        <p:nvSpPr>
          <p:cNvPr id="4" name="Rounded Rectangle 3"/>
          <p:cNvSpPr/>
          <p:nvPr/>
        </p:nvSpPr>
        <p:spPr>
          <a:xfrm>
            <a:off x="762000" y="4648200"/>
            <a:ext cx="4419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bn-IN" sz="2800" b="1" dirty="0" smtClean="0">
                <a:solidFill>
                  <a:srgbClr val="FFFF00"/>
                </a:solidFill>
              </a:rPr>
              <a:t>বাক্যতত্বে আলোচিত হয়</a:t>
            </a:r>
            <a:endParaRPr lang="bn-IN" b="1" dirty="0" smtClean="0">
              <a:solidFill>
                <a:srgbClr val="FFFF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09800" y="5562600"/>
            <a:ext cx="4038600" cy="7620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</a:rPr>
              <a:t>এটি সংস্কৃত ভাষার শব্দ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638800" y="4648200"/>
            <a:ext cx="3276600" cy="8382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rgbClr val="FFFF00"/>
                </a:solidFill>
              </a:rPr>
              <a:t>কৃ+ণক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43400" y="25146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err="1" smtClean="0"/>
              <a:t>রহিম</a:t>
            </a:r>
            <a:r>
              <a:rPr lang="en-US" sz="3600" dirty="0" smtClean="0"/>
              <a:t> </a:t>
            </a:r>
            <a:r>
              <a:rPr lang="en-US" sz="3600" u="sng" dirty="0" err="1" smtClean="0"/>
              <a:t>বই</a:t>
            </a:r>
            <a:r>
              <a:rPr lang="en-US" sz="3600" dirty="0" smtClean="0"/>
              <a:t> </a:t>
            </a:r>
            <a:r>
              <a:rPr lang="en-US" sz="3600" dirty="0" err="1" smtClean="0"/>
              <a:t>পড়ে</a:t>
            </a:r>
            <a:r>
              <a:rPr lang="en-US" sz="3600" dirty="0" smtClean="0"/>
              <a:t>।</a:t>
            </a:r>
            <a:endParaRPr lang="en-US" sz="3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00200" y="533400"/>
            <a:ext cx="51816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u="sng" dirty="0" smtClean="0">
                <a:solidFill>
                  <a:srgbClr val="002060"/>
                </a:solidFill>
              </a:rPr>
              <a:t>কারকের প্রকারভেদঃ</a:t>
            </a:r>
            <a:endParaRPr lang="en-US" sz="4400" b="1" u="sng" dirty="0">
              <a:solidFill>
                <a:srgbClr val="00206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24200" y="1981200"/>
            <a:ext cx="4495800" cy="76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bg2">
                    <a:lumMod val="75000"/>
                  </a:schemeClr>
                </a:solidFill>
              </a:rPr>
              <a:t>কারক ৬ প্রকার</a:t>
            </a:r>
            <a:endParaRPr lang="en-US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05000" y="3200400"/>
            <a:ext cx="5867400" cy="2819400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14600" y="3581400"/>
            <a:ext cx="20574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১। কর্তৃ কারক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 rot="10800000" flipV="1">
            <a:off x="5105400" y="3581400"/>
            <a:ext cx="20574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৪। অপাদান কারক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 rot="10800000" flipV="1">
            <a:off x="5181600" y="4267200"/>
            <a:ext cx="20574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৫। অধিকরণ কারক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10800000" flipV="1">
            <a:off x="2667000" y="4953000"/>
            <a:ext cx="20574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৩। করণ কারক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10800000" flipV="1">
            <a:off x="5181600" y="5029200"/>
            <a:ext cx="20574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৬। সম্বন্ধ কারক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2590800" y="4267200"/>
            <a:ext cx="2057400" cy="381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২। কর্ম কারক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  <p:bldP spid="9" grpId="0" animBg="1"/>
      <p:bldP spid="10" grpId="0" animBg="1"/>
      <p:bldP spid="13" grpId="0" animBg="1"/>
      <p:bldP spid="14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533400"/>
            <a:ext cx="6248400" cy="2438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dirty="0" smtClean="0">
                <a:solidFill>
                  <a:schemeClr val="accent1">
                    <a:lumMod val="50000"/>
                  </a:schemeClr>
                </a:solidFill>
              </a:rPr>
              <a:t>কারক শেখার আগে বিভক্তি সম্পর্কে ধারনা রাখতে হবে।</a:t>
            </a:r>
            <a:endParaRPr lang="en-US" sz="4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sz="4000" dirty="0">
              <a:solidFill>
                <a:srgbClr val="92D050"/>
              </a:solidFill>
            </a:endParaRPr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3429000"/>
            <a:ext cx="6385972" cy="2590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1143000"/>
            <a:ext cx="7162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chemeClr val="accent1">
                    <a:lumMod val="75000"/>
                  </a:schemeClr>
                </a:solidFill>
              </a:rPr>
              <a:t>১।কারক কোথায় আলোচিত হয়?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2057400"/>
            <a:ext cx="2311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/>
              <a:t>ক। শব্দতত্ত্বে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2057400"/>
            <a:ext cx="2507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/>
              <a:t>খ। বাক্যতত্বে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3124200"/>
            <a:ext cx="2089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/>
              <a:t>গ। রুপতত্বে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31242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ঘ। অর্থতত্বে</a:t>
            </a:r>
            <a:endParaRPr lang="en-US" sz="3200" dirty="0"/>
          </a:p>
        </p:txBody>
      </p:sp>
      <p:sp>
        <p:nvSpPr>
          <p:cNvPr id="8" name="Multiply 7"/>
          <p:cNvSpPr/>
          <p:nvPr/>
        </p:nvSpPr>
        <p:spPr>
          <a:xfrm>
            <a:off x="2362200" y="2133600"/>
            <a:ext cx="381000" cy="533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/>
        </p:nvSpPr>
        <p:spPr>
          <a:xfrm>
            <a:off x="2590800" y="3124200"/>
            <a:ext cx="381000" cy="533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5410200" y="3124200"/>
            <a:ext cx="381000" cy="533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-Shape 10"/>
          <p:cNvSpPr/>
          <p:nvPr/>
        </p:nvSpPr>
        <p:spPr>
          <a:xfrm rot="20181983">
            <a:off x="4902745" y="2060229"/>
            <a:ext cx="838200" cy="304800"/>
          </a:xfrm>
          <a:prstGeom prst="corne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371600"/>
            <a:ext cx="533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 err="1" smtClean="0"/>
              <a:t>একক</a:t>
            </a:r>
            <a:r>
              <a:rPr lang="bn-IN" sz="6600" b="1" u="sng" dirty="0" smtClean="0"/>
              <a:t> </a:t>
            </a:r>
            <a:r>
              <a:rPr lang="bn-IN" sz="6600" b="1" u="sng" dirty="0" smtClean="0"/>
              <a:t>কাজঃ</a:t>
            </a:r>
            <a:endParaRPr lang="en-US" sz="6600" b="1" u="sng" dirty="0"/>
          </a:p>
        </p:txBody>
      </p:sp>
      <p:sp>
        <p:nvSpPr>
          <p:cNvPr id="3" name="Rounded Rectangle 2"/>
          <p:cNvSpPr/>
          <p:nvPr/>
        </p:nvSpPr>
        <p:spPr>
          <a:xfrm>
            <a:off x="2133600" y="2819400"/>
            <a:ext cx="6096000" cy="289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q"/>
            </a:pPr>
            <a:r>
              <a:rPr lang="en-US" sz="2800" b="1" dirty="0" err="1" smtClean="0">
                <a:solidFill>
                  <a:srgbClr val="FFFF00"/>
                </a:solidFill>
              </a:rPr>
              <a:t>কারকের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সংজ্ঞা</a:t>
            </a:r>
            <a:r>
              <a:rPr lang="en-US" sz="2800" b="1" dirty="0" smtClean="0">
                <a:solidFill>
                  <a:srgbClr val="FFFF00"/>
                </a:solidFill>
              </a:rPr>
              <a:t> ও </a:t>
            </a:r>
            <a:r>
              <a:rPr lang="en-US" sz="2800" b="1" dirty="0" err="1" smtClean="0">
                <a:solidFill>
                  <a:srgbClr val="FFFF00"/>
                </a:solidFill>
              </a:rPr>
              <a:t>প্রকারভেদ</a:t>
            </a:r>
            <a:r>
              <a:rPr lang="en-US" sz="2800" b="1" dirty="0" smtClean="0">
                <a:solidFill>
                  <a:srgbClr val="FFFF00"/>
                </a:solidFill>
              </a:rPr>
              <a:t>।</a:t>
            </a:r>
          </a:p>
          <a:p>
            <a:endParaRPr lang="en-US" sz="28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800" b="1" dirty="0" err="1" smtClean="0">
                <a:solidFill>
                  <a:srgbClr val="FFFF00"/>
                </a:solidFill>
              </a:rPr>
              <a:t>বিভক্তি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কত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প্রকার</a:t>
            </a:r>
            <a:r>
              <a:rPr lang="en-US" sz="2800" b="1" dirty="0" smtClean="0">
                <a:solidFill>
                  <a:srgbClr val="FFFF00"/>
                </a:solidFill>
              </a:rPr>
              <a:t> ও </a:t>
            </a:r>
            <a:r>
              <a:rPr lang="en-US" sz="2800" b="1" dirty="0" err="1" smtClean="0">
                <a:solidFill>
                  <a:srgbClr val="FFFF00"/>
                </a:solidFill>
              </a:rPr>
              <a:t>কি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কি</a:t>
            </a:r>
            <a:r>
              <a:rPr lang="en-US" sz="2800" b="1" dirty="0" smtClean="0">
                <a:solidFill>
                  <a:srgbClr val="FFFF00"/>
                </a:solidFill>
              </a:rPr>
              <a:t>?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47800" y="228600"/>
            <a:ext cx="64008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FF00"/>
                </a:solidFill>
              </a:rPr>
              <a:t>একক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কাজের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উত্তরঃ</a:t>
            </a:r>
            <a:endParaRPr 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1999" y="2667000"/>
            <a:ext cx="8064456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400" b="1" dirty="0" smtClean="0"/>
              <a:t>বাক্যে ক্রিয়া পদের সাথে নামপদ সহ অন্যান্য পদের যে </a:t>
            </a:r>
          </a:p>
          <a:p>
            <a:r>
              <a:rPr lang="bn-IN" sz="2400" b="1" dirty="0" smtClean="0"/>
              <a:t>সম্পর্ক তাকে কারক বলে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1999" y="4145340"/>
            <a:ext cx="8064455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b="1" dirty="0" smtClean="0"/>
              <a:t>কারক ছয় প্রকারঃ</a:t>
            </a:r>
          </a:p>
          <a:p>
            <a:r>
              <a:rPr lang="bn-IN" sz="2400" b="1" dirty="0" smtClean="0"/>
              <a:t>১ কর্তাকারক 		২ কর্ম কারক</a:t>
            </a:r>
          </a:p>
          <a:p>
            <a:r>
              <a:rPr lang="bn-IN" sz="2400" b="1" dirty="0" smtClean="0"/>
              <a:t>৩ করণ কারক		৪ সম্প্রদান কারক</a:t>
            </a:r>
          </a:p>
          <a:p>
            <a:r>
              <a:rPr lang="bn-IN" sz="2400" b="1" dirty="0" smtClean="0"/>
              <a:t>৫ অপাদান কারক		৬ অধিকরণ কারক </a:t>
            </a:r>
            <a:endParaRPr lang="en-US" sz="2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1752600"/>
            <a:ext cx="594360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 smtClean="0">
                <a:solidFill>
                  <a:srgbClr val="FFFF00"/>
                </a:solidFill>
              </a:rPr>
              <a:t>ধন্যবাদ</a:t>
            </a:r>
            <a:endParaRPr lang="en-US" sz="11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164</TotalTime>
  <Words>175</Words>
  <Application>Microsoft Office PowerPoint</Application>
  <PresentationFormat>On-screen Show (4:3)</PresentationFormat>
  <Paragraphs>58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Lucida Sans Unicode</vt:lpstr>
      <vt:lpstr>Verdana</vt:lpstr>
      <vt:lpstr>Vrinda</vt:lpstr>
      <vt:lpstr>Wingdings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05</dc:creator>
  <cp:lastModifiedBy>User</cp:lastModifiedBy>
  <cp:revision>38</cp:revision>
  <dcterms:created xsi:type="dcterms:W3CDTF">2006-08-16T00:00:00Z</dcterms:created>
  <dcterms:modified xsi:type="dcterms:W3CDTF">2026-06-28T07:23:54Z</dcterms:modified>
</cp:coreProperties>
</file>