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3" r:id="rId14"/>
    <p:sldId id="274" r:id="rId15"/>
    <p:sldId id="269" r:id="rId16"/>
    <p:sldId id="270" r:id="rId17"/>
    <p:sldId id="272" r:id="rId18"/>
    <p:sldId id="27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1D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4660"/>
  </p:normalViewPr>
  <p:slideViewPr>
    <p:cSldViewPr snapToGrid="0">
      <p:cViewPr>
        <p:scale>
          <a:sx n="60" d="100"/>
          <a:sy n="60" d="100"/>
        </p:scale>
        <p:origin x="8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0E81-65CE-43CA-8E41-814B3900DDAB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6D4CB-F6BB-45BA-8000-DCCB00244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848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0E81-65CE-43CA-8E41-814B3900DDAB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6D4CB-F6BB-45BA-8000-DCCB00244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33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0E81-65CE-43CA-8E41-814B3900DDAB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6D4CB-F6BB-45BA-8000-DCCB00244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730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0E81-65CE-43CA-8E41-814B3900DDAB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6D4CB-F6BB-45BA-8000-DCCB00244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982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0E81-65CE-43CA-8E41-814B3900DDAB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6D4CB-F6BB-45BA-8000-DCCB00244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26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0E81-65CE-43CA-8E41-814B3900DDAB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6D4CB-F6BB-45BA-8000-DCCB00244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569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0E81-65CE-43CA-8E41-814B3900DDAB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6D4CB-F6BB-45BA-8000-DCCB00244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762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0E81-65CE-43CA-8E41-814B3900DDAB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6D4CB-F6BB-45BA-8000-DCCB00244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585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0E81-65CE-43CA-8E41-814B3900DDAB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6D4CB-F6BB-45BA-8000-DCCB00244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576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0E81-65CE-43CA-8E41-814B3900DDAB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6D4CB-F6BB-45BA-8000-DCCB00244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112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0E81-65CE-43CA-8E41-814B3900DDAB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6D4CB-F6BB-45BA-8000-DCCB00244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06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D10E81-65CE-43CA-8E41-814B3900DDAB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6D4CB-F6BB-45BA-8000-DCCB00244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20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D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;p3"/>
          <p:cNvSpPr/>
          <p:nvPr/>
        </p:nvSpPr>
        <p:spPr>
          <a:xfrm>
            <a:off x="0" y="0"/>
            <a:ext cx="12192000" cy="257095"/>
          </a:xfrm>
          <a:prstGeom prst="rect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7;p3"/>
          <p:cNvSpPr/>
          <p:nvPr/>
        </p:nvSpPr>
        <p:spPr>
          <a:xfrm>
            <a:off x="0" y="6600905"/>
            <a:ext cx="12192000" cy="257095"/>
          </a:xfrm>
          <a:prstGeom prst="rect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20;p3"/>
          <p:cNvSpPr/>
          <p:nvPr/>
        </p:nvSpPr>
        <p:spPr>
          <a:xfrm>
            <a:off x="4382666" y="3618259"/>
            <a:ext cx="124337" cy="138493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1;p3"/>
          <p:cNvSpPr/>
          <p:nvPr/>
        </p:nvSpPr>
        <p:spPr>
          <a:xfrm>
            <a:off x="4885586" y="3618259"/>
            <a:ext cx="124337" cy="138493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2;p3"/>
          <p:cNvSpPr/>
          <p:nvPr/>
        </p:nvSpPr>
        <p:spPr>
          <a:xfrm>
            <a:off x="5388506" y="3618259"/>
            <a:ext cx="124337" cy="138493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3;p3"/>
          <p:cNvSpPr/>
          <p:nvPr/>
        </p:nvSpPr>
        <p:spPr>
          <a:xfrm>
            <a:off x="5891426" y="3618259"/>
            <a:ext cx="124337" cy="138493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24;p3"/>
          <p:cNvSpPr/>
          <p:nvPr/>
        </p:nvSpPr>
        <p:spPr>
          <a:xfrm>
            <a:off x="6394346" y="3618259"/>
            <a:ext cx="124337" cy="138493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25;p3"/>
          <p:cNvSpPr/>
          <p:nvPr/>
        </p:nvSpPr>
        <p:spPr>
          <a:xfrm>
            <a:off x="6897266" y="3618259"/>
            <a:ext cx="124337" cy="138493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26;p3"/>
          <p:cNvSpPr/>
          <p:nvPr/>
        </p:nvSpPr>
        <p:spPr>
          <a:xfrm>
            <a:off x="7400186" y="3618259"/>
            <a:ext cx="124337" cy="138493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8;p3"/>
          <p:cNvSpPr/>
          <p:nvPr/>
        </p:nvSpPr>
        <p:spPr>
          <a:xfrm>
            <a:off x="3028635" y="1058254"/>
            <a:ext cx="613473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84C"/>
              </a:buClr>
              <a:buSzPts val="4000"/>
              <a:buFont typeface="Georgia"/>
              <a:buNone/>
            </a:pPr>
            <a:r>
              <a:rPr lang="en-US" sz="5400" b="1" i="0" u="none" strike="noStrike" cap="none" dirty="0" err="1">
                <a:solidFill>
                  <a:srgbClr val="C9A84C"/>
                </a:solidFill>
                <a:latin typeface="Nikosh" panose="02000000000000000000" pitchFamily="2" charset="0"/>
                <a:ea typeface="Georgia"/>
                <a:cs typeface="Nikosh" panose="02000000000000000000" pitchFamily="2" charset="0"/>
                <a:sym typeface="Georgia"/>
              </a:rPr>
              <a:t>সবাইকে</a:t>
            </a:r>
            <a:r>
              <a:rPr lang="en-US" sz="5400" b="1" i="0" u="none" strike="noStrike" cap="none" dirty="0">
                <a:solidFill>
                  <a:srgbClr val="C9A84C"/>
                </a:solidFill>
                <a:latin typeface="Nikosh" panose="02000000000000000000" pitchFamily="2" charset="0"/>
                <a:ea typeface="Georgia"/>
                <a:cs typeface="Nikosh" panose="02000000000000000000" pitchFamily="2" charset="0"/>
                <a:sym typeface="Georgia"/>
              </a:rPr>
              <a:t> </a:t>
            </a:r>
            <a:r>
              <a:rPr lang="en-US" sz="5400" b="1" i="0" u="none" strike="noStrike" cap="none" dirty="0" err="1">
                <a:solidFill>
                  <a:srgbClr val="C9A84C"/>
                </a:solidFill>
                <a:latin typeface="Nikosh" panose="02000000000000000000" pitchFamily="2" charset="0"/>
                <a:ea typeface="Georgia"/>
                <a:cs typeface="Nikosh" panose="02000000000000000000" pitchFamily="2" charset="0"/>
                <a:sym typeface="Georgia"/>
              </a:rPr>
              <a:t>স্বাগতম</a:t>
            </a:r>
            <a:endParaRPr sz="5400" b="0" i="0" u="none" strike="noStrike" cap="none" dirty="0">
              <a:solidFill>
                <a:schemeClr val="dk1"/>
              </a:solidFill>
              <a:latin typeface="Nikosh" panose="02000000000000000000" pitchFamily="2" charset="0"/>
              <a:ea typeface="Calibri"/>
              <a:cs typeface="Nikosh" panose="02000000000000000000" pitchFamily="2" charset="0"/>
              <a:sym typeface="Calibri"/>
            </a:endParaRPr>
          </a:p>
        </p:txBody>
      </p:sp>
      <p:sp>
        <p:nvSpPr>
          <p:cNvPr id="12" name="Google Shape;19;p3"/>
          <p:cNvSpPr/>
          <p:nvPr/>
        </p:nvSpPr>
        <p:spPr>
          <a:xfrm>
            <a:off x="1838794" y="2346827"/>
            <a:ext cx="82296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lang="en-US" sz="3200" b="0" i="1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Welcome to the class 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27;p3"/>
          <p:cNvSpPr/>
          <p:nvPr/>
        </p:nvSpPr>
        <p:spPr>
          <a:xfrm>
            <a:off x="1900963" y="4245266"/>
            <a:ext cx="8229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D080"/>
              </a:buClr>
              <a:buSzPts val="1300"/>
              <a:buFont typeface="Calibri"/>
              <a:buNone/>
            </a:pPr>
            <a:r>
              <a:rPr lang="en-US" sz="3000" b="0" i="0" u="none" strike="noStrike" cap="none" dirty="0" smtClean="0">
                <a:solidFill>
                  <a:srgbClr val="F0D08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dirty="0" smtClean="0">
                <a:solidFill>
                  <a:srgbClr val="F0D080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en-US" sz="3600" b="0" i="0" u="none" strike="noStrike" cap="none" dirty="0" smtClean="0">
                <a:solidFill>
                  <a:srgbClr val="F0D080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angla </a:t>
            </a:r>
            <a:r>
              <a:rPr lang="en-US" sz="3600" b="0" i="0" u="none" strike="noStrike" cap="none" dirty="0">
                <a:solidFill>
                  <a:srgbClr val="F0D080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Class Presentation</a:t>
            </a:r>
            <a:endParaRPr sz="36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699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3;p4"/>
          <p:cNvSpPr/>
          <p:nvPr/>
        </p:nvSpPr>
        <p:spPr>
          <a:xfrm>
            <a:off x="0" y="0"/>
            <a:ext cx="12192000" cy="220626"/>
          </a:xfrm>
          <a:prstGeom prst="rect">
            <a:avLst/>
          </a:prstGeom>
          <a:solidFill>
            <a:srgbClr val="1B2A4A"/>
          </a:solidFill>
          <a:ln w="12700" cap="flat" cmpd="sng">
            <a:solidFill>
              <a:srgbClr val="1B2A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4;p4"/>
          <p:cNvSpPr/>
          <p:nvPr/>
        </p:nvSpPr>
        <p:spPr>
          <a:xfrm>
            <a:off x="0" y="6637374"/>
            <a:ext cx="12192000" cy="220626"/>
          </a:xfrm>
          <a:prstGeom prst="rect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9;p4"/>
          <p:cNvSpPr/>
          <p:nvPr/>
        </p:nvSpPr>
        <p:spPr>
          <a:xfrm>
            <a:off x="5877679" y="1795441"/>
            <a:ext cx="4846320" cy="100584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EF2FA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38100" dir="8100000" algn="bl" rotWithShape="0">
              <a:srgbClr val="000000">
                <a:alpha val="1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40;p4"/>
          <p:cNvSpPr/>
          <p:nvPr/>
        </p:nvSpPr>
        <p:spPr>
          <a:xfrm>
            <a:off x="5867046" y="1812851"/>
            <a:ext cx="91440" cy="1005840"/>
          </a:xfrm>
          <a:prstGeom prst="rect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43;p4"/>
          <p:cNvSpPr/>
          <p:nvPr/>
        </p:nvSpPr>
        <p:spPr>
          <a:xfrm>
            <a:off x="5958486" y="2956788"/>
            <a:ext cx="4846320" cy="100584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EF2FA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38100" dir="8100000" algn="bl" rotWithShape="0">
              <a:srgbClr val="000000">
                <a:alpha val="1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44;p4"/>
          <p:cNvSpPr/>
          <p:nvPr/>
        </p:nvSpPr>
        <p:spPr>
          <a:xfrm>
            <a:off x="5867046" y="3001571"/>
            <a:ext cx="91440" cy="1005840"/>
          </a:xfrm>
          <a:prstGeom prst="rect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47;p4"/>
          <p:cNvSpPr/>
          <p:nvPr/>
        </p:nvSpPr>
        <p:spPr>
          <a:xfrm>
            <a:off x="5979752" y="4158708"/>
            <a:ext cx="4846320" cy="100584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EF2FA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38100" dir="8100000" algn="bl" rotWithShape="0">
              <a:srgbClr val="000000">
                <a:alpha val="1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48;p4"/>
          <p:cNvSpPr/>
          <p:nvPr/>
        </p:nvSpPr>
        <p:spPr>
          <a:xfrm>
            <a:off x="5863858" y="4128724"/>
            <a:ext cx="91440" cy="1005840"/>
          </a:xfrm>
          <a:prstGeom prst="rect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41;p4"/>
          <p:cNvSpPr/>
          <p:nvPr/>
        </p:nvSpPr>
        <p:spPr>
          <a:xfrm>
            <a:off x="5565082" y="4260474"/>
            <a:ext cx="1920240" cy="270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A8A"/>
              </a:buClr>
              <a:buSzPts val="1000"/>
              <a:buFont typeface="Calibri"/>
              <a:buNone/>
            </a:pPr>
            <a:r>
              <a:rPr lang="en-US" sz="1400" b="1" i="0" u="none" strike="noStrike" cap="none" dirty="0" err="1">
                <a:solidFill>
                  <a:srgbClr val="5A6A8A"/>
                </a:solidFill>
                <a:latin typeface="Calibri"/>
                <a:ea typeface="Calibri"/>
                <a:cs typeface="Calibri"/>
                <a:sym typeface="Calibri"/>
              </a:rPr>
              <a:t>বিদ্যালয়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42;p4"/>
          <p:cNvSpPr/>
          <p:nvPr/>
        </p:nvSpPr>
        <p:spPr>
          <a:xfrm>
            <a:off x="6358270" y="4644746"/>
            <a:ext cx="3285462" cy="354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300"/>
              <a:buFont typeface="Calibri"/>
              <a:buNone/>
            </a:pPr>
            <a:r>
              <a:rPr lang="en-US" sz="1300" b="1" i="0" u="none" strike="noStrike" cap="none" dirty="0" smtClean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dirty="0" err="1" smtClean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চকন</a:t>
            </a:r>
            <a:r>
              <a:rPr lang="en-US" sz="2000" b="1" dirty="0" err="1" smtClean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দীকুল</a:t>
            </a:r>
            <a:r>
              <a:rPr lang="en-US" sz="2000" b="1" dirty="0" smtClean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 smtClean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সঃ</a:t>
            </a:r>
            <a:r>
              <a:rPr lang="en-US" sz="2000" b="1" dirty="0" smtClean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 smtClean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প্রা</a:t>
            </a:r>
            <a:r>
              <a:rPr lang="en-US" sz="2000" b="1" dirty="0" smtClean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 smtClean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বি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47;p4"/>
          <p:cNvSpPr/>
          <p:nvPr/>
        </p:nvSpPr>
        <p:spPr>
          <a:xfrm>
            <a:off x="5973372" y="5344362"/>
            <a:ext cx="4846320" cy="100584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EEF2FA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38100" dir="8100000" algn="bl" rotWithShape="0">
              <a:srgbClr val="000000">
                <a:alpha val="1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6;p4"/>
          <p:cNvSpPr/>
          <p:nvPr/>
        </p:nvSpPr>
        <p:spPr>
          <a:xfrm>
            <a:off x="6278883" y="5780708"/>
            <a:ext cx="2791897" cy="437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300"/>
              <a:buFont typeface="Calibri"/>
              <a:buNone/>
            </a:pPr>
            <a:r>
              <a:rPr lang="en-US" sz="1600" b="1" i="0" u="none" strike="noStrike" cap="none" dirty="0" smtClean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dirty="0" err="1" smtClean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নওগাঁ</a:t>
            </a:r>
            <a:r>
              <a:rPr lang="en-US" sz="2000" b="1" i="0" u="none" strike="noStrike" cap="none" dirty="0" smtClean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dirty="0" err="1" smtClean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সদর</a:t>
            </a:r>
            <a:r>
              <a:rPr lang="en-US" sz="2000" b="1" i="0" u="none" strike="noStrike" cap="none" dirty="0" smtClean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,  </a:t>
            </a:r>
            <a:r>
              <a:rPr lang="en-US" sz="2000" b="1" i="0" u="none" strike="noStrike" cap="none" dirty="0" err="1" smtClean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নওগাঁ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49;p4"/>
          <p:cNvSpPr/>
          <p:nvPr/>
        </p:nvSpPr>
        <p:spPr>
          <a:xfrm>
            <a:off x="5390708" y="1827520"/>
            <a:ext cx="2083981" cy="323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A8A"/>
              </a:buClr>
              <a:buSzPts val="1000"/>
              <a:buFont typeface="Calibri"/>
              <a:buNone/>
            </a:pPr>
            <a:r>
              <a:rPr lang="en-US" sz="1000" b="1" i="0" u="none" strike="noStrike" cap="none" dirty="0" smtClean="0">
                <a:solidFill>
                  <a:srgbClr val="5A6A8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1" i="0" u="none" strike="noStrike" cap="none" dirty="0" err="1" smtClean="0">
                <a:solidFill>
                  <a:srgbClr val="5A6A8A"/>
                </a:solidFill>
                <a:latin typeface="Calibri"/>
                <a:ea typeface="Calibri"/>
                <a:cs typeface="Calibri"/>
                <a:sym typeface="Calibri"/>
              </a:rPr>
              <a:t>নাম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45;p4"/>
          <p:cNvSpPr/>
          <p:nvPr/>
        </p:nvSpPr>
        <p:spPr>
          <a:xfrm>
            <a:off x="5565082" y="5432892"/>
            <a:ext cx="1930873" cy="330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A8A"/>
              </a:buClr>
              <a:buSzPts val="1000"/>
              <a:buFont typeface="Calibri"/>
              <a:buNone/>
            </a:pPr>
            <a:r>
              <a:rPr lang="en-US" sz="1600" b="1" i="0" u="none" strike="noStrike" cap="none" dirty="0" err="1">
                <a:solidFill>
                  <a:srgbClr val="5A6A8A"/>
                </a:solidFill>
                <a:latin typeface="Calibri"/>
                <a:ea typeface="Calibri"/>
                <a:cs typeface="Calibri"/>
                <a:sym typeface="Calibri"/>
              </a:rPr>
              <a:t>এলাকা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48;p4"/>
          <p:cNvSpPr/>
          <p:nvPr/>
        </p:nvSpPr>
        <p:spPr>
          <a:xfrm>
            <a:off x="5888667" y="5307987"/>
            <a:ext cx="91440" cy="1005840"/>
          </a:xfrm>
          <a:prstGeom prst="rect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49;p4"/>
          <p:cNvSpPr/>
          <p:nvPr/>
        </p:nvSpPr>
        <p:spPr>
          <a:xfrm>
            <a:off x="6297665" y="2300041"/>
            <a:ext cx="2083981" cy="323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A8A"/>
              </a:buClr>
              <a:buSzPts val="1000"/>
              <a:buFont typeface="Calibri"/>
              <a:buNone/>
            </a:pPr>
            <a:r>
              <a:rPr lang="en-US" sz="2000" b="1" dirty="0" err="1" smtClean="0">
                <a:latin typeface="Calibri"/>
                <a:ea typeface="Calibri"/>
                <a:cs typeface="Calibri"/>
                <a:sym typeface="Calibri"/>
              </a:rPr>
              <a:t>শুচীরা</a:t>
            </a:r>
            <a:r>
              <a:rPr lang="en-US" sz="2000" b="1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 smtClean="0">
                <a:latin typeface="Calibri"/>
                <a:ea typeface="Calibri"/>
                <a:cs typeface="Calibri"/>
                <a:sym typeface="Calibri"/>
              </a:rPr>
              <a:t>আলম</a:t>
            </a:r>
            <a:r>
              <a:rPr lang="en-US" sz="2000" b="1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endParaRPr sz="4000" b="0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49;p4"/>
          <p:cNvSpPr/>
          <p:nvPr/>
        </p:nvSpPr>
        <p:spPr>
          <a:xfrm>
            <a:off x="5461945" y="3001571"/>
            <a:ext cx="2083981" cy="323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A8A"/>
              </a:buClr>
              <a:buSzPts val="1000"/>
              <a:buFont typeface="Calibri"/>
              <a:buNone/>
            </a:pPr>
            <a:r>
              <a:rPr lang="en-US" sz="1000" b="1" i="0" u="none" strike="noStrike" cap="none" dirty="0" smtClean="0">
                <a:solidFill>
                  <a:srgbClr val="5A6A8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1" i="0" u="none" strike="noStrike" cap="none" dirty="0" err="1" smtClean="0">
                <a:solidFill>
                  <a:srgbClr val="5A6A8A"/>
                </a:solidFill>
                <a:latin typeface="Calibri"/>
                <a:ea typeface="Calibri"/>
                <a:cs typeface="Calibri"/>
                <a:sym typeface="Calibri"/>
              </a:rPr>
              <a:t>পদবী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49;p4"/>
          <p:cNvSpPr/>
          <p:nvPr/>
        </p:nvSpPr>
        <p:spPr>
          <a:xfrm>
            <a:off x="6312551" y="3542499"/>
            <a:ext cx="2083981" cy="323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A8A"/>
              </a:buClr>
              <a:buSzPts val="1000"/>
              <a:buFont typeface="Calibri"/>
              <a:buNone/>
            </a:pPr>
            <a:r>
              <a:rPr lang="en-US" sz="2000" b="1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 smtClean="0">
                <a:latin typeface="Calibri"/>
                <a:ea typeface="Calibri"/>
                <a:cs typeface="Calibri"/>
                <a:sym typeface="Calibri"/>
              </a:rPr>
              <a:t>সহকারী</a:t>
            </a:r>
            <a:r>
              <a:rPr lang="en-US" sz="2000" b="1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 smtClean="0">
                <a:latin typeface="Calibri"/>
                <a:ea typeface="Calibri"/>
                <a:cs typeface="Calibri"/>
                <a:sym typeface="Calibri"/>
              </a:rPr>
              <a:t>শিক্ষক</a:t>
            </a:r>
            <a:endParaRPr sz="4000" b="0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038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;p5"/>
          <p:cNvSpPr/>
          <p:nvPr/>
        </p:nvSpPr>
        <p:spPr>
          <a:xfrm>
            <a:off x="0" y="12544"/>
            <a:ext cx="12192000" cy="248802"/>
          </a:xfrm>
          <a:prstGeom prst="rect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58;p5"/>
          <p:cNvSpPr/>
          <p:nvPr/>
        </p:nvSpPr>
        <p:spPr>
          <a:xfrm>
            <a:off x="-3546" y="6609198"/>
            <a:ext cx="12192000" cy="248802"/>
          </a:xfrm>
          <a:prstGeom prst="rect">
            <a:avLst/>
          </a:prstGeom>
          <a:solidFill>
            <a:srgbClr val="1B2A4A"/>
          </a:solidFill>
          <a:ln w="12700" cap="flat" cmpd="sng">
            <a:solidFill>
              <a:srgbClr val="1B2A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59;p5"/>
          <p:cNvSpPr/>
          <p:nvPr/>
        </p:nvSpPr>
        <p:spPr>
          <a:xfrm>
            <a:off x="1791586" y="919716"/>
            <a:ext cx="841248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2600"/>
              <a:buFont typeface="Georgia"/>
              <a:buNone/>
            </a:pPr>
            <a:r>
              <a:rPr lang="en-US" sz="4000" b="1" i="0" u="none" strike="noStrike" cap="none" dirty="0" err="1">
                <a:solidFill>
                  <a:srgbClr val="1B2A4A"/>
                </a:solidFill>
                <a:latin typeface="Nikosh" panose="02000000000000000000" pitchFamily="2" charset="0"/>
                <a:ea typeface="Georgia"/>
                <a:cs typeface="Nikosh" panose="02000000000000000000" pitchFamily="2" charset="0"/>
                <a:sym typeface="Georgia"/>
              </a:rPr>
              <a:t>পাঠ</a:t>
            </a:r>
            <a:r>
              <a:rPr lang="en-US" sz="4000" b="1" i="0" u="none" strike="noStrike" cap="none" dirty="0">
                <a:solidFill>
                  <a:srgbClr val="1B2A4A"/>
                </a:solidFill>
                <a:latin typeface="Nikosh" panose="02000000000000000000" pitchFamily="2" charset="0"/>
                <a:ea typeface="Georgia"/>
                <a:cs typeface="Nikosh" panose="02000000000000000000" pitchFamily="2" charset="0"/>
                <a:sym typeface="Georgia"/>
              </a:rPr>
              <a:t> </a:t>
            </a:r>
            <a:r>
              <a:rPr lang="en-US" sz="4000" b="1" i="0" u="none" strike="noStrike" cap="none" dirty="0" err="1">
                <a:solidFill>
                  <a:srgbClr val="1B2A4A"/>
                </a:solidFill>
                <a:latin typeface="Nikosh" panose="02000000000000000000" pitchFamily="2" charset="0"/>
                <a:ea typeface="Georgia"/>
                <a:cs typeface="Nikosh" panose="02000000000000000000" pitchFamily="2" charset="0"/>
                <a:sym typeface="Georgia"/>
              </a:rPr>
              <a:t>পরিচিতি</a:t>
            </a:r>
            <a:endParaRPr sz="4000" b="0" i="0" u="none" strike="noStrike" cap="none" dirty="0">
              <a:solidFill>
                <a:schemeClr val="dk1"/>
              </a:solidFill>
              <a:latin typeface="Nikosh" panose="02000000000000000000" pitchFamily="2" charset="0"/>
              <a:ea typeface="Calibri"/>
              <a:cs typeface="Nikosh" panose="02000000000000000000" pitchFamily="2" charset="0"/>
              <a:sym typeface="Calibri"/>
            </a:endParaRPr>
          </a:p>
        </p:txBody>
      </p:sp>
      <p:sp>
        <p:nvSpPr>
          <p:cNvPr id="5" name="Google Shape;60;p5"/>
          <p:cNvSpPr/>
          <p:nvPr/>
        </p:nvSpPr>
        <p:spPr>
          <a:xfrm>
            <a:off x="2020186" y="1912797"/>
            <a:ext cx="4114800" cy="13716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38100" dir="8100000" algn="bl" rotWithShape="0">
              <a:srgbClr val="000000">
                <a:alpha val="1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61;p5"/>
          <p:cNvSpPr/>
          <p:nvPr/>
        </p:nvSpPr>
        <p:spPr>
          <a:xfrm>
            <a:off x="2020186" y="1912797"/>
            <a:ext cx="4114800" cy="347472"/>
          </a:xfrm>
          <a:prstGeom prst="rect">
            <a:avLst/>
          </a:prstGeom>
          <a:solidFill>
            <a:srgbClr val="1B2A4A"/>
          </a:solidFill>
          <a:ln w="12700" cap="flat" cmpd="sng">
            <a:solidFill>
              <a:srgbClr val="1B2A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62;p5"/>
          <p:cNvSpPr/>
          <p:nvPr/>
        </p:nvSpPr>
        <p:spPr>
          <a:xfrm>
            <a:off x="2157346" y="1912797"/>
            <a:ext cx="384048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84C"/>
              </a:buClr>
              <a:buSzPts val="1300"/>
              <a:buFont typeface="Calibri"/>
              <a:buNone/>
            </a:pPr>
            <a:r>
              <a:rPr lang="en-US" b="1" i="0" u="none" strike="noStrike" cap="none" dirty="0" err="1">
                <a:solidFill>
                  <a:srgbClr val="C9A84C"/>
                </a:solidFill>
                <a:latin typeface="Calibri"/>
                <a:ea typeface="Calibri"/>
                <a:cs typeface="Calibri"/>
                <a:sym typeface="Calibri"/>
              </a:rPr>
              <a:t>বিষয়</a:t>
            </a:r>
            <a:endParaRPr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63;p5"/>
          <p:cNvSpPr/>
          <p:nvPr/>
        </p:nvSpPr>
        <p:spPr>
          <a:xfrm>
            <a:off x="2157346" y="2324277"/>
            <a:ext cx="384048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400"/>
              <a:buFont typeface="Calibri"/>
              <a:buNone/>
            </a:pPr>
            <a:r>
              <a:rPr lang="en-US" sz="2400" b="1" i="0" u="none" strike="noStrike" cap="none" dirty="0" smtClean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 smtClean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বাংলা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64;p5"/>
          <p:cNvSpPr/>
          <p:nvPr/>
        </p:nvSpPr>
        <p:spPr>
          <a:xfrm>
            <a:off x="6500746" y="1912797"/>
            <a:ext cx="4114800" cy="13716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38100" dir="8100000" algn="bl" rotWithShape="0">
              <a:srgbClr val="000000">
                <a:alpha val="1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65;p5"/>
          <p:cNvSpPr/>
          <p:nvPr/>
        </p:nvSpPr>
        <p:spPr>
          <a:xfrm>
            <a:off x="6500746" y="1912797"/>
            <a:ext cx="4114800" cy="347472"/>
          </a:xfrm>
          <a:prstGeom prst="rect">
            <a:avLst/>
          </a:prstGeom>
          <a:solidFill>
            <a:srgbClr val="1B2A4A"/>
          </a:solidFill>
          <a:ln w="12700" cap="flat" cmpd="sng">
            <a:solidFill>
              <a:srgbClr val="1B2A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66;p5"/>
          <p:cNvSpPr/>
          <p:nvPr/>
        </p:nvSpPr>
        <p:spPr>
          <a:xfrm>
            <a:off x="6637906" y="1912797"/>
            <a:ext cx="384048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84C"/>
              </a:buClr>
              <a:buSzPts val="1300"/>
              <a:buFont typeface="Calibri"/>
              <a:buNone/>
            </a:pPr>
            <a:r>
              <a:rPr lang="en-US" b="1" i="0" u="none" strike="noStrike" cap="none" dirty="0" err="1">
                <a:solidFill>
                  <a:srgbClr val="C9A84C"/>
                </a:solidFill>
                <a:latin typeface="Calibri"/>
                <a:ea typeface="Calibri"/>
                <a:cs typeface="Calibri"/>
                <a:sym typeface="Calibri"/>
              </a:rPr>
              <a:t>শ্রেণি</a:t>
            </a:r>
            <a:endParaRPr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67;p5"/>
          <p:cNvSpPr/>
          <p:nvPr/>
        </p:nvSpPr>
        <p:spPr>
          <a:xfrm>
            <a:off x="6637906" y="2324277"/>
            <a:ext cx="384048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400"/>
              <a:buFont typeface="Calibri"/>
              <a:buNone/>
            </a:pPr>
            <a:r>
              <a:rPr lang="en-US" sz="2400" b="1" i="0" u="none" strike="noStrike" cap="none" dirty="0" smtClean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 smtClean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চতুর্থ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68;p5"/>
          <p:cNvSpPr/>
          <p:nvPr/>
        </p:nvSpPr>
        <p:spPr>
          <a:xfrm>
            <a:off x="2020186" y="3512997"/>
            <a:ext cx="4114800" cy="13716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38100" dir="8100000" algn="bl" rotWithShape="0">
              <a:srgbClr val="000000">
                <a:alpha val="1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69;p5"/>
          <p:cNvSpPr/>
          <p:nvPr/>
        </p:nvSpPr>
        <p:spPr>
          <a:xfrm>
            <a:off x="2020186" y="3512997"/>
            <a:ext cx="4114800" cy="347472"/>
          </a:xfrm>
          <a:prstGeom prst="rect">
            <a:avLst/>
          </a:prstGeom>
          <a:solidFill>
            <a:srgbClr val="1B2A4A"/>
          </a:solidFill>
          <a:ln w="12700" cap="flat" cmpd="sng">
            <a:solidFill>
              <a:srgbClr val="1B2A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70;p5"/>
          <p:cNvSpPr/>
          <p:nvPr/>
        </p:nvSpPr>
        <p:spPr>
          <a:xfrm>
            <a:off x="2157346" y="3512997"/>
            <a:ext cx="384048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84C"/>
              </a:buClr>
              <a:buSzPts val="1300"/>
              <a:buFont typeface="Calibri"/>
              <a:buNone/>
            </a:pPr>
            <a:r>
              <a:rPr lang="en-US" sz="2000" b="1" i="0" u="none" strike="noStrike" cap="none" dirty="0" smtClean="0">
                <a:solidFill>
                  <a:srgbClr val="C9A84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dirty="0" err="1" smtClean="0">
                <a:solidFill>
                  <a:srgbClr val="C9A84C"/>
                </a:solidFill>
                <a:latin typeface="Calibri"/>
                <a:ea typeface="Calibri"/>
                <a:cs typeface="Calibri"/>
                <a:sym typeface="Calibri"/>
              </a:rPr>
              <a:t>পাঠ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71;p5"/>
          <p:cNvSpPr/>
          <p:nvPr/>
        </p:nvSpPr>
        <p:spPr>
          <a:xfrm>
            <a:off x="1883026" y="3787317"/>
            <a:ext cx="3095138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400"/>
              <a:buFont typeface="Calibri"/>
              <a:buNone/>
            </a:pPr>
            <a:r>
              <a:rPr lang="en-US" sz="1400" b="0" i="0" u="none" strike="noStrike" cap="none" dirty="0" smtClean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 smtClean="0">
                <a:latin typeface="Calibri"/>
                <a:ea typeface="Calibri"/>
                <a:cs typeface="Calibri"/>
                <a:sym typeface="Calibri"/>
              </a:rPr>
              <a:t>জন্মেছি</a:t>
            </a:r>
            <a:r>
              <a:rPr lang="en-US" sz="2400" b="1" i="0" u="none" strike="noStrike" cap="none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 smtClean="0">
                <a:latin typeface="Calibri"/>
                <a:ea typeface="Calibri"/>
                <a:cs typeface="Calibri"/>
                <a:sym typeface="Calibri"/>
              </a:rPr>
              <a:t>এই</a:t>
            </a:r>
            <a:r>
              <a:rPr lang="en-US" sz="2400" b="1" i="0" u="none" strike="noStrike" cap="none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 smtClean="0">
                <a:latin typeface="Calibri"/>
                <a:ea typeface="Calibri"/>
                <a:cs typeface="Calibri"/>
                <a:sym typeface="Calibri"/>
              </a:rPr>
              <a:t>দেশে</a:t>
            </a:r>
            <a:endParaRPr sz="2400" b="1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72;p5"/>
          <p:cNvSpPr/>
          <p:nvPr/>
        </p:nvSpPr>
        <p:spPr>
          <a:xfrm>
            <a:off x="6500746" y="3512997"/>
            <a:ext cx="4114800" cy="13716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38100" dir="8100000" algn="bl" rotWithShape="0">
              <a:srgbClr val="000000">
                <a:alpha val="1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73;p5"/>
          <p:cNvSpPr/>
          <p:nvPr/>
        </p:nvSpPr>
        <p:spPr>
          <a:xfrm>
            <a:off x="6500746" y="3512997"/>
            <a:ext cx="4114800" cy="347472"/>
          </a:xfrm>
          <a:prstGeom prst="rect">
            <a:avLst/>
          </a:prstGeom>
          <a:solidFill>
            <a:srgbClr val="1B2A4A"/>
          </a:solidFill>
          <a:ln w="12700" cap="flat" cmpd="sng">
            <a:solidFill>
              <a:srgbClr val="1B2A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74;p5"/>
          <p:cNvSpPr/>
          <p:nvPr/>
        </p:nvSpPr>
        <p:spPr>
          <a:xfrm>
            <a:off x="6637906" y="3512997"/>
            <a:ext cx="384048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84C"/>
              </a:buClr>
              <a:buSzPts val="1300"/>
              <a:buFont typeface="Calibri"/>
              <a:buNone/>
            </a:pPr>
            <a:r>
              <a:rPr lang="en-US" b="1" i="0" u="none" strike="noStrike" cap="none" dirty="0" err="1">
                <a:solidFill>
                  <a:srgbClr val="C9A84C"/>
                </a:solidFill>
                <a:latin typeface="Calibri"/>
                <a:ea typeface="Calibri"/>
                <a:cs typeface="Calibri"/>
                <a:sym typeface="Calibri"/>
              </a:rPr>
              <a:t>অধ্যায়</a:t>
            </a:r>
            <a:endParaRPr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75;p5"/>
          <p:cNvSpPr/>
          <p:nvPr/>
        </p:nvSpPr>
        <p:spPr>
          <a:xfrm>
            <a:off x="6363586" y="3771898"/>
            <a:ext cx="1190847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400"/>
              <a:buFont typeface="Calibri"/>
              <a:buNone/>
            </a:pPr>
            <a:r>
              <a:rPr lang="en-US" sz="2400" b="1" i="0" u="none" strike="noStrike" cap="none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 smtClean="0">
                <a:latin typeface="Calibri"/>
                <a:ea typeface="Calibri"/>
                <a:cs typeface="Calibri"/>
                <a:sym typeface="Calibri"/>
              </a:rPr>
              <a:t>০৫</a:t>
            </a:r>
            <a:endParaRPr sz="2800" b="1" i="0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683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D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82;p6"/>
          <p:cNvSpPr/>
          <p:nvPr/>
        </p:nvSpPr>
        <p:spPr>
          <a:xfrm>
            <a:off x="3264196" y="278573"/>
            <a:ext cx="5103628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84C"/>
              </a:buClr>
              <a:buSzPts val="3000"/>
              <a:buFont typeface="Georgia"/>
              <a:buNone/>
            </a:pPr>
            <a:r>
              <a:rPr lang="en-US" sz="3000" b="1" i="0" u="none" strike="noStrike" cap="none" dirty="0" err="1">
                <a:solidFill>
                  <a:srgbClr val="C9A84C"/>
                </a:solidFill>
                <a:latin typeface="Georgia"/>
                <a:ea typeface="Georgia"/>
                <a:cs typeface="Georgia"/>
                <a:sym typeface="Georgia"/>
              </a:rPr>
              <a:t>শিখনফল</a:t>
            </a:r>
            <a:endParaRPr sz="3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84;p6"/>
          <p:cNvSpPr/>
          <p:nvPr/>
        </p:nvSpPr>
        <p:spPr>
          <a:xfrm>
            <a:off x="2015401" y="2339481"/>
            <a:ext cx="548640" cy="548640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v"/>
            </a:pPr>
            <a:endParaRPr sz="1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86;p6"/>
          <p:cNvSpPr/>
          <p:nvPr/>
        </p:nvSpPr>
        <p:spPr>
          <a:xfrm>
            <a:off x="2632621" y="2243469"/>
            <a:ext cx="7680960" cy="658368"/>
          </a:xfrm>
          <a:prstGeom prst="rect">
            <a:avLst/>
          </a:prstGeom>
          <a:solidFill>
            <a:srgbClr val="FFFFFF">
              <a:alpha val="12156"/>
            </a:srgbClr>
          </a:solidFill>
          <a:ln w="9525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88;p6"/>
          <p:cNvSpPr/>
          <p:nvPr/>
        </p:nvSpPr>
        <p:spPr>
          <a:xfrm>
            <a:off x="2015401" y="3206567"/>
            <a:ext cx="548640" cy="548640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89;p6"/>
          <p:cNvSpPr/>
          <p:nvPr/>
        </p:nvSpPr>
        <p:spPr>
          <a:xfrm>
            <a:off x="2083981" y="3185301"/>
            <a:ext cx="41148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400"/>
              <a:buFont typeface="Wingdings" panose="05000000000000000000" pitchFamily="2" charset="2"/>
              <a:buChar char="v"/>
            </a:pPr>
            <a:endParaRPr sz="1400" b="0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90;p6"/>
          <p:cNvSpPr/>
          <p:nvPr/>
        </p:nvSpPr>
        <p:spPr>
          <a:xfrm>
            <a:off x="2632621" y="3112149"/>
            <a:ext cx="7680960" cy="658368"/>
          </a:xfrm>
          <a:prstGeom prst="rect">
            <a:avLst/>
          </a:prstGeom>
          <a:solidFill>
            <a:srgbClr val="FFFFFF">
              <a:alpha val="12156"/>
            </a:srgbClr>
          </a:solidFill>
          <a:ln w="9525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92;p6"/>
          <p:cNvSpPr/>
          <p:nvPr/>
        </p:nvSpPr>
        <p:spPr>
          <a:xfrm>
            <a:off x="2015401" y="4053981"/>
            <a:ext cx="548640" cy="548640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94;p6"/>
          <p:cNvSpPr/>
          <p:nvPr/>
        </p:nvSpPr>
        <p:spPr>
          <a:xfrm>
            <a:off x="2632621" y="3980829"/>
            <a:ext cx="7680960" cy="658368"/>
          </a:xfrm>
          <a:prstGeom prst="rect">
            <a:avLst/>
          </a:prstGeom>
          <a:solidFill>
            <a:srgbClr val="FFFFFF">
              <a:alpha val="12156"/>
            </a:srgbClr>
          </a:solidFill>
          <a:ln w="9525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96;p6"/>
          <p:cNvSpPr/>
          <p:nvPr/>
        </p:nvSpPr>
        <p:spPr>
          <a:xfrm>
            <a:off x="2015401" y="4922661"/>
            <a:ext cx="548640" cy="548640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98;p6"/>
          <p:cNvSpPr/>
          <p:nvPr/>
        </p:nvSpPr>
        <p:spPr>
          <a:xfrm>
            <a:off x="2632621" y="4867797"/>
            <a:ext cx="7680960" cy="658368"/>
          </a:xfrm>
          <a:prstGeom prst="rect">
            <a:avLst/>
          </a:prstGeom>
          <a:solidFill>
            <a:srgbClr val="FFFFFF">
              <a:alpha val="12156"/>
            </a:srgbClr>
          </a:solidFill>
          <a:ln w="9525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09678" y="2311043"/>
            <a:ext cx="5073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IN" sz="2800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কবিতা শুনে মুল বিষয় বুঝতে পারবে।</a:t>
            </a:r>
            <a:endParaRPr lang="en-US" sz="2800" dirty="0">
              <a:solidFill>
                <a:schemeClr val="bg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90307" y="3112149"/>
            <a:ext cx="83465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যুক্তবর্ণ</a:t>
            </a:r>
            <a:r>
              <a:rPr lang="en-US" sz="2800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সহযোগে</a:t>
            </a:r>
            <a:r>
              <a:rPr lang="en-US" sz="2800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তৈরি</a:t>
            </a:r>
            <a:r>
              <a:rPr lang="en-US" sz="2800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শব্দযুক্ত</a:t>
            </a:r>
            <a:r>
              <a:rPr lang="en-US" sz="2800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বাক্য</a:t>
            </a:r>
            <a:r>
              <a:rPr lang="en-US" sz="2800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স্পষ্ট</a:t>
            </a:r>
            <a:r>
              <a:rPr lang="en-US" sz="2800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2800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শুদ্ধভাবে</a:t>
            </a:r>
            <a:r>
              <a:rPr lang="en-US" sz="2800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বলতে</a:t>
            </a:r>
            <a:r>
              <a:rPr lang="en-US" sz="2800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2800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2800" dirty="0">
              <a:solidFill>
                <a:schemeClr val="bg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411992" y="4051005"/>
            <a:ext cx="7901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কবিতায়</a:t>
            </a:r>
            <a:r>
              <a:rPr lang="en-US" sz="3200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ব্যবহৃত</a:t>
            </a:r>
            <a:r>
              <a:rPr lang="en-US" sz="2800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যুক্তব্যঞ্জন</a:t>
            </a:r>
            <a:r>
              <a:rPr lang="en-US" sz="2800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সংবলিত</a:t>
            </a:r>
            <a:r>
              <a:rPr lang="en-US" sz="2800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শব্দ</a:t>
            </a:r>
            <a:r>
              <a:rPr lang="en-US" sz="2800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শুদ্ধ</a:t>
            </a:r>
            <a:r>
              <a:rPr lang="en-US" sz="2800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উচ্চারণে</a:t>
            </a:r>
            <a:r>
              <a:rPr lang="en-US" sz="2800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পড়তে</a:t>
            </a:r>
            <a:r>
              <a:rPr lang="en-US" sz="2800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bn-IN" sz="2800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2800" dirty="0">
              <a:solidFill>
                <a:schemeClr val="bg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2289721" y="4901395"/>
            <a:ext cx="8023860" cy="96522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660066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যুক্তব্যঞ্জন</a:t>
            </a:r>
            <a:r>
              <a:rPr lang="en-US" sz="2800" b="1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দ্বারা</a:t>
            </a:r>
            <a:r>
              <a:rPr lang="en-US" sz="2800" b="1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গঠিত</a:t>
            </a:r>
            <a:r>
              <a:rPr lang="en-US" sz="2800" b="1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নতুন</a:t>
            </a:r>
            <a:r>
              <a:rPr lang="en-US" sz="2800" b="1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নতুন</a:t>
            </a:r>
            <a:r>
              <a:rPr lang="en-US" sz="2800" b="1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শব্দ</a:t>
            </a:r>
            <a:r>
              <a:rPr lang="en-US" sz="2800" b="1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ব্যবহার</a:t>
            </a:r>
            <a:r>
              <a:rPr lang="en-US" sz="2800" b="1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2800" b="1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বাক্য</a:t>
            </a:r>
            <a:r>
              <a:rPr lang="en-US" sz="2800" b="1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তৈরি</a:t>
            </a:r>
            <a:r>
              <a:rPr lang="en-US" sz="2800" b="1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sz="2800" b="1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2800" b="1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2800" b="1" dirty="0">
              <a:solidFill>
                <a:schemeClr val="bg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20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AF704EC6-766F-4A9F-A9C5-C5C45B457C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" t="15432" r="4375" b="7757"/>
          <a:stretch/>
        </p:blipFill>
        <p:spPr>
          <a:xfrm>
            <a:off x="2750093" y="714357"/>
            <a:ext cx="6574660" cy="4191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8132AEA-6E67-4632-AD14-09E36D2A23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7010400"/>
          </a:xfrm>
          <a:custGeom>
            <a:avLst/>
            <a:gdLst>
              <a:gd name="connsiteX0" fmla="*/ 1347019 w 6096000"/>
              <a:gd name="connsiteY0" fmla="*/ 394518 h 3429000"/>
              <a:gd name="connsiteX1" fmla="*/ 1347019 w 6096000"/>
              <a:gd name="connsiteY1" fmla="*/ 2208569 h 3429000"/>
              <a:gd name="connsiteX2" fmla="*/ 4606413 w 6096000"/>
              <a:gd name="connsiteY2" fmla="*/ 2208569 h 3429000"/>
              <a:gd name="connsiteX3" fmla="*/ 4606413 w 6096000"/>
              <a:gd name="connsiteY3" fmla="*/ 394518 h 3429000"/>
              <a:gd name="connsiteX4" fmla="*/ 0 w 6096000"/>
              <a:gd name="connsiteY4" fmla="*/ 0 h 3429000"/>
              <a:gd name="connsiteX5" fmla="*/ 6096000 w 6096000"/>
              <a:gd name="connsiteY5" fmla="*/ 0 h 3429000"/>
              <a:gd name="connsiteX6" fmla="*/ 6096000 w 6096000"/>
              <a:gd name="connsiteY6" fmla="*/ 3429000 h 3429000"/>
              <a:gd name="connsiteX7" fmla="*/ 0 w 6096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3429000">
                <a:moveTo>
                  <a:pt x="1347019" y="394518"/>
                </a:moveTo>
                <a:lnTo>
                  <a:pt x="1347019" y="2208569"/>
                </a:lnTo>
                <a:lnTo>
                  <a:pt x="4606413" y="2208569"/>
                </a:lnTo>
                <a:lnTo>
                  <a:pt x="4606413" y="394518"/>
                </a:lnTo>
                <a:close/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</p:pic>
      <p:sp>
        <p:nvSpPr>
          <p:cNvPr id="23" name="Rectangle 22"/>
          <p:cNvSpPr/>
          <p:nvPr/>
        </p:nvSpPr>
        <p:spPr>
          <a:xfrm>
            <a:off x="1697758" y="2185991"/>
            <a:ext cx="85240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4000" dirty="0">
                <a:latin typeface="Nikosh" panose="02000000000000000000" pitchFamily="2" charset="0"/>
                <a:cs typeface="Nikosh" panose="02000000000000000000" pitchFamily="2" charset="0"/>
              </a:rPr>
              <a:t>ভিডিওতে কী কী দেখতে পেলে?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697758" y="2181675"/>
            <a:ext cx="85240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4000" dirty="0">
                <a:latin typeface="Nikosh" panose="02000000000000000000" pitchFamily="2" charset="0"/>
                <a:cs typeface="Nikosh" panose="02000000000000000000" pitchFamily="2" charset="0"/>
              </a:rPr>
              <a:t>চলো আমরা একটি ভিডিও দেখি-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36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5;p7"/>
          <p:cNvSpPr/>
          <p:nvPr/>
        </p:nvSpPr>
        <p:spPr>
          <a:xfrm>
            <a:off x="0" y="-132588"/>
            <a:ext cx="12192000" cy="265176"/>
          </a:xfrm>
          <a:prstGeom prst="rect">
            <a:avLst/>
          </a:prstGeom>
          <a:solidFill>
            <a:srgbClr val="1B2A4A"/>
          </a:solidFill>
          <a:ln w="12700" cap="flat" cmpd="sng">
            <a:solidFill>
              <a:srgbClr val="1B2A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08;p7"/>
          <p:cNvSpPr/>
          <p:nvPr/>
        </p:nvSpPr>
        <p:spPr>
          <a:xfrm>
            <a:off x="1776702" y="2202666"/>
            <a:ext cx="8297648" cy="1280160"/>
          </a:xfrm>
          <a:prstGeom prst="rect">
            <a:avLst/>
          </a:prstGeom>
          <a:solidFill>
            <a:srgbClr val="1B2A4A"/>
          </a:solidFill>
          <a:ln w="254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38100" dir="8100000" algn="bl" rotWithShape="0">
              <a:srgbClr val="000000">
                <a:alpha val="1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09;p7"/>
          <p:cNvSpPr/>
          <p:nvPr/>
        </p:nvSpPr>
        <p:spPr>
          <a:xfrm>
            <a:off x="1357778" y="2276562"/>
            <a:ext cx="8297648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84C"/>
              </a:buClr>
              <a:buSzPts val="3000"/>
              <a:buFont typeface="Georgia"/>
              <a:buNone/>
            </a:pPr>
            <a:r>
              <a:rPr lang="en-US" sz="3000" b="1" i="0" u="none" strike="noStrike" cap="none" dirty="0" smtClean="0">
                <a:solidFill>
                  <a:srgbClr val="C9A84C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400" b="1" i="0" u="none" strike="noStrike" cap="none" dirty="0" err="1" smtClean="0">
                <a:solidFill>
                  <a:srgbClr val="C9A84C"/>
                </a:solidFill>
                <a:latin typeface="Nikosh" panose="02000000000000000000" pitchFamily="2" charset="0"/>
                <a:ea typeface="Georgia"/>
                <a:cs typeface="Nikosh" panose="02000000000000000000" pitchFamily="2" charset="0"/>
                <a:sym typeface="Georgia"/>
              </a:rPr>
              <a:t>জন্মেছি</a:t>
            </a:r>
            <a:r>
              <a:rPr lang="en-US" sz="4400" b="1" i="0" u="none" strike="noStrike" cap="none" dirty="0" smtClean="0">
                <a:solidFill>
                  <a:srgbClr val="C9A84C"/>
                </a:solidFill>
                <a:latin typeface="Nikosh" panose="02000000000000000000" pitchFamily="2" charset="0"/>
                <a:ea typeface="Georgia"/>
                <a:cs typeface="Nikosh" panose="02000000000000000000" pitchFamily="2" charset="0"/>
                <a:sym typeface="Georgia"/>
              </a:rPr>
              <a:t> </a:t>
            </a:r>
            <a:r>
              <a:rPr lang="en-US" sz="4400" b="1" i="0" u="none" strike="noStrike" cap="none" dirty="0" err="1" smtClean="0">
                <a:solidFill>
                  <a:srgbClr val="C9A84C"/>
                </a:solidFill>
                <a:latin typeface="Nikosh" panose="02000000000000000000" pitchFamily="2" charset="0"/>
                <a:ea typeface="Georgia"/>
                <a:cs typeface="Nikosh" panose="02000000000000000000" pitchFamily="2" charset="0"/>
                <a:sym typeface="Georgia"/>
              </a:rPr>
              <a:t>এই</a:t>
            </a:r>
            <a:r>
              <a:rPr lang="en-US" sz="4400" b="1" i="0" u="none" strike="noStrike" cap="none" dirty="0" smtClean="0">
                <a:solidFill>
                  <a:srgbClr val="C9A84C"/>
                </a:solidFill>
                <a:latin typeface="Nikosh" panose="02000000000000000000" pitchFamily="2" charset="0"/>
                <a:ea typeface="Georgia"/>
                <a:cs typeface="Nikosh" panose="02000000000000000000" pitchFamily="2" charset="0"/>
                <a:sym typeface="Georgia"/>
              </a:rPr>
              <a:t> </a:t>
            </a:r>
            <a:r>
              <a:rPr lang="en-US" sz="4400" b="1" i="0" u="none" strike="noStrike" cap="none" dirty="0" err="1" smtClean="0">
                <a:solidFill>
                  <a:srgbClr val="C9A84C"/>
                </a:solidFill>
                <a:latin typeface="Nikosh" panose="02000000000000000000" pitchFamily="2" charset="0"/>
                <a:ea typeface="Georgia"/>
                <a:cs typeface="Nikosh" panose="02000000000000000000" pitchFamily="2" charset="0"/>
                <a:sym typeface="Georgia"/>
              </a:rPr>
              <a:t>দেশে</a:t>
            </a:r>
            <a:endParaRPr sz="4400" b="0" i="0" u="none" strike="noStrike" cap="none" dirty="0">
              <a:solidFill>
                <a:schemeClr val="dk1"/>
              </a:solidFill>
              <a:latin typeface="Nikosh" panose="02000000000000000000" pitchFamily="2" charset="0"/>
              <a:ea typeface="Calibri"/>
              <a:cs typeface="Nikosh" panose="02000000000000000000" pitchFamily="2" charset="0"/>
              <a:sym typeface="Calibri"/>
            </a:endParaRPr>
          </a:p>
        </p:txBody>
      </p:sp>
      <p:sp>
        <p:nvSpPr>
          <p:cNvPr id="5" name="Google Shape;110;p7"/>
          <p:cNvSpPr/>
          <p:nvPr/>
        </p:nvSpPr>
        <p:spPr>
          <a:xfrm>
            <a:off x="1565218" y="2916642"/>
            <a:ext cx="8090207" cy="495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 b="0" i="1" u="none" strike="noStrike" cap="none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1" u="none" strike="noStrike" cap="none" dirty="0" err="1" smtClean="0">
                <a:solidFill>
                  <a:srgbClr val="FFFFFF"/>
                </a:solidFill>
                <a:latin typeface="Nikosh" panose="02000000000000000000" pitchFamily="2" charset="0"/>
                <a:ea typeface="Calibri"/>
                <a:cs typeface="Nikosh" panose="02000000000000000000" pitchFamily="2" charset="0"/>
                <a:sym typeface="Calibri"/>
              </a:rPr>
              <a:t>অনেক</a:t>
            </a:r>
            <a:r>
              <a:rPr lang="en-US" sz="2800" b="0" i="1" u="none" strike="noStrike" cap="none" dirty="0" smtClean="0">
                <a:solidFill>
                  <a:srgbClr val="FFFFFF"/>
                </a:solidFill>
                <a:latin typeface="Nikosh" panose="02000000000000000000" pitchFamily="2" charset="0"/>
                <a:ea typeface="Calibri"/>
                <a:cs typeface="Nikosh" panose="02000000000000000000" pitchFamily="2" charset="0"/>
                <a:sym typeface="Calibri"/>
              </a:rPr>
              <a:t> </a:t>
            </a:r>
            <a:r>
              <a:rPr lang="en-US" sz="2800" b="0" i="1" u="none" strike="noStrike" cap="none" dirty="0" err="1" smtClean="0">
                <a:solidFill>
                  <a:srgbClr val="FFFFFF"/>
                </a:solidFill>
                <a:latin typeface="Nikosh" panose="02000000000000000000" pitchFamily="2" charset="0"/>
                <a:ea typeface="Calibri"/>
                <a:cs typeface="Nikosh" panose="02000000000000000000" pitchFamily="2" charset="0"/>
                <a:sym typeface="Calibri"/>
              </a:rPr>
              <a:t>কথার</a:t>
            </a:r>
            <a:r>
              <a:rPr lang="en-US" sz="2800" b="0" i="1" u="none" strike="noStrike" cap="none" dirty="0" smtClean="0">
                <a:solidFill>
                  <a:srgbClr val="FFFFFF"/>
                </a:solidFill>
                <a:latin typeface="Nikosh" panose="02000000000000000000" pitchFamily="2" charset="0"/>
                <a:ea typeface="Calibri"/>
                <a:cs typeface="Nikosh" panose="02000000000000000000" pitchFamily="2" charset="0"/>
                <a:sym typeface="Calibri"/>
              </a:rPr>
              <a:t> -----------------------</a:t>
            </a:r>
            <a:r>
              <a:rPr lang="en-US" sz="2800" b="0" i="1" u="none" strike="noStrike" cap="none" dirty="0" err="1" smtClean="0">
                <a:solidFill>
                  <a:srgbClr val="FFFFFF"/>
                </a:solidFill>
                <a:latin typeface="Nikosh" panose="02000000000000000000" pitchFamily="2" charset="0"/>
                <a:ea typeface="Calibri"/>
                <a:cs typeface="Nikosh" panose="02000000000000000000" pitchFamily="2" charset="0"/>
                <a:sym typeface="Calibri"/>
              </a:rPr>
              <a:t>সুর</a:t>
            </a:r>
            <a:r>
              <a:rPr lang="en-US" sz="2800" b="0" i="1" u="none" strike="noStrike" cap="none" dirty="0" smtClean="0">
                <a:solidFill>
                  <a:srgbClr val="FFFFFF"/>
                </a:solidFill>
                <a:latin typeface="Nikosh" panose="02000000000000000000" pitchFamily="2" charset="0"/>
                <a:ea typeface="Calibri"/>
                <a:cs typeface="Nikosh" panose="02000000000000000000" pitchFamily="2" charset="0"/>
                <a:sym typeface="Calibri"/>
              </a:rPr>
              <a:t> </a:t>
            </a:r>
            <a:r>
              <a:rPr lang="en-US" sz="2800" b="0" i="1" u="none" strike="noStrike" cap="none" dirty="0" err="1" smtClean="0">
                <a:solidFill>
                  <a:srgbClr val="FFFFFF"/>
                </a:solidFill>
                <a:latin typeface="Nikosh" panose="02000000000000000000" pitchFamily="2" charset="0"/>
                <a:ea typeface="Calibri"/>
                <a:cs typeface="Nikosh" panose="02000000000000000000" pitchFamily="2" charset="0"/>
                <a:sym typeface="Calibri"/>
              </a:rPr>
              <a:t>লয়ে</a:t>
            </a:r>
            <a:r>
              <a:rPr lang="en-US" sz="2800" b="0" i="1" u="none" strike="noStrike" cap="none" dirty="0" smtClean="0">
                <a:solidFill>
                  <a:srgbClr val="FFFFFF"/>
                </a:solidFill>
                <a:latin typeface="Nikosh" panose="02000000000000000000" pitchFamily="2" charset="0"/>
                <a:ea typeface="Calibri"/>
                <a:cs typeface="Nikosh" panose="02000000000000000000" pitchFamily="2" charset="0"/>
                <a:sym typeface="Calibri"/>
              </a:rPr>
              <a:t> </a:t>
            </a:r>
            <a:r>
              <a:rPr lang="en-US" sz="2800" b="0" i="1" u="none" strike="noStrike" cap="none" dirty="0" err="1" smtClean="0">
                <a:solidFill>
                  <a:srgbClr val="FFFFFF"/>
                </a:solidFill>
                <a:latin typeface="Nikosh" panose="02000000000000000000" pitchFamily="2" charset="0"/>
                <a:ea typeface="Calibri"/>
                <a:cs typeface="Nikosh" panose="02000000000000000000" pitchFamily="2" charset="0"/>
                <a:sym typeface="Calibri"/>
              </a:rPr>
              <a:t>করে</a:t>
            </a:r>
            <a:r>
              <a:rPr lang="en-US" sz="2800" b="0" i="1" u="none" strike="noStrike" cap="none" dirty="0" smtClean="0">
                <a:solidFill>
                  <a:srgbClr val="FFFFFF"/>
                </a:solidFill>
                <a:latin typeface="Nikosh" panose="02000000000000000000" pitchFamily="2" charset="0"/>
                <a:ea typeface="Calibri"/>
                <a:cs typeface="Nikosh" panose="02000000000000000000" pitchFamily="2" charset="0"/>
                <a:sym typeface="Calibri"/>
              </a:rPr>
              <a:t> </a:t>
            </a:r>
            <a:r>
              <a:rPr lang="en-US" sz="2800" b="0" i="1" u="none" strike="noStrike" cap="none" dirty="0" err="1" smtClean="0">
                <a:solidFill>
                  <a:srgbClr val="FFFFFF"/>
                </a:solidFill>
                <a:latin typeface="Nikosh" panose="02000000000000000000" pitchFamily="2" charset="0"/>
                <a:ea typeface="Calibri"/>
                <a:cs typeface="Nikosh" panose="02000000000000000000" pitchFamily="2" charset="0"/>
                <a:sym typeface="Calibri"/>
              </a:rPr>
              <a:t>খেলা</a:t>
            </a:r>
            <a:r>
              <a:rPr lang="en-US" sz="2800" b="0" i="1" u="none" strike="noStrike" cap="none" dirty="0" smtClean="0">
                <a:solidFill>
                  <a:srgbClr val="FFFFFF"/>
                </a:solidFill>
                <a:latin typeface="Nikosh" panose="02000000000000000000" pitchFamily="2" charset="0"/>
                <a:ea typeface="Calibri"/>
                <a:cs typeface="Nikosh" panose="02000000000000000000" pitchFamily="2" charset="0"/>
                <a:sym typeface="Calibri"/>
              </a:rPr>
              <a:t>। </a:t>
            </a:r>
            <a:endParaRPr sz="2800" b="0" i="0" u="none" strike="noStrike" cap="none" dirty="0">
              <a:solidFill>
                <a:schemeClr val="dk1"/>
              </a:solidFill>
              <a:latin typeface="Nikosh" panose="02000000000000000000" pitchFamily="2" charset="0"/>
              <a:ea typeface="Calibri"/>
              <a:cs typeface="Nikosh" panose="02000000000000000000" pitchFamily="2" charset="0"/>
              <a:sym typeface="Calibri"/>
            </a:endParaRPr>
          </a:p>
        </p:txBody>
      </p:sp>
      <p:sp>
        <p:nvSpPr>
          <p:cNvPr id="6" name="Google Shape;111;p7"/>
          <p:cNvSpPr/>
          <p:nvPr/>
        </p:nvSpPr>
        <p:spPr>
          <a:xfrm>
            <a:off x="1565218" y="4987279"/>
            <a:ext cx="2074412" cy="457200"/>
          </a:xfrm>
          <a:prstGeom prst="roundRect">
            <a:avLst>
              <a:gd name="adj" fmla="val 16000"/>
            </a:avLst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13;p7"/>
          <p:cNvSpPr/>
          <p:nvPr/>
        </p:nvSpPr>
        <p:spPr>
          <a:xfrm>
            <a:off x="3927773" y="4976646"/>
            <a:ext cx="2074412" cy="457200"/>
          </a:xfrm>
          <a:prstGeom prst="roundRect">
            <a:avLst>
              <a:gd name="adj" fmla="val 16000"/>
            </a:avLst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15;p7"/>
          <p:cNvSpPr/>
          <p:nvPr/>
        </p:nvSpPr>
        <p:spPr>
          <a:xfrm>
            <a:off x="6211647" y="4939857"/>
            <a:ext cx="2074412" cy="457200"/>
          </a:xfrm>
          <a:prstGeom prst="roundRect">
            <a:avLst>
              <a:gd name="adj" fmla="val 16000"/>
            </a:avLst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17;p7"/>
          <p:cNvSpPr/>
          <p:nvPr/>
        </p:nvSpPr>
        <p:spPr>
          <a:xfrm>
            <a:off x="8495521" y="4939857"/>
            <a:ext cx="2074412" cy="457200"/>
          </a:xfrm>
          <a:prstGeom prst="roundRect">
            <a:avLst>
              <a:gd name="adj" fmla="val 16000"/>
            </a:avLst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6;p7"/>
          <p:cNvSpPr/>
          <p:nvPr/>
        </p:nvSpPr>
        <p:spPr>
          <a:xfrm>
            <a:off x="0" y="6435140"/>
            <a:ext cx="12192000" cy="311536"/>
          </a:xfrm>
          <a:prstGeom prst="rect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07;p7"/>
          <p:cNvSpPr/>
          <p:nvPr/>
        </p:nvSpPr>
        <p:spPr>
          <a:xfrm>
            <a:off x="3135062" y="627185"/>
            <a:ext cx="4950518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A8A"/>
              </a:buClr>
              <a:buSzPts val="1400"/>
              <a:buFont typeface="Calibri"/>
              <a:buNone/>
            </a:pPr>
            <a:r>
              <a:rPr lang="en-US" sz="4400" b="1" i="0" u="none" strike="noStrike" cap="none" dirty="0" err="1">
                <a:solidFill>
                  <a:srgbClr val="5A6A8A"/>
                </a:solidFill>
                <a:latin typeface="Nikosh" panose="02000000000000000000" pitchFamily="2" charset="0"/>
                <a:ea typeface="Calibri"/>
                <a:cs typeface="Nikosh" panose="02000000000000000000" pitchFamily="2" charset="0"/>
                <a:sym typeface="Calibri"/>
              </a:rPr>
              <a:t>আজকের</a:t>
            </a:r>
            <a:r>
              <a:rPr lang="en-US" sz="4400" b="1" i="0" u="none" strike="noStrike" cap="none" dirty="0">
                <a:solidFill>
                  <a:srgbClr val="5A6A8A"/>
                </a:solidFill>
                <a:latin typeface="Nikosh" panose="02000000000000000000" pitchFamily="2" charset="0"/>
                <a:ea typeface="Calibri"/>
                <a:cs typeface="Nikosh" panose="02000000000000000000" pitchFamily="2" charset="0"/>
                <a:sym typeface="Calibri"/>
              </a:rPr>
              <a:t> </a:t>
            </a:r>
            <a:r>
              <a:rPr lang="en-US" sz="4400" b="1" i="0" u="none" strike="noStrike" cap="none" dirty="0" err="1">
                <a:solidFill>
                  <a:srgbClr val="5A6A8A"/>
                </a:solidFill>
                <a:latin typeface="Nikosh" panose="02000000000000000000" pitchFamily="2" charset="0"/>
                <a:ea typeface="Calibri"/>
                <a:cs typeface="Nikosh" panose="02000000000000000000" pitchFamily="2" charset="0"/>
                <a:sym typeface="Calibri"/>
              </a:rPr>
              <a:t>পাঠ</a:t>
            </a:r>
            <a:endParaRPr sz="4400" b="1" i="0" u="none" strike="noStrike" cap="none" dirty="0">
              <a:solidFill>
                <a:schemeClr val="dk1"/>
              </a:solidFill>
              <a:latin typeface="Nikosh" panose="02000000000000000000" pitchFamily="2" charset="0"/>
              <a:ea typeface="Calibri"/>
              <a:cs typeface="Nikosh" panose="02000000000000000000" pitchFamily="2" charset="0"/>
              <a:sym typeface="Calibri"/>
            </a:endParaRPr>
          </a:p>
        </p:txBody>
      </p:sp>
      <p:sp>
        <p:nvSpPr>
          <p:cNvPr id="12" name="Google Shape;376;p18"/>
          <p:cNvSpPr/>
          <p:nvPr/>
        </p:nvSpPr>
        <p:spPr>
          <a:xfrm>
            <a:off x="3435590" y="3984876"/>
            <a:ext cx="229132" cy="276060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377;p18"/>
          <p:cNvSpPr/>
          <p:nvPr/>
        </p:nvSpPr>
        <p:spPr>
          <a:xfrm>
            <a:off x="4002518" y="3984876"/>
            <a:ext cx="229132" cy="276060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378;p18"/>
          <p:cNvSpPr/>
          <p:nvPr/>
        </p:nvSpPr>
        <p:spPr>
          <a:xfrm>
            <a:off x="4569446" y="3984876"/>
            <a:ext cx="229132" cy="276060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379;p18"/>
          <p:cNvSpPr/>
          <p:nvPr/>
        </p:nvSpPr>
        <p:spPr>
          <a:xfrm>
            <a:off x="5136374" y="3984876"/>
            <a:ext cx="229132" cy="276060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380;p18"/>
          <p:cNvSpPr/>
          <p:nvPr/>
        </p:nvSpPr>
        <p:spPr>
          <a:xfrm>
            <a:off x="5703302" y="3984876"/>
            <a:ext cx="229132" cy="276060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381;p18"/>
          <p:cNvSpPr/>
          <p:nvPr/>
        </p:nvSpPr>
        <p:spPr>
          <a:xfrm>
            <a:off x="6270230" y="3984876"/>
            <a:ext cx="229132" cy="276060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382;p18"/>
          <p:cNvSpPr/>
          <p:nvPr/>
        </p:nvSpPr>
        <p:spPr>
          <a:xfrm>
            <a:off x="6837158" y="3984876"/>
            <a:ext cx="229132" cy="276060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383;p18"/>
          <p:cNvSpPr/>
          <p:nvPr/>
        </p:nvSpPr>
        <p:spPr>
          <a:xfrm>
            <a:off x="7404086" y="3984876"/>
            <a:ext cx="229132" cy="276060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384;p18"/>
          <p:cNvSpPr/>
          <p:nvPr/>
        </p:nvSpPr>
        <p:spPr>
          <a:xfrm>
            <a:off x="7971014" y="3984876"/>
            <a:ext cx="229132" cy="276060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351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311;p15"/>
          <p:cNvSpPr/>
          <p:nvPr/>
        </p:nvSpPr>
        <p:spPr>
          <a:xfrm>
            <a:off x="0" y="0"/>
            <a:ext cx="12269972" cy="329609"/>
          </a:xfrm>
          <a:prstGeom prst="rect">
            <a:avLst/>
          </a:prstGeom>
          <a:solidFill>
            <a:srgbClr val="5B4A9B"/>
          </a:solidFill>
          <a:ln w="12700" cap="flat" cmpd="sng">
            <a:solidFill>
              <a:srgbClr val="5B4A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6;p7"/>
          <p:cNvSpPr/>
          <p:nvPr/>
        </p:nvSpPr>
        <p:spPr>
          <a:xfrm>
            <a:off x="0" y="6525198"/>
            <a:ext cx="12192000" cy="311536"/>
          </a:xfrm>
          <a:prstGeom prst="rect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-200025" y="6424492"/>
            <a:ext cx="12512815" cy="734301"/>
            <a:chOff x="0" y="0"/>
            <a:chExt cx="11607985" cy="406400"/>
          </a:xfrm>
        </p:grpSpPr>
        <p:sp>
          <p:nvSpPr>
            <p:cNvPr id="12" name="Freeform 11"/>
            <p:cNvSpPr/>
            <p:nvPr/>
          </p:nvSpPr>
          <p:spPr>
            <a:xfrm>
              <a:off x="0" y="0"/>
              <a:ext cx="11607985" cy="406400"/>
            </a:xfrm>
            <a:custGeom>
              <a:avLst/>
              <a:gdLst/>
              <a:ahLst/>
              <a:cxnLst/>
              <a:rect l="l" t="t" r="r" b="b"/>
              <a:pathLst>
                <a:path w="11607985" h="406400">
                  <a:moveTo>
                    <a:pt x="11404785" y="0"/>
                  </a:moveTo>
                  <a:cubicBezTo>
                    <a:pt x="11517009" y="0"/>
                    <a:pt x="11607985" y="90976"/>
                    <a:pt x="11607985" y="203200"/>
                  </a:cubicBezTo>
                  <a:cubicBezTo>
                    <a:pt x="11607985" y="315424"/>
                    <a:pt x="11517009" y="406400"/>
                    <a:pt x="1140478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306464"/>
            </a:solidFill>
          </p:spPr>
        </p:sp>
        <p:sp>
          <p:nvSpPr>
            <p:cNvPr id="13" name="TextBox 12"/>
            <p:cNvSpPr txBox="1"/>
            <p:nvPr/>
          </p:nvSpPr>
          <p:spPr>
            <a:xfrm>
              <a:off x="0" y="-57150"/>
              <a:ext cx="11607985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048152" y="6476123"/>
            <a:ext cx="10191348" cy="734301"/>
            <a:chOff x="0" y="0"/>
            <a:chExt cx="7366854" cy="406400"/>
          </a:xfrm>
        </p:grpSpPr>
        <p:sp>
          <p:nvSpPr>
            <p:cNvPr id="15" name="Freeform 14"/>
            <p:cNvSpPr/>
            <p:nvPr/>
          </p:nvSpPr>
          <p:spPr>
            <a:xfrm>
              <a:off x="0" y="0"/>
              <a:ext cx="7366853" cy="406400"/>
            </a:xfrm>
            <a:custGeom>
              <a:avLst/>
              <a:gdLst/>
              <a:ahLst/>
              <a:cxnLst/>
              <a:rect l="l" t="t" r="r" b="b"/>
              <a:pathLst>
                <a:path w="7366853" h="406400">
                  <a:moveTo>
                    <a:pt x="7163653" y="0"/>
                  </a:moveTo>
                  <a:cubicBezTo>
                    <a:pt x="7275878" y="0"/>
                    <a:pt x="7366853" y="90976"/>
                    <a:pt x="7366853" y="203200"/>
                  </a:cubicBezTo>
                  <a:cubicBezTo>
                    <a:pt x="7366853" y="315424"/>
                    <a:pt x="7275878" y="406400"/>
                    <a:pt x="716365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E8388"/>
            </a:solidFill>
          </p:spPr>
        </p:sp>
        <p:sp>
          <p:nvSpPr>
            <p:cNvPr id="16" name="TextBox 15"/>
            <p:cNvSpPr txBox="1"/>
            <p:nvPr/>
          </p:nvSpPr>
          <p:spPr>
            <a:xfrm>
              <a:off x="0" y="-57150"/>
              <a:ext cx="7366854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838541" y="6450307"/>
            <a:ext cx="8336641" cy="734301"/>
            <a:chOff x="0" y="0"/>
            <a:chExt cx="5548478" cy="406400"/>
          </a:xfrm>
        </p:grpSpPr>
        <p:sp>
          <p:nvSpPr>
            <p:cNvPr id="18" name="Freeform 17"/>
            <p:cNvSpPr/>
            <p:nvPr/>
          </p:nvSpPr>
          <p:spPr>
            <a:xfrm>
              <a:off x="0" y="0"/>
              <a:ext cx="5548478" cy="406400"/>
            </a:xfrm>
            <a:custGeom>
              <a:avLst/>
              <a:gdLst/>
              <a:ahLst/>
              <a:cxnLst/>
              <a:rect l="l" t="t" r="r" b="b"/>
              <a:pathLst>
                <a:path w="5548478" h="406400">
                  <a:moveTo>
                    <a:pt x="5345278" y="0"/>
                  </a:moveTo>
                  <a:cubicBezTo>
                    <a:pt x="5457503" y="0"/>
                    <a:pt x="5548478" y="90976"/>
                    <a:pt x="5548478" y="203200"/>
                  </a:cubicBezTo>
                  <a:cubicBezTo>
                    <a:pt x="5548478" y="315424"/>
                    <a:pt x="5457503" y="406400"/>
                    <a:pt x="5345278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DB034"/>
            </a:solidFill>
          </p:spPr>
        </p:sp>
        <p:sp>
          <p:nvSpPr>
            <p:cNvPr id="19" name="TextBox 18"/>
            <p:cNvSpPr txBox="1"/>
            <p:nvPr/>
          </p:nvSpPr>
          <p:spPr>
            <a:xfrm>
              <a:off x="0" y="-57150"/>
              <a:ext cx="5548478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3326255" y="526258"/>
            <a:ext cx="4830253" cy="806967"/>
            <a:chOff x="1553625" y="242912"/>
            <a:chExt cx="5287674" cy="806967"/>
          </a:xfrm>
        </p:grpSpPr>
        <p:sp>
          <p:nvSpPr>
            <p:cNvPr id="84" name="Snip Diagonal Corner Rectangle 83"/>
            <p:cNvSpPr/>
            <p:nvPr/>
          </p:nvSpPr>
          <p:spPr>
            <a:xfrm>
              <a:off x="1719855" y="328833"/>
              <a:ext cx="4744401" cy="567555"/>
            </a:xfrm>
            <a:prstGeom prst="snip2DiagRect">
              <a:avLst>
                <a:gd name="adj1" fmla="val 0"/>
                <a:gd name="adj2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endParaRPr lang="en-US" b="1">
                <a:ln/>
                <a:solidFill>
                  <a:schemeClr val="accent3"/>
                </a:solidFill>
              </a:endParaRPr>
            </a:p>
          </p:txBody>
        </p:sp>
        <p:sp>
          <p:nvSpPr>
            <p:cNvPr id="85" name="Snip Diagonal Corner Rectangle 84"/>
            <p:cNvSpPr/>
            <p:nvPr/>
          </p:nvSpPr>
          <p:spPr>
            <a:xfrm>
              <a:off x="1553625" y="242912"/>
              <a:ext cx="5287674" cy="806967"/>
            </a:xfrm>
            <a:prstGeom prst="snip2DiagRect">
              <a:avLst>
                <a:gd name="adj1" fmla="val 0"/>
                <a:gd name="adj2" fmla="val 50000"/>
              </a:avLst>
            </a:prstGeom>
            <a:solidFill>
              <a:srgbClr val="FF6600"/>
            </a:solidFill>
            <a:ln>
              <a:noFill/>
            </a:ln>
            <a:effectLst>
              <a:glow rad="1397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n-US" sz="3200" b="1" dirty="0" err="1" smtClean="0">
                  <a:ln/>
                  <a:solidFill>
                    <a:srgbClr val="00B0F0"/>
                  </a:solidFill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কবি</a:t>
              </a:r>
              <a:r>
                <a:rPr lang="en-US" sz="3200" b="1" dirty="0" smtClean="0">
                  <a:ln/>
                  <a:solidFill>
                    <a:srgbClr val="00B0F0"/>
                  </a:solidFill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b="1" dirty="0" err="1" smtClean="0">
                  <a:ln/>
                  <a:solidFill>
                    <a:srgbClr val="00B0F0"/>
                  </a:solidFill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সম্পর্কে</a:t>
              </a:r>
              <a:r>
                <a:rPr lang="en-US" sz="3200" b="1" dirty="0" smtClean="0">
                  <a:ln/>
                  <a:solidFill>
                    <a:srgbClr val="00B0F0"/>
                  </a:solidFill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b="1" dirty="0" err="1" smtClean="0">
                  <a:ln/>
                  <a:solidFill>
                    <a:srgbClr val="00B0F0"/>
                  </a:solidFill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জেনে</a:t>
              </a:r>
              <a:r>
                <a:rPr lang="en-US" sz="3200" b="1" dirty="0" smtClean="0">
                  <a:ln/>
                  <a:solidFill>
                    <a:srgbClr val="00B0F0"/>
                  </a:solidFill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b="1" dirty="0" err="1" smtClean="0">
                  <a:ln/>
                  <a:solidFill>
                    <a:srgbClr val="00B0F0"/>
                  </a:solidFill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নিইঃ</a:t>
              </a:r>
              <a:r>
                <a:rPr lang="en-US" sz="3200" b="1" dirty="0" smtClean="0">
                  <a:ln/>
                  <a:solidFill>
                    <a:srgbClr val="00B0F0"/>
                  </a:solidFill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endParaRPr lang="en-US" sz="3200" b="1" dirty="0">
                <a:ln/>
                <a:solidFill>
                  <a:srgbClr val="00B0F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pic>
        <p:nvPicPr>
          <p:cNvPr id="86" name="Picture 8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87" y="1857772"/>
            <a:ext cx="2442913" cy="2984682"/>
          </a:xfrm>
          <a:prstGeom prst="rect">
            <a:avLst/>
          </a:prstGeom>
          <a:ln w="136525" cap="sq">
            <a:solidFill>
              <a:srgbClr val="FF33CC">
                <a:alpha val="60000"/>
              </a:srgb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D37377E9-3E4E-40E3-AC98-BB405BAC57AD}"/>
              </a:ext>
            </a:extLst>
          </p:cNvPr>
          <p:cNvSpPr txBox="1"/>
          <p:nvPr/>
        </p:nvSpPr>
        <p:spPr>
          <a:xfrm>
            <a:off x="3326255" y="2568946"/>
            <a:ext cx="2365516" cy="1569660"/>
          </a:xfrm>
          <a:prstGeom prst="rect">
            <a:avLst/>
          </a:prstGeom>
          <a:noFill/>
          <a:ln w="76200">
            <a:solidFill>
              <a:srgbClr val="0BF96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s-IN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</a:t>
            </a:r>
            <a:r>
              <a:rPr lang="en-GB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</a:t>
            </a:r>
            <a:r>
              <a:rPr lang="as-IN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্</a:t>
            </a:r>
            <a:r>
              <a:rPr lang="en-GB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 </a:t>
            </a:r>
            <a:r>
              <a:rPr lang="as-IN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</a:t>
            </a:r>
            <a:r>
              <a:rPr lang="en-GB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as-IN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en-GB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ি</a:t>
            </a:r>
            <a:r>
              <a:rPr lang="as-IN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খ</a:t>
            </a:r>
            <a:endParaRPr lang="en-GB" sz="32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GB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১</a:t>
            </a:r>
            <a:r>
              <a:rPr lang="as-IN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৯</a:t>
            </a:r>
            <a:r>
              <a:rPr lang="en-GB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১</a:t>
            </a:r>
            <a:r>
              <a:rPr lang="as-IN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১</a:t>
            </a:r>
            <a:r>
              <a:rPr lang="en-GB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</a:t>
            </a:r>
            <a:r>
              <a:rPr lang="en-GB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as-IN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ল</a:t>
            </a:r>
            <a:r>
              <a:rPr lang="en-GB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ে</a:t>
            </a:r>
            <a:r>
              <a:rPr lang="as-IN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en-GB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২</a:t>
            </a:r>
            <a:r>
              <a:rPr lang="en-GB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০ </a:t>
            </a:r>
            <a:r>
              <a:rPr lang="as-IN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</a:t>
            </a:r>
            <a:r>
              <a:rPr lang="en-GB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ু</a:t>
            </a:r>
            <a:r>
              <a:rPr lang="as-IN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</a:t>
            </a:r>
            <a:r>
              <a:rPr lang="en-GB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x-none" sz="32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EDFD1CC-4E1B-4DE3-8CA1-2086A20FA43D}"/>
              </a:ext>
            </a:extLst>
          </p:cNvPr>
          <p:cNvSpPr txBox="1"/>
          <p:nvPr/>
        </p:nvSpPr>
        <p:spPr>
          <a:xfrm>
            <a:off x="5470474" y="1609810"/>
            <a:ext cx="2365516" cy="107721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err="1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বরিশাল</a:t>
            </a:r>
            <a:r>
              <a:rPr lang="en-GB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3200" b="1" dirty="0" err="1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জেলার</a:t>
            </a:r>
            <a:r>
              <a:rPr lang="en-GB" sz="32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3200" b="1" dirty="0" err="1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শায়েস্তাবাদ</a:t>
            </a:r>
            <a:endParaRPr lang="en-GB" sz="32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9A405F9-E087-41BF-8901-A2FD8001F46A}"/>
              </a:ext>
            </a:extLst>
          </p:cNvPr>
          <p:cNvSpPr txBox="1"/>
          <p:nvPr/>
        </p:nvSpPr>
        <p:spPr>
          <a:xfrm>
            <a:off x="7549249" y="2498159"/>
            <a:ext cx="2365516" cy="1569660"/>
          </a:xfrm>
          <a:prstGeom prst="rect">
            <a:avLst/>
          </a:prstGeom>
          <a:noFill/>
          <a:ln w="76200">
            <a:solidFill>
              <a:srgbClr val="F8F43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err="1">
                <a:solidFill>
                  <a:srgbClr val="FF33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সাঁঝের</a:t>
            </a:r>
            <a:r>
              <a:rPr lang="en-GB" sz="3200" b="1" dirty="0">
                <a:solidFill>
                  <a:srgbClr val="FF33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3200" b="1" dirty="0" err="1">
                <a:solidFill>
                  <a:srgbClr val="FF33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মায়া</a:t>
            </a:r>
            <a:r>
              <a:rPr lang="en-GB" sz="3200" b="1" dirty="0">
                <a:solidFill>
                  <a:srgbClr val="FF33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GB" sz="3200" b="1" dirty="0" err="1">
                <a:solidFill>
                  <a:srgbClr val="FF33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মায়া</a:t>
            </a:r>
            <a:r>
              <a:rPr lang="en-GB" sz="3200" b="1" dirty="0">
                <a:solidFill>
                  <a:srgbClr val="FF33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3200" b="1" dirty="0" err="1">
                <a:solidFill>
                  <a:srgbClr val="FF33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কাজল</a:t>
            </a:r>
            <a:r>
              <a:rPr lang="en-GB" sz="3200" b="1" dirty="0">
                <a:solidFill>
                  <a:srgbClr val="FF33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GB" sz="3200" b="1" dirty="0" err="1">
                <a:solidFill>
                  <a:srgbClr val="FF33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কেয়ার</a:t>
            </a:r>
            <a:r>
              <a:rPr lang="en-GB" sz="3200" b="1" dirty="0">
                <a:solidFill>
                  <a:srgbClr val="FF33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3200" b="1" dirty="0" err="1">
                <a:solidFill>
                  <a:srgbClr val="FF33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কাঁটা</a:t>
            </a:r>
            <a:endParaRPr lang="en-GB" sz="3200" b="1" dirty="0">
              <a:solidFill>
                <a:srgbClr val="FF33CC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82E9C5B-5B29-4EB7-B63C-B688578419FF}"/>
              </a:ext>
            </a:extLst>
          </p:cNvPr>
          <p:cNvSpPr txBox="1"/>
          <p:nvPr/>
        </p:nvSpPr>
        <p:spPr>
          <a:xfrm>
            <a:off x="5446566" y="3560766"/>
            <a:ext cx="2365516" cy="1384995"/>
          </a:xfrm>
          <a:prstGeom prst="rect">
            <a:avLst/>
          </a:prstGeom>
          <a:noFill/>
          <a:ln w="76200">
            <a:solidFill>
              <a:srgbClr val="008000">
                <a:alpha val="94902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বাংলা</a:t>
            </a:r>
            <a:r>
              <a:rPr lang="en-GB" sz="2800" b="1" dirty="0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2800" b="1" dirty="0" err="1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একাডেমী</a:t>
            </a:r>
            <a:r>
              <a:rPr lang="en-GB" sz="2800" b="1" dirty="0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2800" b="1" dirty="0" err="1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পুরস্কার</a:t>
            </a:r>
            <a:r>
              <a:rPr lang="en-GB" sz="2800" b="1" dirty="0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GB" sz="2800" b="1" dirty="0" err="1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একুশে</a:t>
            </a:r>
            <a:r>
              <a:rPr lang="en-GB" sz="2800" b="1" dirty="0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2800" b="1" dirty="0" err="1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পদক</a:t>
            </a:r>
            <a:r>
              <a:rPr lang="en-GB" sz="2800" b="1" dirty="0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B6DF40AD-FA7D-4F68-B61E-C0852661453D}"/>
              </a:ext>
            </a:extLst>
          </p:cNvPr>
          <p:cNvSpPr txBox="1"/>
          <p:nvPr/>
        </p:nvSpPr>
        <p:spPr>
          <a:xfrm>
            <a:off x="7681098" y="4255342"/>
            <a:ext cx="2426475" cy="1384995"/>
          </a:xfrm>
          <a:prstGeom prst="rect">
            <a:avLst/>
          </a:prstGeom>
          <a:noFill/>
          <a:ln w="76200">
            <a:solidFill>
              <a:srgbClr val="9FA55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১৯৯৯সালের ২০নভেম্বর </a:t>
            </a:r>
            <a:r>
              <a:rPr lang="as-IN" sz="28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</a:t>
            </a:r>
            <a:r>
              <a:rPr lang="en-GB" sz="28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ৃ</a:t>
            </a:r>
            <a:r>
              <a:rPr lang="as-IN" sz="28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</a:t>
            </a:r>
            <a:r>
              <a:rPr lang="en-GB" sz="28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্</a:t>
            </a:r>
            <a:r>
              <a:rPr lang="as-IN" sz="28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</a:t>
            </a:r>
            <a:r>
              <a:rPr lang="en-GB" sz="28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ু </a:t>
            </a:r>
            <a:r>
              <a:rPr lang="as-IN" sz="28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</a:t>
            </a:r>
            <a:r>
              <a:rPr lang="en-GB" sz="28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as-IN" sz="28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ণ</a:t>
            </a:r>
            <a:r>
              <a:rPr lang="en-GB" sz="28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8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</a:t>
            </a:r>
            <a:r>
              <a:rPr lang="en-GB" sz="28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as-IN" sz="28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ে</a:t>
            </a:r>
            <a:r>
              <a:rPr lang="en-GB" sz="28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</a:t>
            </a:r>
          </a:p>
        </p:txBody>
      </p:sp>
    </p:spTree>
    <p:extLst>
      <p:ext uri="{BB962C8B-B14F-4D97-AF65-F5344CB8AC3E}">
        <p14:creationId xmlns:p14="http://schemas.microsoft.com/office/powerpoint/2010/main" val="729353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89" grpId="0" animBg="1"/>
      <p:bldP spid="90" grpId="0" animBg="1"/>
      <p:bldP spid="9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78" y="942956"/>
            <a:ext cx="4483510" cy="5306165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78" y="947974"/>
            <a:ext cx="4483510" cy="5487166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324166" y="4955457"/>
            <a:ext cx="973396" cy="796413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২২</a:t>
            </a:r>
            <a:endParaRPr lang="en-US" sz="3200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Google Shape;105;p7"/>
          <p:cNvSpPr/>
          <p:nvPr/>
        </p:nvSpPr>
        <p:spPr>
          <a:xfrm>
            <a:off x="0" y="-132588"/>
            <a:ext cx="12192000" cy="265176"/>
          </a:xfrm>
          <a:prstGeom prst="rect">
            <a:avLst/>
          </a:prstGeom>
          <a:solidFill>
            <a:srgbClr val="1B2A4A"/>
          </a:solidFill>
          <a:ln w="12700" cap="flat" cmpd="sng">
            <a:solidFill>
              <a:srgbClr val="1B2A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06;p7"/>
          <p:cNvSpPr/>
          <p:nvPr/>
        </p:nvSpPr>
        <p:spPr>
          <a:xfrm>
            <a:off x="0" y="6435140"/>
            <a:ext cx="12192000" cy="311536"/>
          </a:xfrm>
          <a:prstGeom prst="rect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03631" y="213814"/>
            <a:ext cx="27847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dirty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পাঠ্য বই সংযোগ</a:t>
            </a:r>
            <a:endParaRPr lang="en-US" sz="4000" dirty="0">
              <a:solidFill>
                <a:srgbClr val="00206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26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44444E-6 L 0.55859 0.0046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30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5;p7"/>
          <p:cNvSpPr/>
          <p:nvPr/>
        </p:nvSpPr>
        <p:spPr>
          <a:xfrm>
            <a:off x="0" y="-132588"/>
            <a:ext cx="12192000" cy="265176"/>
          </a:xfrm>
          <a:prstGeom prst="rect">
            <a:avLst/>
          </a:prstGeom>
          <a:solidFill>
            <a:srgbClr val="1B2A4A"/>
          </a:solidFill>
          <a:ln w="12700" cap="flat" cmpd="sng">
            <a:solidFill>
              <a:srgbClr val="1B2A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06;p7"/>
          <p:cNvSpPr/>
          <p:nvPr/>
        </p:nvSpPr>
        <p:spPr>
          <a:xfrm>
            <a:off x="0" y="6435140"/>
            <a:ext cx="12192000" cy="311536"/>
          </a:xfrm>
          <a:prstGeom prst="rect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84139" y="1651111"/>
            <a:ext cx="37018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অনেক কথার গুঞ্জন শুনি</a:t>
            </a:r>
          </a:p>
          <a:p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   অনেক গানের সুর</a:t>
            </a:r>
          </a:p>
          <a:p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সবচেয়ে ভালো লাগে যে আমার</a:t>
            </a:r>
          </a:p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‘মাগো’ ডাক সুমধুর।</a:t>
            </a:r>
            <a:endParaRPr lang="en-US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26998" y="3616307"/>
            <a:ext cx="373134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আমার দেশের মাঠের মাটিতে</a:t>
            </a:r>
          </a:p>
          <a:p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   কৃষাণ দুপুরবেলা</a:t>
            </a:r>
          </a:p>
          <a:p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ক্লান্তি নাশিতে কন্ঠে যে তার</a:t>
            </a:r>
          </a:p>
          <a:p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   সুর লয়ে করে খেলা।</a:t>
            </a:r>
            <a:endParaRPr lang="en-US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90057" y="358340"/>
            <a:ext cx="3124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জম্মেছি এই দেশে</a:t>
            </a:r>
          </a:p>
          <a:p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সুফিয়া কামাল</a:t>
            </a:r>
            <a:endParaRPr lang="en-US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 rot="19058190">
            <a:off x="56882" y="737866"/>
            <a:ext cx="2956126" cy="1248183"/>
          </a:xfrm>
          <a:prstGeom prst="rightArrow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শিক্ষকের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আবৃত্তি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467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5;p7"/>
          <p:cNvSpPr/>
          <p:nvPr/>
        </p:nvSpPr>
        <p:spPr>
          <a:xfrm>
            <a:off x="0" y="-132588"/>
            <a:ext cx="12192000" cy="265176"/>
          </a:xfrm>
          <a:prstGeom prst="rect">
            <a:avLst/>
          </a:prstGeom>
          <a:solidFill>
            <a:srgbClr val="1B2A4A"/>
          </a:solidFill>
          <a:ln w="12700" cap="flat" cmpd="sng">
            <a:solidFill>
              <a:srgbClr val="1B2A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06;p7"/>
          <p:cNvSpPr/>
          <p:nvPr/>
        </p:nvSpPr>
        <p:spPr>
          <a:xfrm>
            <a:off x="0" y="6435140"/>
            <a:ext cx="12192000" cy="311536"/>
          </a:xfrm>
          <a:prstGeom prst="rect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Right Arrow 3"/>
          <p:cNvSpPr/>
          <p:nvPr/>
        </p:nvSpPr>
        <p:spPr>
          <a:xfrm rot="19058190">
            <a:off x="-98874" y="732565"/>
            <a:ext cx="3043945" cy="1248183"/>
          </a:xfrm>
          <a:prstGeom prst="rightArrow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শিক্ষার্থীর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আবৃত্তি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14018" y="1704274"/>
            <a:ext cx="37018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অনেক কথার গুঞ্জন শুনি</a:t>
            </a:r>
          </a:p>
          <a:p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   অনেক গানের সুর</a:t>
            </a:r>
          </a:p>
          <a:p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সবচেয়ে ভালো লাগে যে আমার</a:t>
            </a:r>
          </a:p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‘মাগো’ ডাক সুমধুর।</a:t>
            </a:r>
            <a:endParaRPr lang="en-US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6877" y="3669470"/>
            <a:ext cx="373134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আমার দেশের মাঠের মাটিতে</a:t>
            </a:r>
          </a:p>
          <a:p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   কৃষাণ দুপুরবেলা</a:t>
            </a:r>
          </a:p>
          <a:p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ক্লান্তি নাশিতে কন্ঠে যে তার</a:t>
            </a:r>
          </a:p>
          <a:p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   সুর লয়ে করে খেলা।</a:t>
            </a:r>
            <a:endParaRPr lang="en-US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19936" y="411503"/>
            <a:ext cx="3124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জম্মেছি এই দেশে</a:t>
            </a:r>
          </a:p>
          <a:p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সুফিয়া কামাল</a:t>
            </a:r>
            <a:endParaRPr lang="en-US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633" y="403935"/>
            <a:ext cx="2735525" cy="20959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8135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5;p7"/>
          <p:cNvSpPr/>
          <p:nvPr/>
        </p:nvSpPr>
        <p:spPr>
          <a:xfrm>
            <a:off x="0" y="-132588"/>
            <a:ext cx="12192000" cy="265176"/>
          </a:xfrm>
          <a:prstGeom prst="rect">
            <a:avLst/>
          </a:prstGeom>
          <a:solidFill>
            <a:srgbClr val="1B2A4A"/>
          </a:solidFill>
          <a:ln w="12700" cap="flat" cmpd="sng">
            <a:solidFill>
              <a:srgbClr val="1B2A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06;p7"/>
          <p:cNvSpPr/>
          <p:nvPr/>
        </p:nvSpPr>
        <p:spPr>
          <a:xfrm>
            <a:off x="0" y="6435140"/>
            <a:ext cx="12192000" cy="311536"/>
          </a:xfrm>
          <a:prstGeom prst="rect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Right Arrow 3"/>
          <p:cNvSpPr/>
          <p:nvPr/>
        </p:nvSpPr>
        <p:spPr>
          <a:xfrm rot="19415136">
            <a:off x="-279177" y="956322"/>
            <a:ext cx="4536066" cy="1248183"/>
          </a:xfrm>
          <a:prstGeom prst="rightArrow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শিক্ষক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শিক্ষার্থীর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আবৃত্তি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00235" y="1799967"/>
            <a:ext cx="37018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অনেক কথার গুঞ্জন শুনি</a:t>
            </a:r>
          </a:p>
          <a:p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   অনেক গানের সুর</a:t>
            </a:r>
          </a:p>
          <a:p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সবচেয়ে ভালো লাগে যে আমার</a:t>
            </a:r>
          </a:p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‘মাগো’ ডাক সুমধুর।</a:t>
            </a:r>
            <a:endParaRPr lang="en-US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43094" y="3765163"/>
            <a:ext cx="373134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আমার দেশের মাঠের মাটিতে</a:t>
            </a:r>
          </a:p>
          <a:p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   কৃষাণ দুপুরবেলা</a:t>
            </a:r>
          </a:p>
          <a:p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ক্লান্তি নাশিতে কন্ঠে যে তার</a:t>
            </a:r>
          </a:p>
          <a:p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   সুর লয়ে করে খেলা।</a:t>
            </a:r>
            <a:endParaRPr lang="en-US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6153" y="507196"/>
            <a:ext cx="3124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জম্মেছি এই দেশে</a:t>
            </a:r>
          </a:p>
          <a:p>
            <a:r>
              <a:rPr lang="bn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সুফিয়া কামাল</a:t>
            </a:r>
            <a:endParaRPr lang="en-US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003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5;p7"/>
          <p:cNvSpPr/>
          <p:nvPr/>
        </p:nvSpPr>
        <p:spPr>
          <a:xfrm>
            <a:off x="0" y="-132588"/>
            <a:ext cx="12192000" cy="265176"/>
          </a:xfrm>
          <a:prstGeom prst="rect">
            <a:avLst/>
          </a:prstGeom>
          <a:solidFill>
            <a:srgbClr val="1B2A4A"/>
          </a:solidFill>
          <a:ln w="12700" cap="flat" cmpd="sng">
            <a:solidFill>
              <a:srgbClr val="1B2A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06;p7"/>
          <p:cNvSpPr/>
          <p:nvPr/>
        </p:nvSpPr>
        <p:spPr>
          <a:xfrm>
            <a:off x="0" y="6435140"/>
            <a:ext cx="12192000" cy="311536"/>
          </a:xfrm>
          <a:prstGeom prst="rect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93A375-AE8F-5EC7-425C-D1ADDFBE8EA0}"/>
              </a:ext>
            </a:extLst>
          </p:cNvPr>
          <p:cNvSpPr txBox="1"/>
          <p:nvPr/>
        </p:nvSpPr>
        <p:spPr>
          <a:xfrm>
            <a:off x="3660106" y="221235"/>
            <a:ext cx="2898029" cy="646331"/>
          </a:xfrm>
          <a:prstGeom prst="rect">
            <a:avLst/>
          </a:prstGeom>
          <a:solidFill>
            <a:srgbClr val="00B05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শব্দার্থ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অর্থ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জানি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91380" y="1194813"/>
            <a:ext cx="1818967" cy="698090"/>
          </a:xfrm>
          <a:prstGeom prst="rect">
            <a:avLst/>
          </a:prstGeom>
          <a:solidFill>
            <a:srgbClr val="009242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3600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কৃষাণ</a:t>
            </a:r>
            <a:endParaRPr lang="en-US" sz="3600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2000863" y="1936128"/>
            <a:ext cx="353962" cy="530941"/>
          </a:xfrm>
          <a:prstGeom prst="downArrow">
            <a:avLst/>
          </a:prstGeom>
          <a:solidFill>
            <a:srgbClr val="0070C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53612" y="675559"/>
            <a:ext cx="130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শব্দ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34432" y="2657769"/>
            <a:ext cx="130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অর্থ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9" name="Down Arrow 8"/>
          <p:cNvSpPr/>
          <p:nvPr/>
        </p:nvSpPr>
        <p:spPr>
          <a:xfrm rot="16200000">
            <a:off x="1209384" y="2663250"/>
            <a:ext cx="353962" cy="530941"/>
          </a:xfrm>
          <a:prstGeom prst="downArrow">
            <a:avLst/>
          </a:prstGeom>
          <a:solidFill>
            <a:srgbClr val="0070C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828810" y="2615390"/>
            <a:ext cx="2295831" cy="698090"/>
          </a:xfrm>
          <a:prstGeom prst="rect">
            <a:avLst/>
          </a:prstGeom>
          <a:solidFill>
            <a:srgbClr val="009242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চাষি</a:t>
            </a:r>
            <a:endParaRPr lang="en-US" sz="3600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1651798" y="1936128"/>
            <a:ext cx="353962" cy="530941"/>
          </a:xfrm>
          <a:prstGeom prst="downArrow">
            <a:avLst/>
          </a:prstGeom>
          <a:solidFill>
            <a:srgbClr val="0070C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179845" y="3744957"/>
            <a:ext cx="130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শব্দ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37652" y="5759394"/>
            <a:ext cx="130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অর্থ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97973" y="4322868"/>
            <a:ext cx="1818967" cy="698090"/>
          </a:xfrm>
          <a:prstGeom prst="rect">
            <a:avLst/>
          </a:prstGeom>
          <a:solidFill>
            <a:srgbClr val="009242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গিরি</a:t>
            </a:r>
            <a:endParaRPr lang="en-US" sz="3600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1936947" y="5067701"/>
            <a:ext cx="353962" cy="530941"/>
          </a:xfrm>
          <a:prstGeom prst="downArrow">
            <a:avLst/>
          </a:prstGeom>
          <a:solidFill>
            <a:srgbClr val="0070C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 rot="16200000">
            <a:off x="1263452" y="5755495"/>
            <a:ext cx="353962" cy="530941"/>
          </a:xfrm>
          <a:prstGeom prst="downArrow">
            <a:avLst/>
          </a:prstGeom>
          <a:solidFill>
            <a:srgbClr val="0070C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882878" y="5707635"/>
            <a:ext cx="2295831" cy="698090"/>
          </a:xfrm>
          <a:prstGeom prst="rect">
            <a:avLst/>
          </a:prstGeom>
          <a:solidFill>
            <a:srgbClr val="009242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3600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পাহাড়</a:t>
            </a:r>
            <a:r>
              <a:rPr lang="en-US" sz="36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en-US" sz="2400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8" name="Down Arrow 17"/>
          <p:cNvSpPr/>
          <p:nvPr/>
        </p:nvSpPr>
        <p:spPr>
          <a:xfrm>
            <a:off x="1587882" y="5067701"/>
            <a:ext cx="353962" cy="530941"/>
          </a:xfrm>
          <a:prstGeom prst="downArrow">
            <a:avLst/>
          </a:prstGeom>
          <a:solidFill>
            <a:srgbClr val="0070C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8974436" y="543719"/>
            <a:ext cx="130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শব্দ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56939" y="2558156"/>
            <a:ext cx="130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অর্থ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792564" y="1121630"/>
            <a:ext cx="1818967" cy="698090"/>
          </a:xfrm>
          <a:prstGeom prst="rect">
            <a:avLst/>
          </a:prstGeom>
          <a:solidFill>
            <a:srgbClr val="009242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3600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সুমধুর</a:t>
            </a:r>
            <a:endParaRPr lang="en-US" sz="3600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2" name="Down Arrow 21"/>
          <p:cNvSpPr/>
          <p:nvPr/>
        </p:nvSpPr>
        <p:spPr>
          <a:xfrm>
            <a:off x="9731538" y="1866463"/>
            <a:ext cx="353962" cy="530941"/>
          </a:xfrm>
          <a:prstGeom prst="downArrow">
            <a:avLst/>
          </a:prstGeom>
          <a:solidFill>
            <a:srgbClr val="0070C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 rot="16200000">
            <a:off x="9058043" y="2554257"/>
            <a:ext cx="353962" cy="530941"/>
          </a:xfrm>
          <a:prstGeom prst="downArrow">
            <a:avLst/>
          </a:prstGeom>
          <a:solidFill>
            <a:srgbClr val="0070C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9677469" y="2506397"/>
            <a:ext cx="2295831" cy="698090"/>
          </a:xfrm>
          <a:prstGeom prst="rect">
            <a:avLst/>
          </a:prstGeom>
          <a:solidFill>
            <a:srgbClr val="009242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3600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অতি</a:t>
            </a:r>
            <a:r>
              <a:rPr lang="en-US" sz="36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মধুর</a:t>
            </a:r>
            <a:endParaRPr lang="en-US" sz="3600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5" name="Down Arrow 24"/>
          <p:cNvSpPr/>
          <p:nvPr/>
        </p:nvSpPr>
        <p:spPr>
          <a:xfrm>
            <a:off x="9382473" y="1866463"/>
            <a:ext cx="353962" cy="530941"/>
          </a:xfrm>
          <a:prstGeom prst="downArrow">
            <a:avLst/>
          </a:prstGeom>
          <a:solidFill>
            <a:srgbClr val="0070C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8974436" y="3286919"/>
            <a:ext cx="130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শব্দ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56939" y="5301356"/>
            <a:ext cx="130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অর্থ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792564" y="3864830"/>
            <a:ext cx="1818967" cy="698090"/>
          </a:xfrm>
          <a:prstGeom prst="rect">
            <a:avLst/>
          </a:prstGeom>
          <a:solidFill>
            <a:srgbClr val="009242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3600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নাশিতে</a:t>
            </a:r>
            <a:endParaRPr lang="en-US" sz="3600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9" name="Down Arrow 28"/>
          <p:cNvSpPr/>
          <p:nvPr/>
        </p:nvSpPr>
        <p:spPr>
          <a:xfrm>
            <a:off x="9731538" y="4609663"/>
            <a:ext cx="353962" cy="530941"/>
          </a:xfrm>
          <a:prstGeom prst="downArrow">
            <a:avLst/>
          </a:prstGeom>
          <a:solidFill>
            <a:srgbClr val="0070C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/>
          <p:cNvSpPr/>
          <p:nvPr/>
        </p:nvSpPr>
        <p:spPr>
          <a:xfrm rot="16200000">
            <a:off x="9058043" y="5297457"/>
            <a:ext cx="353962" cy="530941"/>
          </a:xfrm>
          <a:prstGeom prst="downArrow">
            <a:avLst/>
          </a:prstGeom>
          <a:solidFill>
            <a:srgbClr val="0070C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9677469" y="5249597"/>
            <a:ext cx="2295831" cy="698090"/>
          </a:xfrm>
          <a:prstGeom prst="rect">
            <a:avLst/>
          </a:prstGeom>
          <a:solidFill>
            <a:srgbClr val="009242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ধ্বংস</a:t>
            </a:r>
            <a:r>
              <a:rPr lang="en-US" sz="36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endParaRPr lang="en-US" sz="3600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2" name="Down Arrow 31"/>
          <p:cNvSpPr/>
          <p:nvPr/>
        </p:nvSpPr>
        <p:spPr>
          <a:xfrm>
            <a:off x="9382473" y="4609663"/>
            <a:ext cx="353962" cy="530941"/>
          </a:xfrm>
          <a:prstGeom prst="downArrow">
            <a:avLst/>
          </a:prstGeom>
          <a:solidFill>
            <a:srgbClr val="0070C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3898636" y="4400961"/>
            <a:ext cx="130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অর্থ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034261" y="2964435"/>
            <a:ext cx="1818967" cy="698090"/>
          </a:xfrm>
          <a:prstGeom prst="rect">
            <a:avLst/>
          </a:prstGeom>
          <a:solidFill>
            <a:srgbClr val="009242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3600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গুঞ্জন</a:t>
            </a:r>
            <a:endParaRPr lang="en-US" sz="3600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5" name="Down Arrow 34"/>
          <p:cNvSpPr/>
          <p:nvPr/>
        </p:nvSpPr>
        <p:spPr>
          <a:xfrm>
            <a:off x="5973235" y="3709268"/>
            <a:ext cx="353962" cy="530941"/>
          </a:xfrm>
          <a:prstGeom prst="downArrow">
            <a:avLst/>
          </a:prstGeom>
          <a:solidFill>
            <a:srgbClr val="0070C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Down Arrow 35"/>
          <p:cNvSpPr/>
          <p:nvPr/>
        </p:nvSpPr>
        <p:spPr>
          <a:xfrm rot="16200000">
            <a:off x="5299740" y="4397062"/>
            <a:ext cx="353962" cy="530941"/>
          </a:xfrm>
          <a:prstGeom prst="downArrow">
            <a:avLst/>
          </a:prstGeom>
          <a:solidFill>
            <a:srgbClr val="0070C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919166" y="4349202"/>
            <a:ext cx="2735736" cy="698090"/>
          </a:xfrm>
          <a:prstGeom prst="rect">
            <a:avLst/>
          </a:prstGeom>
          <a:solidFill>
            <a:srgbClr val="009242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3600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গুনগুন</a:t>
            </a:r>
            <a:r>
              <a:rPr lang="en-US" sz="36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আওয়াজ</a:t>
            </a:r>
            <a:endParaRPr lang="en-US" sz="3600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8" name="Down Arrow 37"/>
          <p:cNvSpPr/>
          <p:nvPr/>
        </p:nvSpPr>
        <p:spPr>
          <a:xfrm>
            <a:off x="5624170" y="3709268"/>
            <a:ext cx="353962" cy="530941"/>
          </a:xfrm>
          <a:prstGeom prst="downArrow">
            <a:avLst/>
          </a:prstGeom>
          <a:solidFill>
            <a:srgbClr val="0070C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958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 animBg="1"/>
      <p:bldP spid="10" grpId="0" animBg="1"/>
      <p:bldP spid="11" grpId="0" animBg="1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11;p15"/>
          <p:cNvSpPr/>
          <p:nvPr/>
        </p:nvSpPr>
        <p:spPr>
          <a:xfrm>
            <a:off x="0" y="6377"/>
            <a:ext cx="12192000" cy="731520"/>
          </a:xfrm>
          <a:prstGeom prst="rect">
            <a:avLst/>
          </a:prstGeom>
          <a:solidFill>
            <a:srgbClr val="5B4A9B"/>
          </a:solidFill>
          <a:ln w="12700" cap="flat" cmpd="sng">
            <a:solidFill>
              <a:srgbClr val="5B4A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12;p15"/>
          <p:cNvSpPr/>
          <p:nvPr/>
        </p:nvSpPr>
        <p:spPr>
          <a:xfrm>
            <a:off x="4229632" y="108450"/>
            <a:ext cx="3532136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eorgia"/>
              <a:buNone/>
            </a:pPr>
            <a:r>
              <a:rPr lang="en-US" sz="2400" b="1" i="0" u="none" strike="noStrike" cap="none" dirty="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👥 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জোড়ায়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400" b="1" i="0" u="none" strike="noStrike" cap="none" dirty="0" err="1" smtClean="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কাজ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52354" y="1523419"/>
            <a:ext cx="20627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গুনগুন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6028" y="3184686"/>
            <a:ext cx="20627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চাষি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0456" y="2373257"/>
            <a:ext cx="20627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ক্লান্ত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26944" y="4902504"/>
            <a:ext cx="20627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মাঠে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6028" y="4006864"/>
            <a:ext cx="20627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খেলা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26944" y="5743954"/>
            <a:ext cx="20627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সুমধুর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52582" y="1511832"/>
            <a:ext cx="4749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রাহি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গুনগুন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গান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করছে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74674" y="2420792"/>
            <a:ext cx="4471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আমার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খুব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ক্লান্ত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লাগছে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51080" y="4886216"/>
            <a:ext cx="57522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মাঠে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মাঠে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সোনার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ফসল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ফলে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74674" y="4017027"/>
            <a:ext cx="42955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আমরা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খেলাধুলা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করি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98201" y="5743954"/>
            <a:ext cx="4857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মিলার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গানের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কন্ঠ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খুব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সুমধুর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57223" y="3188832"/>
            <a:ext cx="4408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চাষি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চাষ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করেন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3253563" y="1876460"/>
            <a:ext cx="1679944" cy="5555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175591" y="5240159"/>
            <a:ext cx="1679944" cy="5555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175591" y="4360807"/>
            <a:ext cx="1679944" cy="5555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253563" y="3523965"/>
            <a:ext cx="1679944" cy="5555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253563" y="2721734"/>
            <a:ext cx="1679944" cy="5555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154328" y="6066234"/>
            <a:ext cx="1679944" cy="5555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476847" y="808615"/>
            <a:ext cx="4827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শব্দ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গুলো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দিয়ে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বাক্য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তৈরি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কর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27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7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0;p14"/>
          <p:cNvSpPr/>
          <p:nvPr/>
        </p:nvSpPr>
        <p:spPr>
          <a:xfrm>
            <a:off x="0" y="0"/>
            <a:ext cx="12192000" cy="731520"/>
          </a:xfrm>
          <a:prstGeom prst="rect">
            <a:avLst/>
          </a:prstGeom>
          <a:solidFill>
            <a:srgbClr val="2D7D5A"/>
          </a:solidFill>
          <a:ln w="12700" cap="flat" cmpd="sng">
            <a:solidFill>
              <a:srgbClr val="2D7D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291;p14"/>
          <p:cNvSpPr/>
          <p:nvPr/>
        </p:nvSpPr>
        <p:spPr>
          <a:xfrm>
            <a:off x="4155204" y="91440"/>
            <a:ext cx="3372647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eorgia"/>
              <a:buNone/>
            </a:pPr>
            <a:r>
              <a:rPr lang="en-US" sz="2400" b="1" i="0" u="none" strike="noStrike" cap="none" dirty="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✏️ 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একক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400" b="1" i="0" u="none" strike="noStrike" cap="none" dirty="0" err="1" smtClean="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কাজ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76846" y="822960"/>
            <a:ext cx="5050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শব্দ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দিয়ে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শূন্যস্থান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পূরণ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করি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199" y="2023347"/>
            <a:ext cx="7974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ক)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আমরা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বড়োদের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………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করব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933" y="5698786"/>
            <a:ext cx="7974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ঙ)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আমরা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 ………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দেশের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নাগরিক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9461" y="4836165"/>
            <a:ext cx="7974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ঘ) ………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সাদা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মেঘের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ভেলা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ভেসে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বেড়ায়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3264" y="2924532"/>
            <a:ext cx="7974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খ)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শ্রমিক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…………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হয়ে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বিশ্রাম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নিচ্ছে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0344" y="3825717"/>
            <a:ext cx="7974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গ)  ……… 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মাঠে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নানা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ধরনের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ফসল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ফলায়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39417" y="4923458"/>
            <a:ext cx="2009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সন্মান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512594" y="2750286"/>
            <a:ext cx="2009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কৃষক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21698" y="4220554"/>
            <a:ext cx="2009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পরিশ্রান্ত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661449" y="3423208"/>
            <a:ext cx="2009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আকাশে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420446" y="2077364"/>
            <a:ext cx="2009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স্বাধীন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48529" y="1811458"/>
            <a:ext cx="1479696" cy="42104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87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0.00162 L -0.44779 -0.44723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396" y="-2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11022E-16 L -0.56068 -0.21065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34" y="-10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1.85185E-6 L -0.61589 0.1372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94" y="6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-0.64284 0.18681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48" y="9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 L -0.53932 0.51505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66" y="2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5;p7"/>
          <p:cNvSpPr/>
          <p:nvPr/>
        </p:nvSpPr>
        <p:spPr>
          <a:xfrm>
            <a:off x="0" y="-132588"/>
            <a:ext cx="12192000" cy="265176"/>
          </a:xfrm>
          <a:prstGeom prst="rect">
            <a:avLst/>
          </a:prstGeom>
          <a:solidFill>
            <a:srgbClr val="1B2A4A"/>
          </a:solidFill>
          <a:ln w="12700" cap="flat" cmpd="sng">
            <a:solidFill>
              <a:srgbClr val="1B2A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06;p7"/>
          <p:cNvSpPr/>
          <p:nvPr/>
        </p:nvSpPr>
        <p:spPr>
          <a:xfrm>
            <a:off x="0" y="6520204"/>
            <a:ext cx="12192000" cy="311536"/>
          </a:xfrm>
          <a:prstGeom prst="rect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199" y="229533"/>
            <a:ext cx="2104103" cy="15780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2470753" y="1403680"/>
            <a:ext cx="6887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নাম-শব্দ বাছাই করে ডানপাশে ঘরে লিখো?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5814" y="229533"/>
            <a:ext cx="2826774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দলীয় কাজ</a:t>
            </a:r>
            <a:endParaRPr lang="en-US" sz="4800" dirty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981744"/>
              </p:ext>
            </p:extLst>
          </p:nvPr>
        </p:nvGraphicFramePr>
        <p:xfrm>
          <a:off x="1499189" y="2393161"/>
          <a:ext cx="8676168" cy="37803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38084">
                  <a:extLst>
                    <a:ext uri="{9D8B030D-6E8A-4147-A177-3AD203B41FA5}">
                      <a16:colId xmlns:a16="http://schemas.microsoft.com/office/drawing/2014/main" val="2169953684"/>
                    </a:ext>
                  </a:extLst>
                </a:gridCol>
                <a:gridCol w="4338084">
                  <a:extLst>
                    <a:ext uri="{9D8B030D-6E8A-4147-A177-3AD203B41FA5}">
                      <a16:colId xmlns:a16="http://schemas.microsoft.com/office/drawing/2014/main" val="702746282"/>
                    </a:ext>
                  </a:extLst>
                </a:gridCol>
              </a:tblGrid>
              <a:tr h="120497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181D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181D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80948904"/>
                  </a:ext>
                </a:extLst>
              </a:tr>
              <a:tr h="257538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38100" cap="flat" cmpd="sng" algn="ctr">
                      <a:solidFill>
                        <a:srgbClr val="181D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181D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3578174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669747" y="3605956"/>
            <a:ext cx="39340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আকাশ,চায়,মধুর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তিনি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বাতাস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সুন্দর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বন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পাহাড়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সে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নদী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ভেসে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সন্তান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উঁচু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ধুলি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মানুষ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করি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,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75098" y="2554920"/>
            <a:ext cx="1158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শব্দ</a:t>
            </a:r>
            <a:endParaRPr lang="en-US" sz="40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22976" y="2575978"/>
            <a:ext cx="19190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নাম-শব্দ</a:t>
            </a:r>
            <a:endParaRPr lang="en-US" sz="40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715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5;p7"/>
          <p:cNvSpPr/>
          <p:nvPr/>
        </p:nvSpPr>
        <p:spPr>
          <a:xfrm>
            <a:off x="0" y="-132588"/>
            <a:ext cx="12192000" cy="265176"/>
          </a:xfrm>
          <a:prstGeom prst="rect">
            <a:avLst/>
          </a:prstGeom>
          <a:solidFill>
            <a:srgbClr val="1B2A4A"/>
          </a:solidFill>
          <a:ln w="12700" cap="flat" cmpd="sng">
            <a:solidFill>
              <a:srgbClr val="1B2A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06;p7"/>
          <p:cNvSpPr/>
          <p:nvPr/>
        </p:nvSpPr>
        <p:spPr>
          <a:xfrm>
            <a:off x="0" y="6520204"/>
            <a:ext cx="12192000" cy="311536"/>
          </a:xfrm>
          <a:prstGeom prst="rect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561906" y="387769"/>
            <a:ext cx="4148018" cy="1200329"/>
            <a:chOff x="3561906" y="387769"/>
            <a:chExt cx="4148018" cy="1200329"/>
          </a:xfrm>
        </p:grpSpPr>
        <p:sp>
          <p:nvSpPr>
            <p:cNvPr id="4" name="Rectangle 3"/>
            <p:cNvSpPr/>
            <p:nvPr/>
          </p:nvSpPr>
          <p:spPr>
            <a:xfrm>
              <a:off x="4035520" y="387769"/>
              <a:ext cx="3674404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buClr>
                  <a:srgbClr val="C9A84C"/>
                </a:buClr>
                <a:buSzPts val="2800"/>
              </a:pPr>
              <a:r>
                <a:rPr lang="en-US" sz="7200" b="1" dirty="0" smtClean="0">
                  <a:solidFill>
                    <a:srgbClr val="C9A84C"/>
                  </a:solidFill>
                  <a:latin typeface="Nikosh" panose="02000000000000000000" pitchFamily="2" charset="0"/>
                  <a:ea typeface="Georgia"/>
                  <a:cs typeface="Nikosh" panose="02000000000000000000" pitchFamily="2" charset="0"/>
                  <a:sym typeface="Georgia"/>
                </a:rPr>
                <a:t> </a:t>
              </a:r>
              <a:r>
                <a:rPr lang="en-US" sz="7200" b="1" dirty="0" err="1" smtClean="0">
                  <a:solidFill>
                    <a:srgbClr val="C9A84C"/>
                  </a:solidFill>
                  <a:latin typeface="Nikosh" panose="02000000000000000000" pitchFamily="2" charset="0"/>
                  <a:ea typeface="Georgia"/>
                  <a:cs typeface="Nikosh" panose="02000000000000000000" pitchFamily="2" charset="0"/>
                  <a:sym typeface="Georgia"/>
                </a:rPr>
                <a:t>বাড়ির</a:t>
              </a:r>
              <a:r>
                <a:rPr lang="en-US" sz="7200" b="1" dirty="0" smtClean="0">
                  <a:solidFill>
                    <a:srgbClr val="C9A84C"/>
                  </a:solidFill>
                  <a:latin typeface="Nikosh" panose="02000000000000000000" pitchFamily="2" charset="0"/>
                  <a:ea typeface="Georgia"/>
                  <a:cs typeface="Nikosh" panose="02000000000000000000" pitchFamily="2" charset="0"/>
                  <a:sym typeface="Georgia"/>
                </a:rPr>
                <a:t> </a:t>
              </a:r>
              <a:r>
                <a:rPr lang="en-US" sz="7200" b="1" dirty="0" err="1" smtClean="0">
                  <a:solidFill>
                    <a:srgbClr val="C9A84C"/>
                  </a:solidFill>
                  <a:latin typeface="Nikosh" panose="02000000000000000000" pitchFamily="2" charset="0"/>
                  <a:ea typeface="Georgia"/>
                  <a:cs typeface="Nikosh" panose="02000000000000000000" pitchFamily="2" charset="0"/>
                  <a:sym typeface="Georgia"/>
                </a:rPr>
                <a:t>কাজ</a:t>
              </a:r>
              <a:endParaRPr lang="as-IN" sz="7200" dirty="0">
                <a:solidFill>
                  <a:schemeClr val="dk1"/>
                </a:solidFill>
                <a:latin typeface="Nikosh" panose="02000000000000000000" pitchFamily="2" charset="0"/>
                <a:ea typeface="Calibri"/>
                <a:cs typeface="Nikosh" panose="02000000000000000000" pitchFamily="2" charset="0"/>
                <a:sym typeface="Calibri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561906" y="734674"/>
              <a:ext cx="733647" cy="506517"/>
            </a:xfrm>
            <a:prstGeom prst="roundRect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2"/>
          <p:cNvSpPr txBox="1"/>
          <p:nvPr/>
        </p:nvSpPr>
        <p:spPr>
          <a:xfrm>
            <a:off x="3790506" y="3307910"/>
            <a:ext cx="513021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কবিতাটির মুল ভাব 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লিখে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আনবে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21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30;p16"/>
          <p:cNvSpPr/>
          <p:nvPr/>
        </p:nvSpPr>
        <p:spPr>
          <a:xfrm>
            <a:off x="-82531" y="393712"/>
            <a:ext cx="2941983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84C"/>
              </a:buClr>
              <a:buSzPts val="2800"/>
              <a:buFont typeface="Georgia"/>
              <a:buNone/>
            </a:pPr>
            <a:r>
              <a:rPr lang="en-US" sz="4000" b="1" i="0" u="none" strike="noStrike" cap="none" dirty="0">
                <a:solidFill>
                  <a:srgbClr val="C9A84C"/>
                </a:solidFill>
                <a:latin typeface="Georgia"/>
                <a:ea typeface="Georgia"/>
                <a:cs typeface="Georgia"/>
                <a:sym typeface="Georgia"/>
              </a:rPr>
              <a:t>📋  </a:t>
            </a:r>
            <a:r>
              <a:rPr lang="en-US" sz="4800" b="1" i="0" u="none" strike="noStrike" cap="none" dirty="0" err="1" smtClean="0">
                <a:solidFill>
                  <a:srgbClr val="C9A84C"/>
                </a:solidFill>
                <a:latin typeface="Nikosh" panose="02000000000000000000" pitchFamily="2" charset="0"/>
                <a:ea typeface="Georgia"/>
                <a:cs typeface="Nikosh" panose="02000000000000000000" pitchFamily="2" charset="0"/>
                <a:sym typeface="Georgia"/>
              </a:rPr>
              <a:t>মূল্যায়ন</a:t>
            </a:r>
            <a:endParaRPr sz="4800" b="0" i="0" u="none" strike="noStrike" cap="none" dirty="0">
              <a:solidFill>
                <a:schemeClr val="dk1"/>
              </a:solidFill>
              <a:latin typeface="Nikosh" panose="02000000000000000000" pitchFamily="2" charset="0"/>
              <a:ea typeface="Calibri"/>
              <a:cs typeface="Nikosh" panose="02000000000000000000" pitchFamily="2" charset="0"/>
              <a:sym typeface="Calibri"/>
            </a:endParaRPr>
          </a:p>
        </p:txBody>
      </p:sp>
      <p:sp>
        <p:nvSpPr>
          <p:cNvPr id="3" name="Google Shape;329;p16"/>
          <p:cNvSpPr/>
          <p:nvPr/>
        </p:nvSpPr>
        <p:spPr>
          <a:xfrm>
            <a:off x="0" y="0"/>
            <a:ext cx="12192000" cy="222220"/>
          </a:xfrm>
          <a:prstGeom prst="rect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9796192" y="222220"/>
            <a:ext cx="2246235" cy="18676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76567" y="1629580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ক.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ক্লান্তি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দূর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কৃষক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করেন</a:t>
            </a:r>
            <a:r>
              <a:rPr lang="bn-IN" sz="3200" dirty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0265" y="3076997"/>
            <a:ext cx="4613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খ.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কবি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কেন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এ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দেশেই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মরতে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চান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15239" y="4442692"/>
            <a:ext cx="4987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গ.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মা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ডাক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কেন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এত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ভালো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লাগে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92927" y="2436508"/>
            <a:ext cx="5346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উত্তরঃ কৃষক গাছের ছায়ার বিশ্রাম নেন।</a:t>
            </a:r>
            <a:endParaRPr lang="en-US" sz="3200" dirty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93682" y="3759844"/>
            <a:ext cx="6702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উত্তরঃ কারণ কবি নিজের দেশ কে খুব ভালোবাসেন</a:t>
            </a:r>
            <a:r>
              <a:rPr lang="bn-IN" sz="2800" dirty="0" smtClean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2800" dirty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92927" y="5216157"/>
            <a:ext cx="8013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উত্তরঃ মায়ের ডাক ভালোবাসা ও স্নেহে ভরা বলে ভালো লাগে।</a:t>
            </a:r>
            <a:endParaRPr lang="en-US" sz="3200" dirty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60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D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69;p18"/>
          <p:cNvSpPr/>
          <p:nvPr/>
        </p:nvSpPr>
        <p:spPr>
          <a:xfrm>
            <a:off x="0" y="0"/>
            <a:ext cx="12192000" cy="244549"/>
          </a:xfrm>
          <a:prstGeom prst="rect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70;p18"/>
          <p:cNvSpPr/>
          <p:nvPr/>
        </p:nvSpPr>
        <p:spPr>
          <a:xfrm>
            <a:off x="0" y="6605916"/>
            <a:ext cx="12192000" cy="244549"/>
          </a:xfrm>
          <a:prstGeom prst="rect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74;p18"/>
          <p:cNvSpPr/>
          <p:nvPr/>
        </p:nvSpPr>
        <p:spPr>
          <a:xfrm>
            <a:off x="1967022" y="1836387"/>
            <a:ext cx="8306156" cy="812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84C"/>
              </a:buClr>
              <a:buSzPts val="3600"/>
              <a:buFont typeface="Georgia"/>
              <a:buNone/>
            </a:pPr>
            <a:r>
              <a:rPr lang="en-US" sz="3600" b="1" i="0" u="none" strike="noStrike" cap="none" dirty="0" err="1">
                <a:solidFill>
                  <a:srgbClr val="C9A84C"/>
                </a:solidFill>
                <a:latin typeface="Georgia"/>
                <a:ea typeface="Georgia"/>
                <a:cs typeface="Georgia"/>
                <a:sym typeface="Georgia"/>
              </a:rPr>
              <a:t>সবাইকে</a:t>
            </a:r>
            <a:r>
              <a:rPr lang="en-US" sz="3600" b="1" i="0" u="none" strike="noStrike" cap="none" dirty="0">
                <a:solidFill>
                  <a:srgbClr val="C9A84C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600" b="1" i="0" u="none" strike="noStrike" cap="none" dirty="0" err="1">
                <a:solidFill>
                  <a:srgbClr val="C9A84C"/>
                </a:solidFill>
                <a:latin typeface="Georgia"/>
                <a:ea typeface="Georgia"/>
                <a:cs typeface="Georgia"/>
                <a:sym typeface="Georgia"/>
              </a:rPr>
              <a:t>ফুলেল</a:t>
            </a:r>
            <a:r>
              <a:rPr lang="en-US" sz="3600" b="1" i="0" u="none" strike="noStrike" cap="none" dirty="0">
                <a:solidFill>
                  <a:srgbClr val="C9A84C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600" b="1" i="0" u="none" strike="noStrike" cap="none" dirty="0" err="1">
                <a:solidFill>
                  <a:srgbClr val="C9A84C"/>
                </a:solidFill>
                <a:latin typeface="Georgia"/>
                <a:ea typeface="Georgia"/>
                <a:cs typeface="Georgia"/>
                <a:sym typeface="Georgia"/>
              </a:rPr>
              <a:t>শুভেচ্ছা</a:t>
            </a: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375;p18"/>
          <p:cNvSpPr/>
          <p:nvPr/>
        </p:nvSpPr>
        <p:spPr>
          <a:xfrm>
            <a:off x="1967022" y="2903280"/>
            <a:ext cx="8306156" cy="470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lang="en-US" sz="18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Best Wishes to Everyone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376;p18"/>
          <p:cNvSpPr/>
          <p:nvPr/>
        </p:nvSpPr>
        <p:spPr>
          <a:xfrm>
            <a:off x="3521503" y="3535656"/>
            <a:ext cx="182880" cy="182880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377;p18"/>
          <p:cNvSpPr/>
          <p:nvPr/>
        </p:nvSpPr>
        <p:spPr>
          <a:xfrm>
            <a:off x="4088431" y="3535656"/>
            <a:ext cx="182880" cy="182880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378;p18"/>
          <p:cNvSpPr/>
          <p:nvPr/>
        </p:nvSpPr>
        <p:spPr>
          <a:xfrm>
            <a:off x="4655359" y="3535656"/>
            <a:ext cx="182880" cy="182880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79;p18"/>
          <p:cNvSpPr/>
          <p:nvPr/>
        </p:nvSpPr>
        <p:spPr>
          <a:xfrm>
            <a:off x="5222287" y="3535656"/>
            <a:ext cx="182880" cy="182880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80;p18"/>
          <p:cNvSpPr/>
          <p:nvPr/>
        </p:nvSpPr>
        <p:spPr>
          <a:xfrm>
            <a:off x="5789215" y="3535656"/>
            <a:ext cx="182880" cy="182880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381;p18"/>
          <p:cNvSpPr/>
          <p:nvPr/>
        </p:nvSpPr>
        <p:spPr>
          <a:xfrm>
            <a:off x="6356143" y="3535656"/>
            <a:ext cx="182880" cy="182880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382;p18"/>
          <p:cNvSpPr/>
          <p:nvPr/>
        </p:nvSpPr>
        <p:spPr>
          <a:xfrm>
            <a:off x="6923071" y="3535656"/>
            <a:ext cx="182880" cy="182880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383;p18"/>
          <p:cNvSpPr/>
          <p:nvPr/>
        </p:nvSpPr>
        <p:spPr>
          <a:xfrm>
            <a:off x="7489999" y="3535656"/>
            <a:ext cx="182880" cy="182880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384;p18"/>
          <p:cNvSpPr/>
          <p:nvPr/>
        </p:nvSpPr>
        <p:spPr>
          <a:xfrm>
            <a:off x="8056927" y="3535656"/>
            <a:ext cx="182880" cy="182880"/>
          </a:xfrm>
          <a:prstGeom prst="ellipse">
            <a:avLst/>
          </a:prstGeom>
          <a:solidFill>
            <a:srgbClr val="C9A84C"/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385;p18"/>
          <p:cNvSpPr/>
          <p:nvPr/>
        </p:nvSpPr>
        <p:spPr>
          <a:xfrm>
            <a:off x="1967022" y="4059335"/>
            <a:ext cx="8306156" cy="470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D080"/>
              </a:buClr>
              <a:buSzPts val="1600"/>
              <a:buFont typeface="Calibri"/>
              <a:buNone/>
            </a:pPr>
            <a:r>
              <a:rPr lang="en-US" sz="1600" b="1" i="0" u="none" strike="noStrike" cap="none" dirty="0" smtClean="0">
                <a:solidFill>
                  <a:srgbClr val="F0D08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1" i="0" u="none" strike="noStrike" cap="none" dirty="0" err="1" smtClean="0">
                <a:solidFill>
                  <a:srgbClr val="F0D080"/>
                </a:solidFill>
                <a:latin typeface="Calibri"/>
                <a:ea typeface="Calibri"/>
                <a:cs typeface="Calibri"/>
                <a:sym typeface="Calibri"/>
              </a:rPr>
              <a:t>শুচীরা</a:t>
            </a:r>
            <a:r>
              <a:rPr lang="en-US" sz="1600" b="1" i="0" u="none" strike="noStrike" cap="none" dirty="0" smtClean="0">
                <a:solidFill>
                  <a:srgbClr val="F0D08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1" i="0" u="none" strike="noStrike" cap="none" dirty="0" err="1" smtClean="0">
                <a:solidFill>
                  <a:srgbClr val="F0D080"/>
                </a:solidFill>
                <a:latin typeface="Calibri"/>
                <a:ea typeface="Calibri"/>
                <a:cs typeface="Calibri"/>
                <a:sym typeface="Calibri"/>
              </a:rPr>
              <a:t>আলম</a:t>
            </a:r>
            <a:r>
              <a:rPr lang="en-US" sz="1600" b="1" i="0" u="none" strike="noStrike" cap="none" dirty="0" smtClean="0">
                <a:solidFill>
                  <a:srgbClr val="F0D080"/>
                </a:solidFill>
                <a:latin typeface="Calibri"/>
                <a:ea typeface="Calibri"/>
                <a:cs typeface="Calibri"/>
                <a:sym typeface="Calibri"/>
              </a:rPr>
              <a:t>|  </a:t>
            </a:r>
            <a:r>
              <a:rPr lang="en-US" sz="1600" b="1" i="0" u="none" strike="noStrike" cap="none" dirty="0" err="1">
                <a:solidFill>
                  <a:srgbClr val="F0D080"/>
                </a:solidFill>
                <a:latin typeface="Calibri"/>
                <a:ea typeface="Calibri"/>
                <a:cs typeface="Calibri"/>
                <a:sym typeface="Calibri"/>
              </a:rPr>
              <a:t>সহকারী</a:t>
            </a:r>
            <a:r>
              <a:rPr lang="en-US" sz="1600" b="1" i="0" u="none" strike="noStrike" cap="none" dirty="0">
                <a:solidFill>
                  <a:srgbClr val="F0D08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1" i="0" u="none" strike="noStrike" cap="none" dirty="0" err="1">
                <a:solidFill>
                  <a:srgbClr val="F0D080"/>
                </a:solidFill>
                <a:latin typeface="Calibri"/>
                <a:ea typeface="Calibri"/>
                <a:cs typeface="Calibri"/>
                <a:sym typeface="Calibri"/>
              </a:rPr>
              <a:t>শিক্ষক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371;p18"/>
          <p:cNvSpPr/>
          <p:nvPr/>
        </p:nvSpPr>
        <p:spPr>
          <a:xfrm>
            <a:off x="-1041991" y="3987210"/>
            <a:ext cx="3657600" cy="3657600"/>
          </a:xfrm>
          <a:prstGeom prst="ellipse">
            <a:avLst/>
          </a:prstGeom>
          <a:solidFill>
            <a:srgbClr val="FFFFFF">
              <a:alpha val="5882"/>
            </a:srgbClr>
          </a:solidFill>
          <a:ln w="12700" cap="flat" cmpd="sng">
            <a:solidFill>
              <a:srgbClr val="C9A8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372;p18"/>
          <p:cNvSpPr/>
          <p:nvPr/>
        </p:nvSpPr>
        <p:spPr>
          <a:xfrm>
            <a:off x="9699020" y="-541965"/>
            <a:ext cx="3200400" cy="3200400"/>
          </a:xfrm>
          <a:prstGeom prst="ellipse">
            <a:avLst/>
          </a:prstGeom>
          <a:solidFill>
            <a:srgbClr val="FFFFFF">
              <a:alpha val="5882"/>
            </a:srgbClr>
          </a:solidFill>
          <a:ln w="10150" cap="flat" cmpd="sng">
            <a:solidFill>
              <a:srgbClr val="F0D08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58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600</Words>
  <Application>Microsoft Office PowerPoint</Application>
  <PresentationFormat>Widescreen</PresentationFormat>
  <Paragraphs>135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Georgia</vt:lpstr>
      <vt:lpstr>Nikosh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Suchira Islam</dc:creator>
  <cp:lastModifiedBy>Suchira Islam</cp:lastModifiedBy>
  <cp:revision>43</cp:revision>
  <dcterms:created xsi:type="dcterms:W3CDTF">2026-06-09T13:00:34Z</dcterms:created>
  <dcterms:modified xsi:type="dcterms:W3CDTF">2026-06-27T00:58:10Z</dcterms:modified>
</cp:coreProperties>
</file>