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81" r:id="rId3"/>
    <p:sldId id="278" r:id="rId4"/>
    <p:sldId id="288" r:id="rId5"/>
    <p:sldId id="285" r:id="rId6"/>
    <p:sldId id="289" r:id="rId7"/>
    <p:sldId id="27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25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02038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841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2468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320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692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283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1454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05-Oct-20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982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720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52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16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Check">
          <a:fgClr>
            <a:schemeClr val="accent4"/>
          </a:fgClr>
          <a:bgClr>
            <a:schemeClr val="accent6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05-Oct-20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9500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B29A66A4-C8AA-4271-95EB-FD1BD636D747}"/>
              </a:ext>
            </a:extLst>
          </p:cNvPr>
          <p:cNvSpPr/>
          <p:nvPr/>
        </p:nvSpPr>
        <p:spPr>
          <a:xfrm>
            <a:off x="3386789" y="1795436"/>
            <a:ext cx="4724400" cy="2936893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D9C68DE-59CD-41A0-9AB5-AB4CA32513CB}"/>
              </a:ext>
            </a:extLst>
          </p:cNvPr>
          <p:cNvSpPr/>
          <p:nvPr/>
        </p:nvSpPr>
        <p:spPr>
          <a:xfrm rot="20376089">
            <a:off x="41804" y="353906"/>
            <a:ext cx="4191000" cy="2286000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AA85D2-728C-40B6-B546-5B10965386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158" y="457200"/>
            <a:ext cx="3352800" cy="54292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D62EBB-6849-4BA9-8537-FEAFDDD9C2D0}"/>
              </a:ext>
            </a:extLst>
          </p:cNvPr>
          <p:cNvSpPr txBox="1"/>
          <p:nvPr/>
        </p:nvSpPr>
        <p:spPr>
          <a:xfrm rot="20348496">
            <a:off x="732350" y="698694"/>
            <a:ext cx="31949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অনলাইন ক্লাসে সবাইকে স্বাগতম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2B3717-BC72-47D9-9A1B-49E6883BCF78}"/>
              </a:ext>
            </a:extLst>
          </p:cNvPr>
          <p:cNvSpPr/>
          <p:nvPr/>
        </p:nvSpPr>
        <p:spPr>
          <a:xfrm>
            <a:off x="3505200" y="2634161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শিউলি আখতার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(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)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বিক্রমপুর আদর্শ কলেজ 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1EDD79BD-AB94-405F-B74C-31CCECA558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65658"/>
            <a:ext cx="10058400" cy="3566160"/>
          </a:xfrm>
        </p:spPr>
        <p:txBody>
          <a:bodyPr/>
          <a:lstStyle/>
          <a:p>
            <a:r>
              <a:rPr lang="bn-IN" dirty="0"/>
              <a:t> </a:t>
            </a:r>
            <a:endParaRPr lang="en-US" dirty="0"/>
          </a:p>
        </p:txBody>
      </p:sp>
      <p:sp>
        <p:nvSpPr>
          <p:cNvPr id="15" name="Cloud 14">
            <a:extLst>
              <a:ext uri="{FF2B5EF4-FFF2-40B4-BE49-F238E27FC236}">
                <a16:creationId xmlns:a16="http://schemas.microsoft.com/office/drawing/2014/main" id="{F4698B75-A9AB-4909-A162-AE443B76D1F9}"/>
              </a:ext>
            </a:extLst>
          </p:cNvPr>
          <p:cNvSpPr/>
          <p:nvPr/>
        </p:nvSpPr>
        <p:spPr>
          <a:xfrm>
            <a:off x="268846" y="4314397"/>
            <a:ext cx="3657600" cy="2032503"/>
          </a:xfrm>
          <a:prstGeom prst="cloud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9C694C-83B9-4CC5-BF50-1CCD23B629B7}"/>
              </a:ext>
            </a:extLst>
          </p:cNvPr>
          <p:cNvSpPr txBox="1"/>
          <p:nvPr/>
        </p:nvSpPr>
        <p:spPr>
          <a:xfrm>
            <a:off x="838200" y="4435971"/>
            <a:ext cx="33747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একাদশ শ্রেণি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পৌরনীতি ও সুশাসন ১ম পত্র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4FEB820-58AD-40AD-8D04-EB7DB598D9C9}"/>
              </a:ext>
            </a:extLst>
          </p:cNvPr>
          <p:cNvSpPr/>
          <p:nvPr/>
        </p:nvSpPr>
        <p:spPr>
          <a:xfrm>
            <a:off x="838200" y="512584"/>
            <a:ext cx="10439400" cy="54864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Terminator 7">
            <a:extLst>
              <a:ext uri="{FF2B5EF4-FFF2-40B4-BE49-F238E27FC236}">
                <a16:creationId xmlns:a16="http://schemas.microsoft.com/office/drawing/2014/main" id="{FC0439E4-F214-48BA-9E0B-2C4C4D83EE12}"/>
              </a:ext>
            </a:extLst>
          </p:cNvPr>
          <p:cNvSpPr/>
          <p:nvPr/>
        </p:nvSpPr>
        <p:spPr>
          <a:xfrm>
            <a:off x="1593130" y="762000"/>
            <a:ext cx="9005740" cy="2060937"/>
          </a:xfrm>
          <a:prstGeom prst="flowChartTerminato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FD2F01F-1D18-4527-AAB4-7084F095E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47999"/>
            <a:ext cx="2971800" cy="250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EDEC245-1AA5-4525-B892-B69FDA2C273B}"/>
              </a:ext>
            </a:extLst>
          </p:cNvPr>
          <p:cNvSpPr/>
          <p:nvPr/>
        </p:nvSpPr>
        <p:spPr>
          <a:xfrm>
            <a:off x="1409700" y="1275959"/>
            <a:ext cx="9372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6000" dirty="0">
                <a:solidFill>
                  <a:srgbClr val="3333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পৌরনীতি</a:t>
            </a:r>
            <a:r>
              <a:rPr lang="bn-IN" sz="6000" dirty="0">
                <a:solidFill>
                  <a:srgbClr val="3333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>
                <a:solidFill>
                  <a:srgbClr val="3333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IN" sz="6000" dirty="0">
                <a:solidFill>
                  <a:srgbClr val="3333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6000" dirty="0" err="1">
                <a:solidFill>
                  <a:srgbClr val="3333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ুশাসনের</a:t>
            </a:r>
            <a:r>
              <a:rPr lang="en-US" sz="6000" dirty="0">
                <a:solidFill>
                  <a:srgbClr val="3333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3333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প্রয়োজনীয়তা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44296487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88F02BA-7A30-4D89-AC4A-0C8CB28484A5}"/>
              </a:ext>
            </a:extLst>
          </p:cNvPr>
          <p:cNvSpPr/>
          <p:nvPr/>
        </p:nvSpPr>
        <p:spPr>
          <a:xfrm>
            <a:off x="1143000" y="609600"/>
            <a:ext cx="10210800" cy="53340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8E0188-0AF3-4045-900B-80A8E4BEA2C6}"/>
              </a:ext>
            </a:extLst>
          </p:cNvPr>
          <p:cNvSpPr/>
          <p:nvPr/>
        </p:nvSpPr>
        <p:spPr>
          <a:xfrm>
            <a:off x="1600200" y="3267173"/>
            <a:ext cx="9448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আধুনিক জাতি রাষ্ট্র ও রাষ্ট্রের সদস্য হিসেবে নাগরিকদের আচার- আচরণ,রীতি-নীতি,অধিকার কর্তব্য ও কার্যাবলি এবং তাদের সাথে সংশ্লিষ্ট বিভিন্ন ধারাবাহিক পর্যালোচনার মাধ্যমে যে শাস্ত্র আদর্শ নাগরিক জীবনের শিক্ষা দান করে তাই হলো পৌরনীতি বা সিভিক্স।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2" descr="CIVIL LIFE™ BREWING COMPANY - The Civil Life Brewing Co.">
            <a:extLst>
              <a:ext uri="{FF2B5EF4-FFF2-40B4-BE49-F238E27FC236}">
                <a16:creationId xmlns:a16="http://schemas.microsoft.com/office/drawing/2014/main" id="{CCC3C35F-9394-4299-89EC-446CF1865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914400"/>
            <a:ext cx="2209800" cy="193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গোলটেবিল বৈঠক - ০৪ ডিসেম্বর ২০১৪ - প্রথম আলো">
            <a:extLst>
              <a:ext uri="{FF2B5EF4-FFF2-40B4-BE49-F238E27FC236}">
                <a16:creationId xmlns:a16="http://schemas.microsoft.com/office/drawing/2014/main" id="{C4841B03-7B27-4C7B-A56E-84E24EE37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351" y="1081087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5044341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7D77E91-3B98-4042-A4E4-45B1DC737DEE}"/>
              </a:ext>
            </a:extLst>
          </p:cNvPr>
          <p:cNvSpPr/>
          <p:nvPr/>
        </p:nvSpPr>
        <p:spPr>
          <a:xfrm>
            <a:off x="966787" y="381000"/>
            <a:ext cx="10258426" cy="56769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B3CF04-C1AB-4945-B34E-01630ABD728C}"/>
              </a:ext>
            </a:extLst>
          </p:cNvPr>
          <p:cNvSpPr txBox="1"/>
          <p:nvPr/>
        </p:nvSpPr>
        <p:spPr>
          <a:xfrm>
            <a:off x="1321594" y="1588234"/>
            <a:ext cx="64008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পৌরনীতি ও সুশাসনের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য়োজনীয়তা</a:t>
            </a:r>
            <a:endParaRPr lang="bn-IN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সুনাগরিক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হবার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শিক্ষাদান</a:t>
            </a:r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ৃষ্টিভঙ্গি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ষ্ঠানিক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জ্ঞানার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লাভ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4" descr="রাজনৈতিক দলে নারী নেতৃত্ব নিশ্চিত করার দাবি - banglanews24.com">
            <a:extLst>
              <a:ext uri="{FF2B5EF4-FFF2-40B4-BE49-F238E27FC236}">
                <a16:creationId xmlns:a16="http://schemas.microsoft.com/office/drawing/2014/main" id="{DFE5D452-D37A-44E7-98BC-A4D8A16FE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269" y="1171673"/>
            <a:ext cx="2876550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রাজনৈতিক দল নিবন্ধন আইন নিয়ে বিরূপ প্রতিক্রিয়া">
            <a:extLst>
              <a:ext uri="{FF2B5EF4-FFF2-40B4-BE49-F238E27FC236}">
                <a16:creationId xmlns:a16="http://schemas.microsoft.com/office/drawing/2014/main" id="{C4DFF9B8-37BB-467B-9843-A5C19FC3D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850" y="3483891"/>
            <a:ext cx="276225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7732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7D77E91-3B98-4042-A4E4-45B1DC737DEE}"/>
              </a:ext>
            </a:extLst>
          </p:cNvPr>
          <p:cNvSpPr/>
          <p:nvPr/>
        </p:nvSpPr>
        <p:spPr>
          <a:xfrm>
            <a:off x="966787" y="533400"/>
            <a:ext cx="10258426" cy="56769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B3CF04-C1AB-4945-B34E-01630ABD728C}"/>
              </a:ext>
            </a:extLst>
          </p:cNvPr>
          <p:cNvSpPr txBox="1"/>
          <p:nvPr/>
        </p:nvSpPr>
        <p:spPr>
          <a:xfrm>
            <a:off x="1447800" y="1066800"/>
            <a:ext cx="64008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পৌরনীতি ও সুশাসনের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য়োজনীয়তা</a:t>
            </a:r>
            <a:endParaRPr lang="bn-IN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ু স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ঠনে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কল্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ূলক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ঠনে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ম্পর্ক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8" name="Picture 4" descr="নাগরিক জীবনের কিছু সুন্দর মুহূর্তকে ক্যামেরাবন্দী করেছেন ডা: রাজীব দাশ">
            <a:extLst>
              <a:ext uri="{FF2B5EF4-FFF2-40B4-BE49-F238E27FC236}">
                <a16:creationId xmlns:a16="http://schemas.microsoft.com/office/drawing/2014/main" id="{9A6E5F7A-B418-47E3-B5DC-76F458542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647977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করোনায় নিস্তব্ধ নাগরিক জীবন, মানুষের মন ভালো নেই">
            <a:extLst>
              <a:ext uri="{FF2B5EF4-FFF2-40B4-BE49-F238E27FC236}">
                <a16:creationId xmlns:a16="http://schemas.microsoft.com/office/drawing/2014/main" id="{7429B032-C113-4F8D-B009-F80975CE7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790" y="1219151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436788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7D77E91-3B98-4042-A4E4-45B1DC737DEE}"/>
              </a:ext>
            </a:extLst>
          </p:cNvPr>
          <p:cNvSpPr/>
          <p:nvPr/>
        </p:nvSpPr>
        <p:spPr>
          <a:xfrm>
            <a:off x="966787" y="533400"/>
            <a:ext cx="10258426" cy="56769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B3CF04-C1AB-4945-B34E-01630ABD728C}"/>
              </a:ext>
            </a:extLst>
          </p:cNvPr>
          <p:cNvSpPr txBox="1"/>
          <p:nvPr/>
        </p:nvSpPr>
        <p:spPr>
          <a:xfrm>
            <a:off x="1371600" y="1269920"/>
            <a:ext cx="64008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পৌরনীতি ও সুশাসনের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য়োজনীয়তা</a:t>
            </a:r>
            <a:endParaRPr lang="bn-IN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রাজন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ৈ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ক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উন্নয়ন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সুযোগ্য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নেত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ব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জাতিগত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উন্নয়ন</a:t>
            </a:r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2" descr="প্রসঙ্গ : রাষ্ট্র ও সরকার">
            <a:extLst>
              <a:ext uri="{FF2B5EF4-FFF2-40B4-BE49-F238E27FC236}">
                <a16:creationId xmlns:a16="http://schemas.microsoft.com/office/drawing/2014/main" id="{EE48DF9A-4294-4660-A090-61D4CB065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752600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সমাজ, ব্যক্তি-প্রতিষ্ঠান উন্নয়ন ও রাষ্ট্র">
            <a:extLst>
              <a:ext uri="{FF2B5EF4-FFF2-40B4-BE49-F238E27FC236}">
                <a16:creationId xmlns:a16="http://schemas.microsoft.com/office/drawing/2014/main" id="{FD53783A-98E1-41AA-BE59-C645C3693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164" y="3989306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44785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2C1AF65-2012-404E-94DE-34873FDD86E4}"/>
              </a:ext>
            </a:extLst>
          </p:cNvPr>
          <p:cNvSpPr/>
          <p:nvPr/>
        </p:nvSpPr>
        <p:spPr>
          <a:xfrm>
            <a:off x="1447800" y="533400"/>
            <a:ext cx="9296400" cy="54864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ধন্যবাদ জানানোর জন্য সুন্দর কিছু ছবি ফটো পিকচার শুভেচ্ছা ফ্রি ডাউনলোড">
            <a:extLst>
              <a:ext uri="{FF2B5EF4-FFF2-40B4-BE49-F238E27FC236}">
                <a16:creationId xmlns:a16="http://schemas.microsoft.com/office/drawing/2014/main" id="{E19E6FA7-4341-4BF8-A52B-DB702E6F3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784311"/>
            <a:ext cx="5638800" cy="375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2B31E7D-43E4-4F6B-A609-463B96511965}"/>
              </a:ext>
            </a:extLst>
          </p:cNvPr>
          <p:cNvSpPr txBox="1"/>
          <p:nvPr/>
        </p:nvSpPr>
        <p:spPr>
          <a:xfrm>
            <a:off x="2628900" y="838200"/>
            <a:ext cx="632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 থাকার জন্য</a:t>
            </a:r>
            <a:endParaRPr lang="en-US" sz="5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652</TotalTime>
  <Words>206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NikoshBAN</vt:lpstr>
      <vt:lpstr>Wingdings</vt:lpstr>
      <vt:lpstr>Retrospect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আসসালামুয়াআলইক</dc:title>
  <dc:creator>User</dc:creator>
  <cp:lastModifiedBy>USER</cp:lastModifiedBy>
  <cp:revision>105</cp:revision>
  <dcterms:created xsi:type="dcterms:W3CDTF">2006-08-16T00:00:00Z</dcterms:created>
  <dcterms:modified xsi:type="dcterms:W3CDTF">2020-10-05T18:04:00Z</dcterms:modified>
</cp:coreProperties>
</file>