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-36" y="-8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-365760"/>
            <a:ext cx="2011680" cy="2011680"/>
          </a:xfrm>
          <a:prstGeom prst="ellipse">
            <a:avLst/>
          </a:prstGeom>
          <a:solidFill>
            <a:srgbClr val="0D9488">
              <a:alpha val="25000"/>
            </a:srgbClr>
          </a:solidFill>
          <a:ln w="12700">
            <a:solidFill>
              <a:srgbClr val="0D9488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0" y="3474720"/>
            <a:ext cx="2560320" cy="2560320"/>
          </a:xfrm>
          <a:prstGeom prst="ellipse">
            <a:avLst/>
          </a:prstGeom>
          <a:solidFill>
            <a:srgbClr val="F59E0B">
              <a:alpha val="20000"/>
            </a:srgbClr>
          </a:solidFill>
          <a:ln w="12700">
            <a:solidFill>
              <a:srgbClr val="F59E0B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32320" y="24429"/>
            <a:ext cx="1280160" cy="1280160"/>
          </a:xfrm>
          <a:prstGeom prst="ellipse">
            <a:avLst/>
          </a:prstGeom>
          <a:solidFill>
            <a:srgbClr val="0D9488">
              <a:alpha val="30000"/>
            </a:srgbClr>
          </a:solidFill>
          <a:ln w="12700">
            <a:solidFill>
              <a:srgbClr val="0D9488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0" y="457200"/>
            <a:ext cx="2743200" cy="411480"/>
          </a:xfrm>
          <a:prstGeom prst="roundRect">
            <a:avLst>
              <a:gd name="adj" fmla="val 22222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রসায়ন বিজ্ঞান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109728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 err="1" smtClean="0">
                <a:solidFill>
                  <a:srgbClr val="FFFFFF"/>
                </a:solidFill>
              </a:rPr>
              <a:t>রাম</a:t>
            </a:r>
            <a:r>
              <a:rPr lang="en-US" sz="4000" b="1" dirty="0" smtClean="0">
                <a:solidFill>
                  <a:srgbClr val="FFFFFF"/>
                </a:solidFill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</a:rPr>
              <a:t>দাস</a:t>
            </a:r>
            <a:r>
              <a:rPr lang="en-US" sz="4000" b="1" dirty="0" smtClean="0">
                <a:solidFill>
                  <a:srgbClr val="FFFFFF"/>
                </a:solidFill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</a:rPr>
              <a:t>পাল</a:t>
            </a:r>
            <a:r>
              <a:rPr lang="en-US" sz="4000" b="1" dirty="0" smtClean="0">
                <a:solidFill>
                  <a:srgbClr val="FFFFFF"/>
                </a:solidFill>
              </a:rPr>
              <a:t> 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 err="1" smtClean="0">
                <a:solidFill>
                  <a:srgbClr val="99E6E0"/>
                </a:solidFill>
              </a:rPr>
              <a:t>সহকারী</a:t>
            </a:r>
            <a:r>
              <a:rPr lang="en-US" sz="2200" dirty="0" smtClean="0">
                <a:solidFill>
                  <a:srgbClr val="99E6E0"/>
                </a:solidFill>
              </a:rPr>
              <a:t> </a:t>
            </a:r>
            <a:r>
              <a:rPr lang="en-US" sz="2200" dirty="0" err="1" smtClean="0">
                <a:solidFill>
                  <a:srgbClr val="99E6E0"/>
                </a:solidFill>
              </a:rPr>
              <a:t>অধ্যাপক</a:t>
            </a:r>
            <a:r>
              <a:rPr lang="en-US" sz="2200" dirty="0" smtClean="0">
                <a:solidFill>
                  <a:srgbClr val="99E6E0"/>
                </a:solidFill>
              </a:rPr>
              <a:t> 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0" y="3063240"/>
            <a:ext cx="365760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32918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 err="1" smtClean="0">
                <a:solidFill>
                  <a:srgbClr val="E2E8F0"/>
                </a:solidFill>
              </a:rPr>
              <a:t>ধোবাউড়া</a:t>
            </a:r>
            <a:r>
              <a:rPr lang="en-US" sz="1400" dirty="0" smtClean="0">
                <a:solidFill>
                  <a:srgbClr val="E2E8F0"/>
                </a:solidFill>
              </a:rPr>
              <a:t> </a:t>
            </a:r>
            <a:r>
              <a:rPr lang="en-US" sz="1400" dirty="0" err="1" smtClean="0">
                <a:solidFill>
                  <a:srgbClr val="E2E8F0"/>
                </a:solidFill>
              </a:rPr>
              <a:t>মহিলা</a:t>
            </a:r>
            <a:r>
              <a:rPr lang="en-US" sz="1400" dirty="0" smtClean="0">
                <a:solidFill>
                  <a:srgbClr val="E2E8F0"/>
                </a:solidFill>
              </a:rPr>
              <a:t> </a:t>
            </a:r>
            <a:r>
              <a:rPr lang="en-US" sz="1400" dirty="0" err="1" smtClean="0">
                <a:solidFill>
                  <a:srgbClr val="E2E8F0"/>
                </a:solidFill>
              </a:rPr>
              <a:t>কলেজ</a:t>
            </a:r>
            <a:r>
              <a:rPr lang="en-US" sz="1400" dirty="0" smtClean="0">
                <a:solidFill>
                  <a:srgbClr val="E2E8F0"/>
                </a:solidFill>
              </a:rPr>
              <a:t> 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 err="1" smtClean="0">
                <a:solidFill>
                  <a:srgbClr val="E2E8F0"/>
                </a:solidFill>
              </a:rPr>
              <a:t>ধোবাউড়া</a:t>
            </a:r>
            <a:r>
              <a:rPr lang="en-US" sz="1400" dirty="0" smtClean="0">
                <a:solidFill>
                  <a:srgbClr val="E2E8F0"/>
                </a:solidFill>
              </a:rPr>
              <a:t> , </a:t>
            </a:r>
            <a:r>
              <a:rPr lang="en-US" sz="1400" dirty="0" err="1" smtClean="0">
                <a:solidFill>
                  <a:srgbClr val="E2E8F0"/>
                </a:solidFill>
              </a:rPr>
              <a:t>ময়মনসিংহ</a:t>
            </a:r>
            <a:r>
              <a:rPr lang="en-US" sz="1400" dirty="0" smtClean="0">
                <a:solidFill>
                  <a:srgbClr val="E2E8F0"/>
                </a:solidFill>
              </a:rPr>
              <a:t>।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188720" y="434340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DC2626">
              <a:alpha val="80000"/>
            </a:srgbClr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4343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জারণ (Oxidation)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657600" y="434340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0D9488">
              <a:alpha val="8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0" y="4343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বিজারণ (Reduction)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26480" y="434340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F59E0B">
              <a:alpha val="80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26480" y="4343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ইলেক্ট্রন স্থানান্তর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-365760"/>
            <a:ext cx="2011680" cy="2011680"/>
          </a:xfrm>
          <a:prstGeom prst="ellipse">
            <a:avLst/>
          </a:prstGeom>
          <a:solidFill>
            <a:srgbClr val="0D9488">
              <a:alpha val="25000"/>
            </a:srgbClr>
          </a:solidFill>
          <a:ln w="12700">
            <a:solidFill>
              <a:srgbClr val="0D9488">
                <a:alpha val="2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0" y="3474720"/>
            <a:ext cx="2560320" cy="2560320"/>
          </a:xfrm>
          <a:prstGeom prst="ellipse">
            <a:avLst/>
          </a:prstGeom>
          <a:solidFill>
            <a:srgbClr val="F59E0B">
              <a:alpha val="20000"/>
            </a:srgbClr>
          </a:solidFill>
          <a:ln w="12700">
            <a:solidFill>
              <a:srgbClr val="F59E0B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32320" y="-274320"/>
            <a:ext cx="1280160" cy="1280160"/>
          </a:xfrm>
          <a:prstGeom prst="ellipse">
            <a:avLst/>
          </a:prstGeom>
          <a:solidFill>
            <a:srgbClr val="0D9488">
              <a:alpha val="30000"/>
            </a:srgbClr>
          </a:solidFill>
          <a:ln w="12700">
            <a:solidFill>
              <a:srgbClr val="0D9488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0" y="457200"/>
            <a:ext cx="2743200" cy="411480"/>
          </a:xfrm>
          <a:prstGeom prst="roundRect">
            <a:avLst>
              <a:gd name="adj" fmla="val 22222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রসায়ন বিজ্ঞান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109728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আয়ন ইলেক্ট্রন পদ্ধতি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99E6E0"/>
                </a:solidFill>
              </a:rPr>
              <a:t>জারণ-বিজারণ বিক্রিয়া সমতাকরণ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743200" y="3063240"/>
            <a:ext cx="365760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32918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</a:rPr>
              <a:t>Half-Reaction Method  |  Ion-Electron Method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</a:rPr>
              <a:t>অম্লীয় ও ক্ষারীয় মাধ্যমে প্রয়োগ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188720" y="434340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DC2626">
              <a:alpha val="80000"/>
            </a:srgbClr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4343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জারণ (Oxidation)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657600" y="434340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0D9488">
              <a:alpha val="80000"/>
            </a:srgbClr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0" y="4343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বিজারণ (Reduction)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26480" y="4343400"/>
            <a:ext cx="2194560" cy="457200"/>
          </a:xfrm>
          <a:prstGeom prst="roundRect">
            <a:avLst>
              <a:gd name="adj" fmla="val 20000"/>
            </a:avLst>
          </a:prstGeom>
          <a:solidFill>
            <a:srgbClr val="F59E0B">
              <a:alpha val="80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26480" y="4343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ইলেক্ট্রন স্থানান্তর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জারণ-বিজারণ বিক্রিয়া: মূল ধারণা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88920" cy="3291840"/>
          </a:xfrm>
          <a:prstGeom prst="roundRect">
            <a:avLst>
              <a:gd name="adj" fmla="val 3934"/>
            </a:avLst>
          </a:prstGeom>
          <a:solidFill>
            <a:srgbClr val="FFF0F0"/>
          </a:solidFill>
          <a:ln w="12700">
            <a:solidFill>
              <a:srgbClr val="DC2626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105156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F2A45"/>
                </a:solidFill>
              </a:rPr>
              <a:t>⚡ জারণ (Oxidation)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411480" y="1645920"/>
            <a:ext cx="2514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</a:rPr>
              <a:t>পরমাণু বা আয়ন থেকে ইলেক্ট্রন বের হয়ে যায়। জারণ সংখ্যা বৃদ্ধি পায়।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3337560"/>
            <a:ext cx="2514600" cy="640080"/>
          </a:xfrm>
          <a:prstGeom prst="roundRect">
            <a:avLst>
              <a:gd name="adj" fmla="val 11429"/>
            </a:avLst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33375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Fe²⁺ → Fe³⁺ + e⁻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0" y="960120"/>
            <a:ext cx="2788920" cy="3291840"/>
          </a:xfrm>
          <a:prstGeom prst="roundRect">
            <a:avLst>
              <a:gd name="adj" fmla="val 3934"/>
            </a:avLst>
          </a:prstGeom>
          <a:solidFill>
            <a:srgbClr val="F0FFF4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91840" y="105156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F2A45"/>
                </a:solidFill>
              </a:rPr>
              <a:t>🔋 বিজারণ (Reduction)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337560" y="1645920"/>
            <a:ext cx="2514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</a:rPr>
              <a:t>পরমাণু বা আয়ন ইলেক্ট্রন গ্রহণ করে। জারণ সংখ্যা হ্রাস পায়।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337560" y="3337560"/>
            <a:ext cx="2514600" cy="640080"/>
          </a:xfrm>
          <a:prstGeom prst="roundRect">
            <a:avLst>
              <a:gd name="adj" fmla="val 11429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33375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MnO₄⁻ + 5e⁻ → Mn²⁺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960120"/>
            <a:ext cx="2788920" cy="3291840"/>
          </a:xfrm>
          <a:prstGeom prst="roundRect">
            <a:avLst>
              <a:gd name="adj" fmla="val 3934"/>
            </a:avLst>
          </a:prstGeom>
          <a:solidFill>
            <a:srgbClr val="F0F4FF"/>
          </a:solidFill>
          <a:ln w="12700">
            <a:solidFill>
              <a:srgbClr val="2563EB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17920" y="105156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F2A45"/>
                </a:solidFill>
              </a:rPr>
              <a:t>⚖️ রেডক্স নীতি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6263640" y="1645920"/>
            <a:ext cx="2514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</a:rPr>
              <a:t>জারক পদার্থ বিজারিত হয় এবং বিজারক পদার্থ জারিত হয়। ইলেক্ট্রন আদান-প্রদান সমান।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63640" y="3337560"/>
            <a:ext cx="2514600" cy="640080"/>
          </a:xfrm>
          <a:prstGeom prst="roundRect">
            <a:avLst>
              <a:gd name="adj" fmla="val 114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63640" y="33375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OA + e⁻ ⇌ RA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74320" y="4389120"/>
            <a:ext cx="8595360" cy="502920"/>
          </a:xfrm>
          <a:prstGeom prst="rect">
            <a:avLst/>
          </a:prstGeom>
          <a:solidFill>
            <a:srgbClr val="FEF3C7"/>
          </a:solidFill>
          <a:ln>
            <a:solidFill>
              <a:srgbClr val="F59E0B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3A5C"/>
                </a:solidFill>
              </a:rPr>
              <a:t>💡 মনে রাখো: জারণ ও বিজারণ সবসময় একসাথে ঘটে — একটি ছাড়া অপরটি সম্ভব নয়।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আয়ন ইলেক্ট্রন পদ্ধতির ধাপসমূহ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" y="914400"/>
            <a:ext cx="2880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46888" y="11887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46888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" y="96012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আয়নিক সমীকরণ লেখো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95528" y="1389888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পূর্ণ বিক্রিয়াকে নেট আয়নিক আকারে প্রকাশ করো।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46120" y="914400"/>
            <a:ext cx="2880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55848" y="11887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55848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২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04488" y="96012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অর্ধ-বিক্রিয়া আলাদা করো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904488" y="1389888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জারণ অর্ধ-বিক্রিয়া ও বিজারণ অর্ধ-বিক্রিয়া পৃথকভাবে লেখো।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355080" y="914400"/>
            <a:ext cx="2880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64808" y="11887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4808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৩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013448" y="96012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পরমাণু সমান করো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013448" y="1389888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H ও O ছাড়া অন্য পরমাণু আগে সমান করো।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137160" y="2286000"/>
            <a:ext cx="2880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46888" y="25603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46888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৪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95528" y="233172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O ও H সমান করো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795528" y="2761488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অম্লীয়: H₂O ও H⁺ যোগ করো। ক্ষারীয়: OH⁻ ও H₂O যোগ করো।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246120" y="2286000"/>
            <a:ext cx="2880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355848" y="25603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55848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৫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904488" y="233172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চার্জ সমান করো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3904488" y="2761488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ইলেক্ট্রন (e⁻) যোগ করে প্রতিটি অর্ধ-বিক্রিয়ার চার্জ সমান করো।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355080" y="2286000"/>
            <a:ext cx="2880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464808" y="25603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64808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৬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013448" y="233172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ইলেক্ট্রন সমান করো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7013448" y="2761488"/>
            <a:ext cx="2103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LCM নিয়ে উভয় অর্ধ-বিক্রিয়ার ইলেক্ট্রন সংখ্যা সমান করো।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137160" y="3657600"/>
            <a:ext cx="8869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246888" y="3931920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46888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৭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95528" y="3703320"/>
            <a:ext cx="8092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3A5C"/>
                </a:solidFill>
              </a:rPr>
              <a:t>যোগ করে সমতা করো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795528" y="4133088"/>
            <a:ext cx="8092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দুটি অর্ধ-বিক্রিয়া যোগ করো, e⁻ বাতিল করো। চূড়ান্ত সমীকরণ পাও।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অম্লীয় মাধ্যমে সমতাকরণ (উদাহরণ)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91440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A5C"/>
                </a:solidFill>
              </a:rPr>
              <a:t>উদাহরণ: KMnO₄ + FeSO₄ (H₂SO₄ মাধ্যমে)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74320" y="1463040"/>
            <a:ext cx="4206240" cy="2240280"/>
          </a:xfrm>
          <a:prstGeom prst="roundRect">
            <a:avLst>
              <a:gd name="adj" fmla="val 4082"/>
            </a:avLst>
          </a:prstGeom>
          <a:solidFill>
            <a:srgbClr val="FFF0F0"/>
          </a:solidFill>
          <a:ln w="12700">
            <a:solidFill>
              <a:srgbClr val="DC2626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53619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</a:rPr>
              <a:t>জারণ অর্ধ-বিক্রিয়া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196596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Fe²⁺ → Fe³⁺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39572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Fe²⁺ → Fe³⁺ + e⁻  ✓ (চার্জ সমান)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463040"/>
            <a:ext cx="4206240" cy="2240280"/>
          </a:xfrm>
          <a:prstGeom prst="roundRect">
            <a:avLst>
              <a:gd name="adj" fmla="val 4082"/>
            </a:avLst>
          </a:prstGeom>
          <a:solidFill>
            <a:srgbClr val="F0FFF4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92040" y="153619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9488"/>
                </a:solidFill>
              </a:rPr>
              <a:t>বিজারণ অর্ধ-বিক্রিয়া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937760" y="196596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→ Mn²⁺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37760" y="239572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→ Mn²⁺ + 4H₂O  (O সমান)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937760" y="2825496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+ 8H⁺ → Mn²⁺ + 4H₂O  (H সমান)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937760" y="3255264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+ 8H⁺ + 5e⁻ → Mn²⁺ + 4H₂O  ✓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3840480"/>
            <a:ext cx="8595360" cy="1005840"/>
          </a:xfrm>
          <a:prstGeom prst="roundRect">
            <a:avLst>
              <a:gd name="adj" fmla="val 9091"/>
            </a:avLst>
          </a:prstGeom>
          <a:solidFill>
            <a:srgbClr val="DBEAFE"/>
          </a:solidFill>
          <a:ln w="12700">
            <a:solidFill>
              <a:srgbClr val="2563EB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57200" y="38862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563EB"/>
                </a:solidFill>
              </a:rPr>
              <a:t>চূড়ান্ত সমীকরণ (×5 জারণ + ×1 বিজারণ যোগ করে):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3A5C"/>
                </a:solidFill>
              </a:rPr>
              <a:t>MnO₄⁻ + 5Fe²⁺ + 8H⁺  →  Mn²⁺ + 5Fe³⁺ + 4H₂O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ক্ষারীয় মাধ্যমে সমতাকরণ (উদাহরণ)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91440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A5C"/>
                </a:solidFill>
              </a:rPr>
              <a:t>উদাহরণ: MnO₄⁻ + I⁻ → MnO₂ + I₂  (ক্ষারীয় মাধ্যমে)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74320" y="1463040"/>
            <a:ext cx="4114800" cy="2286000"/>
          </a:xfrm>
          <a:prstGeom prst="roundRect">
            <a:avLst>
              <a:gd name="adj" fmla="val 4000"/>
            </a:avLst>
          </a:prstGeom>
          <a:solidFill>
            <a:srgbClr val="F0FFF4"/>
          </a:solidFill>
          <a:ln w="12700">
            <a:solidFill>
              <a:srgbClr val="16A34A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11480" y="153619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A34A"/>
                </a:solidFill>
              </a:rPr>
              <a:t>জারণ অর্ধ-বিক্রিয়া (I⁻ → I₂)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457200" y="1965960"/>
            <a:ext cx="3794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2I⁻ → I₂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395728"/>
            <a:ext cx="3794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2I⁻ → I₂ + 2e⁻  ✓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1463040"/>
            <a:ext cx="4297680" cy="2286000"/>
          </a:xfrm>
          <a:prstGeom prst="roundRect">
            <a:avLst>
              <a:gd name="adj" fmla="val 4000"/>
            </a:avLst>
          </a:prstGeom>
          <a:solidFill>
            <a:srgbClr val="F0F4FF"/>
          </a:solidFill>
          <a:ln w="12700">
            <a:solidFill>
              <a:srgbClr val="2563EB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00600" y="1536192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563EB"/>
                </a:solidFill>
              </a:rPr>
              <a:t>বিজারণ অর্ধ-বিক্রিয়া (MnO₄⁻ → MnO₂)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846320" y="1965960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→ MnO₂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46320" y="2395728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→ MnO₂ + 2H₂O  (O সমান)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846320" y="2825496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+ 2H₂O → MnO₂ + 4OH⁻  (H সমান)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46320" y="3255264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MnO₄⁻ + 2H₂O + 3e⁻ → MnO₂ + 4OH⁻  ✓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3840480"/>
            <a:ext cx="8595360" cy="1005840"/>
          </a:xfrm>
          <a:prstGeom prst="roundRect">
            <a:avLst>
              <a:gd name="adj" fmla="val 9091"/>
            </a:avLst>
          </a:prstGeom>
          <a:solidFill>
            <a:srgbClr val="DCFCE7"/>
          </a:solidFill>
          <a:ln w="12700">
            <a:solidFill>
              <a:srgbClr val="16A34A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57200" y="38862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A34A"/>
                </a:solidFill>
              </a:rPr>
              <a:t>চূড়ান্ত সমীকরণ (×3 জারণ + ×2 বিজারণ যোগ করে):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3A5C"/>
                </a:solidFill>
              </a:rPr>
              <a:t>2MnO₄⁻ + 3I⁻ + H₂O  →  2MnO₂ + 3/2 I₂ + 2OH⁻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অম্লীয় বনাম ক্ষারীয় মাধ্যম: তুলনামূলক আলোচনা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2743200" cy="502920"/>
          </a:xfrm>
          <a:prstGeom prst="rect">
            <a:avLst/>
          </a:prstGeom>
          <a:solidFill>
            <a:srgbClr val="1A3A5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144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বিষয়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017520" y="914400"/>
            <a:ext cx="2926080" cy="502920"/>
          </a:xfrm>
          <a:prstGeom prst="rect">
            <a:avLst/>
          </a:prstGeom>
          <a:solidFill>
            <a:srgbClr val="DC262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17520" y="9144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অম্লীয় মাধ্যম (H⁺)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0" y="914400"/>
            <a:ext cx="2926080" cy="502920"/>
          </a:xfrm>
          <a:prstGeom prst="rect">
            <a:avLst/>
          </a:prstGeom>
          <a:solidFill>
            <a:srgbClr val="2563E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0" y="9144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ক্ষারীয় মাধ্যম (OH⁻)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" y="1417320"/>
            <a:ext cx="2743200" cy="530352"/>
          </a:xfrm>
          <a:prstGeom prst="rect">
            <a:avLst/>
          </a:prstGeom>
          <a:solidFill>
            <a:srgbClr val="EEF2F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417320"/>
            <a:ext cx="26060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O পরমাণু সমান করা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017520" y="1417320"/>
            <a:ext cx="2926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08960" y="1417320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H₂O যোগ করো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0" y="1417320"/>
            <a:ext cx="2926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417320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OH⁻ যোগ করো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1947672"/>
            <a:ext cx="2743200" cy="530352"/>
          </a:xfrm>
          <a:prstGeom prst="rect">
            <a:avLst/>
          </a:prstGeom>
          <a:solidFill>
            <a:srgbClr val="EEF2F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1947672"/>
            <a:ext cx="26060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H পরমাণু সমান করা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017520" y="1947672"/>
            <a:ext cx="2926080" cy="530352"/>
          </a:xfrm>
          <a:prstGeom prst="rect">
            <a:avLst/>
          </a:prstGeom>
          <a:solidFill>
            <a:srgbClr val="F1F8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108960" y="1947672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H⁺ যোগ করো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943600" y="1947672"/>
            <a:ext cx="2926080" cy="530352"/>
          </a:xfrm>
          <a:prstGeom prst="rect">
            <a:avLst/>
          </a:prstGeom>
          <a:solidFill>
            <a:srgbClr val="F1F8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35040" y="1947672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H₂O যোগ করো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74320" y="2478024"/>
            <a:ext cx="2743200" cy="530352"/>
          </a:xfrm>
          <a:prstGeom prst="rect">
            <a:avLst/>
          </a:prstGeom>
          <a:solidFill>
            <a:srgbClr val="EEF2F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2478024"/>
            <a:ext cx="26060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pH পরিবেশ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017520" y="2478024"/>
            <a:ext cx="2926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108960" y="2478024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pH &lt; 7 (অম্লীয়)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943600" y="2478024"/>
            <a:ext cx="2926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035040" y="2478024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pH &gt; 7 (ক্ষারীয়)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74320" y="3008376"/>
            <a:ext cx="2743200" cy="530352"/>
          </a:xfrm>
          <a:prstGeom prst="rect">
            <a:avLst/>
          </a:prstGeom>
          <a:solidFill>
            <a:srgbClr val="EEF2F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3008376"/>
            <a:ext cx="26060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উদাহরণ আয়ন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017520" y="3008376"/>
            <a:ext cx="2926080" cy="530352"/>
          </a:xfrm>
          <a:prstGeom prst="rect">
            <a:avLst/>
          </a:prstGeom>
          <a:solidFill>
            <a:srgbClr val="F1F8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108960" y="3008376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H⁺, H₃O⁺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943600" y="3008376"/>
            <a:ext cx="2926080" cy="530352"/>
          </a:xfrm>
          <a:prstGeom prst="rect">
            <a:avLst/>
          </a:prstGeom>
          <a:solidFill>
            <a:srgbClr val="F1F8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035040" y="3008376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OH⁻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74320" y="3538728"/>
            <a:ext cx="2743200" cy="530352"/>
          </a:xfrm>
          <a:prstGeom prst="rect">
            <a:avLst/>
          </a:prstGeom>
          <a:solidFill>
            <a:srgbClr val="EEF2F7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" y="3538728"/>
            <a:ext cx="26060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</a:rPr>
              <a:t>সাধারণ বিক্রিয়ক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017520" y="3538728"/>
            <a:ext cx="2926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08960" y="3538728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KMnO₄, K₂Cr₂O₇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943600" y="3538728"/>
            <a:ext cx="2926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035040" y="3538728"/>
            <a:ext cx="2788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2A45"/>
                </a:solidFill>
              </a:rPr>
              <a:t>KMnO₄, Cl₂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274320" y="4389120"/>
            <a:ext cx="8595360" cy="502920"/>
          </a:xfrm>
          <a:prstGeom prst="roundRect">
            <a:avLst>
              <a:gd name="adj" fmla="val 14545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65760" y="4407408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A45"/>
                </a:solidFill>
              </a:rPr>
              <a:t>⚠️ সতর্কতা: মাধ্যম চিহ্নিত করে তবেই সঠিক পদ্ধতি প্রয়োগ করো।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A45"/>
                </a:solidFill>
              </a:rPr>
              <a:t>সমতা যাচাই: পরমাণু ও চার্জ গণনা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A5C"/>
                </a:solidFill>
              </a:rPr>
              <a:t>MnO₄⁻ + 5Fe²⁺ + 8H⁺  →  Mn²⁺ + 5Fe³⁺ + 4H₂O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274320" y="1691640"/>
            <a:ext cx="4114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4048" y="1865376"/>
            <a:ext cx="457200" cy="45720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709928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A45"/>
                </a:solidFill>
              </a:rPr>
              <a:t>Mn পরমাণু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32688" y="2103120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বামে: 1   |   ডানে: 1  ✅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1691640"/>
            <a:ext cx="4114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18888" y="1865376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67528" y="1709928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A45"/>
                </a:solidFill>
              </a:rPr>
              <a:t>Fe পরমাণু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367528" y="2103120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বামে: 5   |   ডানে: 5  ✅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2651760"/>
            <a:ext cx="4114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16A34A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84048" y="2825496"/>
            <a:ext cx="457200" cy="45720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2688" y="2670048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A45"/>
                </a:solidFill>
              </a:rPr>
              <a:t>O পরমাণু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32688" y="3063240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বামে: 4   |   ডানে: 4  ✅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09160" y="2651760"/>
            <a:ext cx="4114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C2626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818888" y="2825496"/>
            <a:ext cx="457200" cy="45720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67528" y="2670048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A45"/>
                </a:solidFill>
              </a:rPr>
              <a:t>H পরমাণু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367528" y="3063240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বামে: 8   |   ডানে: 8  ✅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3611880"/>
            <a:ext cx="859536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  <a:effectLst>
            <a:outerShdw blurRad="101600" dist="381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84048" y="37856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2688" y="3630168"/>
            <a:ext cx="7818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2A45"/>
                </a:solidFill>
              </a:rPr>
              <a:t>মোট চার্জ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32688" y="4023360"/>
            <a:ext cx="7818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বামে: (−1)+(5×2)+(8) = 17   |   ডানে: 2+(5×3)+0 = 17  ✅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457200"/>
            <a:ext cx="3200400" cy="3200400"/>
          </a:xfrm>
          <a:prstGeom prst="ellipse">
            <a:avLst/>
          </a:prstGeom>
          <a:solidFill>
            <a:srgbClr val="0D9488">
              <a:alpha val="15000"/>
            </a:srgbClr>
          </a:solidFill>
          <a:ln w="12700">
            <a:solidFill>
              <a:srgbClr val="0D9488">
                <a:alpha val="1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731520" y="3200400"/>
            <a:ext cx="2286000" cy="2286000"/>
          </a:xfrm>
          <a:prstGeom prst="ellipse">
            <a:avLst/>
          </a:prstGeom>
          <a:solidFill>
            <a:srgbClr val="F59E0B">
              <a:alpha val="20000"/>
            </a:srgbClr>
          </a:solidFill>
          <a:ln w="12700">
            <a:solidFill>
              <a:srgbClr val="F59E0B">
                <a:alpha val="2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2286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পরীক্ষায় মনে রাখার মতো টিপস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4114800" cy="1051560"/>
          </a:xfrm>
          <a:prstGeom prst="roundRect">
            <a:avLst>
              <a:gd name="adj" fmla="val 8696"/>
            </a:avLst>
          </a:prstGeom>
          <a:solidFill>
            <a:srgbClr val="1E3A52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75488" y="135331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" y="13533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A45"/>
                </a:solidFill>
              </a:rPr>
              <a:t>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14300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সব সময় আগে পরিষ্কার আয়নিক সমীকরণ লেখো — অবক্ষিপ্ত পদার্থ আয়নিক আকারে লেখো না।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754880" y="1051560"/>
            <a:ext cx="4114800" cy="1051560"/>
          </a:xfrm>
          <a:prstGeom prst="roundRect">
            <a:avLst>
              <a:gd name="adj" fmla="val 8696"/>
            </a:avLst>
          </a:prstGeom>
          <a:solidFill>
            <a:srgbClr val="1E3A52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64608" y="135331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4608" y="13533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A45"/>
                </a:solidFill>
              </a:rPr>
              <a:t>②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394960" y="114300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অম্লীয়তে H₂O ডান দিকে, H⁺ বাম দিকে। ক্ষারীয়তে উল্টো — OH⁻ ডান দিকে।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65760" y="2286000"/>
            <a:ext cx="4114800" cy="1051560"/>
          </a:xfrm>
          <a:prstGeom prst="roundRect">
            <a:avLst>
              <a:gd name="adj" fmla="val 8696"/>
            </a:avLst>
          </a:prstGeom>
          <a:solidFill>
            <a:srgbClr val="1E3A52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75488" y="258775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A45"/>
                </a:solidFill>
              </a:rPr>
              <a:t>③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237744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e⁻ সংখ্যা LCM নিয়ে সমান করো। LCM না পাওয়া পর্যন্ত গুণ করো।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754880" y="2286000"/>
            <a:ext cx="4114800" cy="1051560"/>
          </a:xfrm>
          <a:prstGeom prst="roundRect">
            <a:avLst>
              <a:gd name="adj" fmla="val 8696"/>
            </a:avLst>
          </a:prstGeom>
          <a:solidFill>
            <a:srgbClr val="1E3A52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64608" y="258775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64608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A45"/>
                </a:solidFill>
              </a:rPr>
              <a:t>④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394960" y="237744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যোগ করার পর e⁻ বাতিল করতে ভুলো না। উভয় পাশে e⁻ থাকলে কেটে যাবে।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365760" y="3520440"/>
            <a:ext cx="4114800" cy="1051560"/>
          </a:xfrm>
          <a:prstGeom prst="roundRect">
            <a:avLst>
              <a:gd name="adj" fmla="val 8696"/>
            </a:avLst>
          </a:prstGeom>
          <a:solidFill>
            <a:srgbClr val="1E3A52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75488" y="382219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5488" y="3822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A45"/>
                </a:solidFill>
              </a:rPr>
              <a:t>⑤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05840" y="36118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শেষে অবশ্যই: পরমাণু সংখ্যা ও মোট চার্জ উভয় পাশে সমান কিনা যাচাই করো।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754880" y="3520440"/>
            <a:ext cx="4114800" cy="1051560"/>
          </a:xfrm>
          <a:prstGeom prst="roundRect">
            <a:avLst>
              <a:gd name="adj" fmla="val 8696"/>
            </a:avLst>
          </a:prstGeom>
          <a:solidFill>
            <a:srgbClr val="1E3A52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64608" y="382219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64608" y="3822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2A45"/>
                </a:solidFill>
              </a:rPr>
              <a:t>⑥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394960" y="36118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ভগ্নাংশ গুণাঙ্ক এলে পুরো সমীকরণ উপযুক্ত সংখ্যা দিয়ে গুণ করে পূর্ণসংখ্যায় রূপান্তরিত করো।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3200400"/>
            <a:ext cx="2743200" cy="2743200"/>
          </a:xfrm>
          <a:prstGeom prst="ellipse">
            <a:avLst/>
          </a:prstGeom>
          <a:solidFill>
            <a:srgbClr val="0D9488">
              <a:alpha val="20000"/>
            </a:srgbClr>
          </a:solidFill>
          <a:ln w="12700">
            <a:solidFill>
              <a:srgbClr val="0D9488">
                <a:alpha val="2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সারসংক্ষেপ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9E6E0"/>
                </a:solidFill>
              </a:rPr>
              <a:t>আয়ন ইলেক্ট্রন পদ্ধতি — ৭ ধাপে রেডক্স সমতা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82880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আয়নিক সমীকরণ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280160" y="192024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</a:rPr>
              <a:t>→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536192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36192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অর্ধ-বিক্রিয়া পৃথক করো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633472" y="192024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</a:rPr>
              <a:t>→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889504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889504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পরমাণু সমান করো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986784" y="192024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</a:rPr>
              <a:t>→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242816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242816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O/H সমান করো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340096" y="192024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</a:rPr>
              <a:t>→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596128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96128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চার্জ সমান (e⁻)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693408" y="192024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</a:rPr>
              <a:t>→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949440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9333EA"/>
          </a:solidFill>
          <a:ln w="12700">
            <a:solidFill>
              <a:srgbClr val="9333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0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ইলেক্ট্রন সমান (LCM)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046720" y="1920240"/>
            <a:ext cx="182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</a:rPr>
              <a:t>→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302752" y="1600200"/>
            <a:ext cx="1097280" cy="1005840"/>
          </a:xfrm>
          <a:prstGeom prst="roundRect">
            <a:avLst>
              <a:gd name="adj" fmla="val 7273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02752" y="1600200"/>
            <a:ext cx="1097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যোগ ও যাচাই ✓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65760" y="2907792"/>
            <a:ext cx="320040" cy="3200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65760" y="29077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A45"/>
                </a:solidFill>
              </a:rPr>
              <a:t>✔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283464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জারণ ও বিজারণ সবসময় একসাথে ঘটে।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365760" y="3410712"/>
            <a:ext cx="320040" cy="3200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34107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A45"/>
                </a:solidFill>
              </a:rPr>
              <a:t>✔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22960" y="333756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অম্লীয় মাধ্যমে H⁺ ও H₂O; ক্ষারীয় মাধ্যমে OH⁻ ও H₂O ব্যবহার করো।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365760" y="3913632"/>
            <a:ext cx="320040" cy="3200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65760" y="39136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A45"/>
                </a:solidFill>
              </a:rPr>
              <a:t>✔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22960" y="38404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পরমাণু সংখ্যা ও চার্জ উভয়ই সমান হতে হবে।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365760" y="4416552"/>
            <a:ext cx="320040" cy="3200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" y="44165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2A45"/>
                </a:solidFill>
              </a:rPr>
              <a:t>✔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22960" y="43434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LCM দিয়ে ইলেক্ট্রন সমান করে e⁻ বাতিল করো।</a:t>
            </a:r>
            <a:endParaRPr lang="en-US" sz="1300" dirty="0"/>
          </a:p>
        </p:txBody>
      </p:sp>
      <p:sp>
        <p:nvSpPr>
          <p:cNvPr id="37" name="TextBox 36"/>
          <p:cNvSpPr txBox="1"/>
          <p:nvPr/>
        </p:nvSpPr>
        <p:spPr>
          <a:xfrm>
            <a:off x="6147303" y="4297680"/>
            <a:ext cx="2722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ধন্যবাদ</a:t>
            </a:r>
            <a:r>
              <a:rPr lang="en-US" dirty="0" smtClean="0">
                <a:solidFill>
                  <a:srgbClr val="FF0000"/>
                </a:solidFill>
              </a:rPr>
              <a:t>…………………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933</Words>
  <Application>Microsoft Office PowerPoint</Application>
  <PresentationFormat>On-screen Show (16:9)</PresentationFormat>
  <Paragraphs>159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আয়ন ইলেক্ট্রন পদ্ধতি</dc:title>
  <dc:subject>PptxGenJS Presentation</dc:subject>
  <dc:creator>PptxGenJS</dc:creator>
  <cp:lastModifiedBy>User</cp:lastModifiedBy>
  <cp:revision>3</cp:revision>
  <dcterms:created xsi:type="dcterms:W3CDTF">2026-06-26T04:35:26Z</dcterms:created>
  <dcterms:modified xsi:type="dcterms:W3CDTF">2026-06-26T04:41:47Z</dcterms:modified>
</cp:coreProperties>
</file>