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488" r:id="rId2"/>
    <p:sldId id="490" r:id="rId3"/>
    <p:sldId id="333" r:id="rId4"/>
    <p:sldId id="463" r:id="rId5"/>
    <p:sldId id="487" r:id="rId6"/>
    <p:sldId id="482" r:id="rId7"/>
    <p:sldId id="464" r:id="rId8"/>
    <p:sldId id="465" r:id="rId9"/>
    <p:sldId id="495" r:id="rId10"/>
    <p:sldId id="493" r:id="rId11"/>
    <p:sldId id="466" r:id="rId12"/>
    <p:sldId id="486" r:id="rId13"/>
    <p:sldId id="485" r:id="rId14"/>
    <p:sldId id="467" r:id="rId15"/>
    <p:sldId id="468" r:id="rId16"/>
    <p:sldId id="471" r:id="rId17"/>
    <p:sldId id="497" r:id="rId18"/>
    <p:sldId id="496" r:id="rId19"/>
    <p:sldId id="498" r:id="rId20"/>
    <p:sldId id="49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8000"/>
    <a:srgbClr val="00CC99"/>
    <a:srgbClr val="33CC33"/>
    <a:srgbClr val="0066FF"/>
    <a:srgbClr val="FF00FF"/>
    <a:srgbClr val="FFFF66"/>
    <a:srgbClr val="996600"/>
    <a:srgbClr val="CC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0583" autoAdjust="0"/>
  </p:normalViewPr>
  <p:slideViewPr>
    <p:cSldViewPr snapToGrid="0">
      <p:cViewPr varScale="1">
        <p:scale>
          <a:sx n="68" d="100"/>
          <a:sy n="68" d="100"/>
        </p:scale>
        <p:origin x="79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F4BC2-EE53-496E-BC23-78B2D360DD9C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0CF68-8557-449B-9106-1E966B5B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781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C1EE8-5806-46F1-9392-CA0862073D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16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74AA0-5A69-48C6-978D-FAE8C7A5F2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72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0CF68-8557-449B-9106-1E966B5BD53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84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0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96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034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7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74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98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128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867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68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35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5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chemeClr val="bg1"/>
            </a:gs>
            <a:gs pos="100000">
              <a:srgbClr val="21D6E0"/>
            </a:gs>
            <a:gs pos="100000">
              <a:srgbClr val="0087E6"/>
            </a:gs>
            <a:gs pos="100000">
              <a:srgbClr val="005CB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608"/>
            </a:avLst>
          </a:prstGeom>
          <a:solidFill>
            <a:srgbClr val="0080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10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1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19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94976153_786298515871155_4951040170328496490_n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"/>
            <a:ext cx="12192000" cy="67220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050348">
            <a:off x="446681" y="3211598"/>
            <a:ext cx="116858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en-US" sz="6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অনলাইন</a:t>
            </a:r>
            <a:r>
              <a:rPr lang="en-US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ক্লাসে সকলকে</a:t>
            </a:r>
            <a:r>
              <a:rPr lang="en-US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</a:t>
            </a:r>
            <a:r>
              <a:rPr lang="en-US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032" y="1753845"/>
            <a:ext cx="5511114" cy="44535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1508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5" y="-3196"/>
            <a:ext cx="12005278" cy="671117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37613" y="3730132"/>
            <a:ext cx="5716361" cy="24680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মাহফুজা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বেগম</a:t>
            </a:r>
            <a:endParaRPr lang="bn-I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umarkhaliOMJ" panose="00000400000000000000" pitchFamily="2" charset="0"/>
              <a:cs typeface="KumarkhaliOMJ" panose="00000400000000000000" pitchFamily="2" charset="0"/>
            </a:endParaRPr>
          </a:p>
          <a:p>
            <a:pPr algn="ctr"/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সহকারি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শিক্ষক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(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আই,সি,টি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)</a:t>
            </a:r>
            <a:endParaRPr lang="bn-I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umarkhaliOMJ" panose="00000400000000000000" pitchFamily="2" charset="0"/>
              <a:cs typeface="KumarkhaliOMJ" panose="00000400000000000000" pitchFamily="2" charset="0"/>
            </a:endParaRPr>
          </a:p>
          <a:p>
            <a:pPr algn="ctr"/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বাঘিয়া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গাউছুল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আজম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মহিলা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দাখিল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মাদ্রাসা,বরিশাল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।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66348" y="3689455"/>
            <a:ext cx="5158001" cy="166665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74396" lvl="0" algn="ctr">
              <a:spcBef>
                <a:spcPts val="759"/>
              </a:spcBef>
              <a:buClr>
                <a:schemeClr val="tx2"/>
              </a:buClr>
              <a:buSzPct val="95000"/>
              <a:defRPr/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/>
            </a:endParaRPr>
          </a:p>
          <a:p>
            <a:pPr algn="ctr"/>
            <a:r>
              <a:rPr lang="bn-BD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শ্রেণি  :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৬ষ্ঠ</a:t>
            </a:r>
            <a:endParaRPr lang="bn-IN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umarkhaliOMJ" panose="00000400000000000000" pitchFamily="2" charset="0"/>
              <a:cs typeface="KumarkhaliOMJ" panose="00000400000000000000" pitchFamily="2" charset="0"/>
            </a:endParaRPr>
          </a:p>
          <a:p>
            <a:pPr algn="ctr"/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বিষয়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: </a:t>
            </a:r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তথ্য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 ও </a:t>
            </a:r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যোগাযোগ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প্রযুক্তি</a:t>
            </a:r>
            <a:r>
              <a:rPr lang="bn-BD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 </a:t>
            </a:r>
          </a:p>
          <a:p>
            <a:pPr algn="ctr"/>
            <a:r>
              <a:rPr lang="bn-BD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অধ্যায় :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১ম </a:t>
            </a:r>
            <a:endParaRPr lang="bn-BD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umarkhaliOMJ" panose="00000400000000000000" pitchFamily="2" charset="0"/>
              <a:cs typeface="KumarkhaliOMJ" panose="000004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95" y="313458"/>
            <a:ext cx="2946584" cy="31457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633" y="1016621"/>
            <a:ext cx="1905000" cy="2857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02238" y="277957"/>
            <a:ext cx="38935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bg1"/>
                </a:solidFill>
                <a:latin typeface="KumarkhaliOMJ" panose="00000400000000000000" pitchFamily="2" charset="0"/>
                <a:cs typeface="KumarkhaliOMJ" panose="00000400000000000000" pitchFamily="2" charset="0"/>
              </a:rPr>
              <a:t>পরিচিতি</a:t>
            </a:r>
            <a:endParaRPr lang="en-US" sz="6600" b="1" dirty="0">
              <a:solidFill>
                <a:schemeClr val="bg1"/>
              </a:solidFill>
              <a:latin typeface="KumarkhaliOMJ" panose="00000400000000000000" pitchFamily="2" charset="0"/>
              <a:cs typeface="KumarkhaliOMJ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370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8;p15">
            <a:extLst>
              <a:ext uri="{FF2B5EF4-FFF2-40B4-BE49-F238E27FC236}">
                <a16:creationId xmlns:a16="http://schemas.microsoft.com/office/drawing/2014/main" id="{7BDA529C-4ADA-4230-9C92-8B4CA0C98587}"/>
              </a:ext>
            </a:extLst>
          </p:cNvPr>
          <p:cNvSpPr txBox="1"/>
          <p:nvPr/>
        </p:nvSpPr>
        <p:spPr>
          <a:xfrm>
            <a:off x="2257572" y="2343315"/>
            <a:ext cx="106680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তথ্য</a:t>
            </a:r>
            <a:r>
              <a:rPr lang="en-US" sz="4000" b="1" i="0" u="none" strike="noStrike" cap="none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ও </a:t>
            </a:r>
            <a:r>
              <a:rPr lang="en-US" sz="4000" b="1" i="0" u="none" strike="noStrike" cap="none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যোগাযোগ</a:t>
            </a:r>
            <a:r>
              <a:rPr lang="en-US" sz="4000" b="1" i="0" u="none" strike="noStrike" cap="none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প্রযুক্তি</a:t>
            </a:r>
            <a:r>
              <a:rPr lang="en-US" sz="4000" b="1" i="0" u="none" strike="noStrike" cap="none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কী</a:t>
            </a:r>
            <a:r>
              <a:rPr lang="en-US" sz="4000" b="1" i="0" u="none" strike="noStrike" cap="none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তা</a:t>
            </a:r>
            <a:r>
              <a:rPr lang="en-US" sz="4000" b="1" i="0" u="none" strike="noStrike" cap="none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বলতে</a:t>
            </a:r>
            <a:r>
              <a:rPr lang="en-US" sz="4000" b="1" i="0" u="none" strike="noStrike" cap="none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পারবে</a:t>
            </a:r>
            <a:r>
              <a:rPr lang="en-US" sz="4000" b="1" i="0" u="none" strike="noStrike" cap="none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4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3" name="Google Shape;109;p15">
            <a:extLst>
              <a:ext uri="{FF2B5EF4-FFF2-40B4-BE49-F238E27FC236}">
                <a16:creationId xmlns:a16="http://schemas.microsoft.com/office/drawing/2014/main" id="{B07901C2-2E60-4EBD-8E03-9C00E7259A57}"/>
              </a:ext>
            </a:extLst>
          </p:cNvPr>
          <p:cNvSpPr txBox="1"/>
          <p:nvPr/>
        </p:nvSpPr>
        <p:spPr>
          <a:xfrm>
            <a:off x="2480097" y="3350327"/>
            <a:ext cx="106680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উপাত্ত</a:t>
            </a:r>
            <a:r>
              <a:rPr lang="en-US" sz="40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ও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তথ্যের</a:t>
            </a:r>
            <a:r>
              <a:rPr lang="en-US" sz="40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মধ্যে</a:t>
            </a:r>
            <a:r>
              <a:rPr lang="en-US" sz="40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পার্থক্য</a:t>
            </a:r>
            <a:r>
              <a:rPr lang="en-US" sz="40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বুঝতে</a:t>
            </a:r>
            <a:r>
              <a:rPr lang="en-US" sz="40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পারবে</a:t>
            </a:r>
            <a:r>
              <a:rPr lang="en-US" sz="40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4" name="Google Shape;110;p15">
            <a:extLst>
              <a:ext uri="{FF2B5EF4-FFF2-40B4-BE49-F238E27FC236}">
                <a16:creationId xmlns:a16="http://schemas.microsoft.com/office/drawing/2014/main" id="{352CE482-D012-4566-99D7-6AC9CA55D16B}"/>
              </a:ext>
            </a:extLst>
          </p:cNvPr>
          <p:cNvSpPr txBox="1"/>
          <p:nvPr/>
        </p:nvSpPr>
        <p:spPr>
          <a:xfrm>
            <a:off x="1934014" y="4357339"/>
            <a:ext cx="106680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দৈনন্দিন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জীবনে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আইসিটি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-র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গুরুত্ব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ব্যাখ্যা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করতে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0" i="0" u="none" strike="noStrike" cap="none" dirty="0" err="1"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পারবে</a:t>
            </a:r>
            <a:r>
              <a:rPr lang="en-US" sz="4000" b="0" i="0" u="none" strike="noStrike" cap="none" dirty="0"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4000" dirty="0"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5" name="Google Shape;111;p15">
            <a:extLst>
              <a:ext uri="{FF2B5EF4-FFF2-40B4-BE49-F238E27FC236}">
                <a16:creationId xmlns:a16="http://schemas.microsoft.com/office/drawing/2014/main" id="{26BE5343-AD59-449B-A488-0630B601289D}"/>
              </a:ext>
            </a:extLst>
          </p:cNvPr>
          <p:cNvSpPr txBox="1"/>
          <p:nvPr/>
        </p:nvSpPr>
        <p:spPr>
          <a:xfrm>
            <a:off x="1694864" y="5323807"/>
            <a:ext cx="10668000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আইসিটি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-র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বিভিন্ন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যন্ত্রপাতির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ব্যবহার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বর্ণনা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করতে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পারবে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6" name="Google Shape;112;p15">
            <a:extLst>
              <a:ext uri="{FF2B5EF4-FFF2-40B4-BE49-F238E27FC236}">
                <a16:creationId xmlns:a16="http://schemas.microsoft.com/office/drawing/2014/main" id="{EBEED09A-76B7-44C4-992A-40AFDAB608A9}"/>
              </a:ext>
            </a:extLst>
          </p:cNvPr>
          <p:cNvSpPr txBox="1"/>
          <p:nvPr/>
        </p:nvSpPr>
        <p:spPr>
          <a:xfrm>
            <a:off x="-1437436" y="244294"/>
            <a:ext cx="11715750" cy="121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cap="none" dirty="0" err="1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শিখণফল</a:t>
            </a:r>
            <a:endParaRPr sz="3200" dirty="0">
              <a:solidFill>
                <a:srgbClr val="FF0000"/>
              </a:solidFill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E548CF-9AE7-436F-9159-8B8425B72263}"/>
              </a:ext>
            </a:extLst>
          </p:cNvPr>
          <p:cNvSpPr txBox="1"/>
          <p:nvPr/>
        </p:nvSpPr>
        <p:spPr>
          <a:xfrm>
            <a:off x="3910818" y="1455883"/>
            <a:ext cx="603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এই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পাঠ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শেষে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শিক্ষার্থীরা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673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6;p16">
            <a:extLst>
              <a:ext uri="{FF2B5EF4-FFF2-40B4-BE49-F238E27FC236}">
                <a16:creationId xmlns:a16="http://schemas.microsoft.com/office/drawing/2014/main" id="{8CAA2B48-C71F-4731-831B-89D239571376}"/>
              </a:ext>
            </a:extLst>
          </p:cNvPr>
          <p:cNvSpPr txBox="1"/>
          <p:nvPr/>
        </p:nvSpPr>
        <p:spPr>
          <a:xfrm>
            <a:off x="936931" y="744815"/>
            <a:ext cx="987309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একটি</a:t>
            </a:r>
            <a:r>
              <a:rPr lang="en-US" sz="45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5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বাস্তব</a:t>
            </a:r>
            <a:r>
              <a:rPr lang="en-US" sz="45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5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গল্প</a:t>
            </a:r>
            <a:r>
              <a:rPr lang="en-US" sz="45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: </a:t>
            </a:r>
            <a:r>
              <a:rPr lang="en-US" sz="45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মাসুমের</a:t>
            </a:r>
            <a:r>
              <a:rPr lang="en-US" sz="45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5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ফলাফল</a:t>
            </a:r>
            <a:endParaRPr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3" name="Google Shape;123;p16">
            <a:extLst>
              <a:ext uri="{FF2B5EF4-FFF2-40B4-BE49-F238E27FC236}">
                <a16:creationId xmlns:a16="http://schemas.microsoft.com/office/drawing/2014/main" id="{BB32C41F-E7E7-4CCD-8EE9-986642725383}"/>
              </a:ext>
            </a:extLst>
          </p:cNvPr>
          <p:cNvSpPr txBox="1"/>
          <p:nvPr/>
        </p:nvSpPr>
        <p:spPr>
          <a:xfrm>
            <a:off x="587472" y="2496760"/>
            <a:ext cx="1101705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মাসুম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সাতক্ষীরার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একটি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গ্রামের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ছেলে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সে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তার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প্রাথমিক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শিক্ষা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সমাপনী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পরীক্ষার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ফলাফলের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জন্য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অপেক্ষা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করছিল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4" name="Google Shape;124;p16">
            <a:extLst>
              <a:ext uri="{FF2B5EF4-FFF2-40B4-BE49-F238E27FC236}">
                <a16:creationId xmlns:a16="http://schemas.microsoft.com/office/drawing/2014/main" id="{ECD32053-FDFD-46C0-BE41-E61D006E6F9A}"/>
              </a:ext>
            </a:extLst>
          </p:cNvPr>
          <p:cNvSpPr txBox="1"/>
          <p:nvPr/>
        </p:nvSpPr>
        <p:spPr>
          <a:xfrm>
            <a:off x="757603" y="4817698"/>
            <a:ext cx="1101705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মোবাইলে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একটি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এস.এম.এস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Hind Siliguri"/>
                <a:cs typeface="Times New Roman" panose="02020603050405020304" pitchFamily="18" charset="0"/>
                <a:sym typeface="Hind Siliguri"/>
              </a:rPr>
              <a:t>(SMS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)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মাধ্যমে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সে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কয়েক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মিনিটের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মধ্যেই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তার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ফলাফল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পেয়ে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গেল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এটাই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আইসিটি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!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502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4;p17">
            <a:extLst>
              <a:ext uri="{FF2B5EF4-FFF2-40B4-BE49-F238E27FC236}">
                <a16:creationId xmlns:a16="http://schemas.microsoft.com/office/drawing/2014/main" id="{B478A7D2-384B-4C18-931C-740EBDCBA388}"/>
              </a:ext>
            </a:extLst>
          </p:cNvPr>
          <p:cNvSpPr txBox="1"/>
          <p:nvPr/>
        </p:nvSpPr>
        <p:spPr>
          <a:xfrm>
            <a:off x="1047750" y="2092325"/>
            <a:ext cx="934085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কোনো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প্রেক্ষাপটে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যখন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কিছু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উপাত্তকে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অর্থবহভাবে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উপস্থাপন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করা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হয়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,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তখন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তাকে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তথ্য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বলা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হয়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3" name="Google Shape;135;p17">
            <a:extLst>
              <a:ext uri="{FF2B5EF4-FFF2-40B4-BE49-F238E27FC236}">
                <a16:creationId xmlns:a16="http://schemas.microsoft.com/office/drawing/2014/main" id="{4726F486-3907-4785-85F0-5284AFF70353}"/>
              </a:ext>
            </a:extLst>
          </p:cNvPr>
          <p:cNvSpPr txBox="1"/>
          <p:nvPr/>
        </p:nvSpPr>
        <p:spPr>
          <a:xfrm>
            <a:off x="1047750" y="4449960"/>
            <a:ext cx="107696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যেমন</a:t>
            </a:r>
            <a:r>
              <a:rPr lang="en-US" sz="44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: "</a:t>
            </a:r>
            <a:r>
              <a:rPr lang="en-US" sz="44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মাসুম</a:t>
            </a:r>
            <a:r>
              <a:rPr lang="en-US" sz="44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জিপিএ</a:t>
            </a:r>
            <a:r>
              <a:rPr lang="en-US" sz="44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৫ </a:t>
            </a:r>
            <a:r>
              <a:rPr lang="en-US" sz="44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পেয়েছে</a:t>
            </a:r>
            <a:r>
              <a:rPr lang="en-US" sz="44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" - </a:t>
            </a:r>
            <a:r>
              <a:rPr lang="en-US" sz="44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এটি</a:t>
            </a:r>
            <a:r>
              <a:rPr lang="en-US" sz="44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একটি</a:t>
            </a:r>
            <a:r>
              <a:rPr lang="en-US" sz="44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পূর্ণাঙ্গ</a:t>
            </a:r>
            <a:r>
              <a:rPr lang="en-US" sz="44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তথ্য</a:t>
            </a:r>
            <a:r>
              <a:rPr lang="en-US" sz="44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4" name="Google Shape;136;p17">
            <a:extLst>
              <a:ext uri="{FF2B5EF4-FFF2-40B4-BE49-F238E27FC236}">
                <a16:creationId xmlns:a16="http://schemas.microsoft.com/office/drawing/2014/main" id="{45B5526E-1C4F-4132-978F-87951DDF71D8}"/>
              </a:ext>
            </a:extLst>
          </p:cNvPr>
          <p:cNvSpPr txBox="1"/>
          <p:nvPr/>
        </p:nvSpPr>
        <p:spPr>
          <a:xfrm>
            <a:off x="1047749" y="807303"/>
            <a:ext cx="11715750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 err="1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তথ্য</a:t>
            </a:r>
            <a:r>
              <a:rPr lang="en-US" sz="5400" b="1" i="0" u="none" strike="noStrike" cap="none" dirty="0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(</a:t>
            </a:r>
            <a:r>
              <a:rPr lang="en-US" sz="5400" b="1" i="0" u="none" strike="noStrike" cap="none" dirty="0">
                <a:solidFill>
                  <a:srgbClr val="FF0000"/>
                </a:solidFill>
                <a:latin typeface="Times New Roman" panose="02020603050405020304" pitchFamily="18" charset="0"/>
                <a:ea typeface="Hind Siliguri"/>
                <a:cs typeface="Times New Roman" panose="02020603050405020304" pitchFamily="18" charset="0"/>
                <a:sym typeface="Hind Siliguri"/>
              </a:rPr>
              <a:t>Information) </a:t>
            </a:r>
            <a:r>
              <a:rPr lang="en-US" sz="5400" b="1" i="0" u="none" strike="noStrike" cap="none" dirty="0" err="1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কী</a:t>
            </a:r>
            <a:r>
              <a:rPr lang="en-US" sz="5400" b="1" i="0" u="none" strike="noStrike" cap="none" dirty="0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?</a:t>
            </a:r>
            <a:endParaRPr sz="2400" dirty="0">
              <a:solidFill>
                <a:srgbClr val="FF0000"/>
              </a:solidFill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301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3;p18">
            <a:extLst>
              <a:ext uri="{FF2B5EF4-FFF2-40B4-BE49-F238E27FC236}">
                <a16:creationId xmlns:a16="http://schemas.microsoft.com/office/drawing/2014/main" id="{4E56C35F-D31C-4C63-9A1F-07293670E476}"/>
              </a:ext>
            </a:extLst>
          </p:cNvPr>
          <p:cNvSpPr txBox="1"/>
          <p:nvPr/>
        </p:nvSpPr>
        <p:spPr>
          <a:xfrm>
            <a:off x="689477" y="2582902"/>
            <a:ext cx="107886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উপাত্ত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হলো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তথ্যের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ক্ষুদ্রতম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একক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যার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আলাদা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কোনো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অর্থ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নেই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4" name="Google Shape;144;p18">
            <a:extLst>
              <a:ext uri="{FF2B5EF4-FFF2-40B4-BE49-F238E27FC236}">
                <a16:creationId xmlns:a16="http://schemas.microsoft.com/office/drawing/2014/main" id="{1BCF1A5A-0B67-486D-9C95-9F3577BDC2E6}"/>
              </a:ext>
            </a:extLst>
          </p:cNvPr>
          <p:cNvSpPr txBox="1"/>
          <p:nvPr/>
        </p:nvSpPr>
        <p:spPr>
          <a:xfrm>
            <a:off x="749801" y="3729930"/>
            <a:ext cx="1032192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যেমন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: ৯৮, ১০০, ৮৫,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ইত্যাদি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কেবল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সংখ্যা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যখন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এগুলো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কোনো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বিষয়ের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নম্বর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হিসেবে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পরিচিত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হয়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,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তখন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তা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তথ্যে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পরিণত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হয়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5" name="Google Shape;146;p18">
            <a:extLst>
              <a:ext uri="{FF2B5EF4-FFF2-40B4-BE49-F238E27FC236}">
                <a16:creationId xmlns:a16="http://schemas.microsoft.com/office/drawing/2014/main" id="{33FF1490-F5DC-4153-AF8A-BB63D6C5DC47}"/>
              </a:ext>
            </a:extLst>
          </p:cNvPr>
          <p:cNvSpPr txBox="1"/>
          <p:nvPr/>
        </p:nvSpPr>
        <p:spPr>
          <a:xfrm>
            <a:off x="749801" y="1104667"/>
            <a:ext cx="117157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 err="1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উপাত্ত</a:t>
            </a:r>
            <a:r>
              <a:rPr lang="en-US" sz="4500" b="1" i="0" u="none" strike="noStrike" cap="none" dirty="0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Hind Siliguri"/>
                <a:cs typeface="Times New Roman" panose="02020603050405020304" pitchFamily="18" charset="0"/>
                <a:sym typeface="Hind Siliguri"/>
              </a:rPr>
              <a:t> (Data) </a:t>
            </a:r>
            <a:r>
              <a:rPr lang="en-US" sz="4500" b="1" i="0" u="none" strike="noStrike" cap="none" dirty="0" err="1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কী</a:t>
            </a:r>
            <a:r>
              <a:rPr lang="en-US" sz="4500" b="1" i="0" u="none" strike="noStrike" cap="none" dirty="0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?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168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3;p19">
            <a:extLst>
              <a:ext uri="{FF2B5EF4-FFF2-40B4-BE49-F238E27FC236}">
                <a16:creationId xmlns:a16="http://schemas.microsoft.com/office/drawing/2014/main" id="{12ADCACF-9BDC-4521-B331-B03E37C38042}"/>
              </a:ext>
            </a:extLst>
          </p:cNvPr>
          <p:cNvSpPr txBox="1"/>
          <p:nvPr/>
        </p:nvSpPr>
        <p:spPr>
          <a:xfrm>
            <a:off x="91127" y="3722488"/>
            <a:ext cx="4130040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Hind Siliguri"/>
                <a:cs typeface="Times New Roman" panose="02020603050405020304" pitchFamily="18" charset="0"/>
                <a:sym typeface="Hind Siliguri"/>
              </a:rPr>
              <a:t>Information</a:t>
            </a:r>
            <a:br>
              <a:rPr lang="en-US" sz="4800" i="0" u="none" strike="noStrike" cap="none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Calibri"/>
                <a:cs typeface="ParashSushreeOMJ" panose="00000400000000000000" pitchFamily="2" charset="0"/>
                <a:sym typeface="Calibri"/>
              </a:rPr>
            </a:br>
            <a:r>
              <a:rPr lang="en-US" sz="4800" i="0" u="none" strike="noStrike" cap="none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8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তথ্য</a:t>
            </a:r>
            <a:r>
              <a:rPr lang="en-US" sz="48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8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সংগ্রহ</a:t>
            </a:r>
            <a:r>
              <a:rPr lang="en-US" sz="48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ও </a:t>
            </a:r>
            <a:r>
              <a:rPr lang="en-US" sz="48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সংরক্ষণ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7" name="Google Shape;155;p19">
            <a:extLst>
              <a:ext uri="{FF2B5EF4-FFF2-40B4-BE49-F238E27FC236}">
                <a16:creationId xmlns:a16="http://schemas.microsoft.com/office/drawing/2014/main" id="{03B9D3B5-FCA9-4F98-97FA-046E1DED3F82}"/>
              </a:ext>
            </a:extLst>
          </p:cNvPr>
          <p:cNvSpPr txBox="1"/>
          <p:nvPr/>
        </p:nvSpPr>
        <p:spPr>
          <a:xfrm>
            <a:off x="4046899" y="3722488"/>
            <a:ext cx="4258379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Hind Siliguri"/>
                <a:cs typeface="Times New Roman" panose="02020603050405020304" pitchFamily="18" charset="0"/>
                <a:sym typeface="Hind Siliguri"/>
              </a:rPr>
              <a:t>Communication</a:t>
            </a:r>
            <a:br>
              <a:rPr lang="en-US" sz="4800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Calibri"/>
                <a:cs typeface="ParashSushreeOMJ" panose="00000400000000000000" pitchFamily="2" charset="0"/>
                <a:sym typeface="Calibri"/>
              </a:rPr>
            </a:br>
            <a:r>
              <a:rPr lang="en-US" sz="4800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800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তথ্য</a:t>
            </a:r>
            <a:r>
              <a:rPr lang="en-US" sz="4800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800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আদান-প্রদান</a:t>
            </a:r>
            <a:endParaRPr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9" name="Google Shape;157;p19">
            <a:extLst>
              <a:ext uri="{FF2B5EF4-FFF2-40B4-BE49-F238E27FC236}">
                <a16:creationId xmlns:a16="http://schemas.microsoft.com/office/drawing/2014/main" id="{C14FF766-50E2-4C7D-93BD-9AD382A2210A}"/>
              </a:ext>
            </a:extLst>
          </p:cNvPr>
          <p:cNvSpPr txBox="1"/>
          <p:nvPr/>
        </p:nvSpPr>
        <p:spPr>
          <a:xfrm>
            <a:off x="8305278" y="3596876"/>
            <a:ext cx="3795595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Hind Siliguri"/>
                <a:cs typeface="Times New Roman" panose="02020603050405020304" pitchFamily="18" charset="0"/>
                <a:sym typeface="Hind Siliguri"/>
              </a:rPr>
              <a:t>Technology</a:t>
            </a:r>
            <a:br>
              <a:rPr lang="en-US" sz="4000" i="0" u="none" strike="noStrike" cap="none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Calibri"/>
                <a:cs typeface="BenSenHandwriting" panose="02000500020000020004" pitchFamily="2" charset="0"/>
                <a:sym typeface="Calibri"/>
              </a:rPr>
            </a:br>
            <a:r>
              <a:rPr lang="en-US" sz="4000" i="0" u="none" strike="noStrike" cap="none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প্রযুক্তি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ও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যন্ত্রপাতির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ব্যবহার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10" name="Google Shape;158;p19">
            <a:extLst>
              <a:ext uri="{FF2B5EF4-FFF2-40B4-BE49-F238E27FC236}">
                <a16:creationId xmlns:a16="http://schemas.microsoft.com/office/drawing/2014/main" id="{E3E291F3-9C97-495E-9BD1-BB57EA8D6403}"/>
              </a:ext>
            </a:extLst>
          </p:cNvPr>
          <p:cNvSpPr txBox="1"/>
          <p:nvPr/>
        </p:nvSpPr>
        <p:spPr>
          <a:xfrm>
            <a:off x="238125" y="1243667"/>
            <a:ext cx="117157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 err="1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আইসিটি</a:t>
            </a:r>
            <a:r>
              <a:rPr lang="en-US" sz="4500" b="1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500" b="1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(</a:t>
            </a:r>
            <a:r>
              <a:rPr lang="en-US" sz="45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Hind Siliguri"/>
                <a:cs typeface="Times New Roman" panose="02020603050405020304" pitchFamily="18" charset="0"/>
                <a:sym typeface="Hind Siliguri"/>
              </a:rPr>
              <a:t>ICT) </a:t>
            </a:r>
            <a:r>
              <a:rPr lang="en-US" sz="45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কী</a:t>
            </a:r>
            <a:r>
              <a:rPr lang="en-US" sz="45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?</a:t>
            </a:r>
            <a:endParaRPr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98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4;p20">
            <a:extLst>
              <a:ext uri="{FF2B5EF4-FFF2-40B4-BE49-F238E27FC236}">
                <a16:creationId xmlns:a16="http://schemas.microsoft.com/office/drawing/2014/main" id="{83514D3C-A912-430F-8E99-2A1BB7B55016}"/>
              </a:ext>
            </a:extLst>
          </p:cNvPr>
          <p:cNvSpPr txBox="1"/>
          <p:nvPr/>
        </p:nvSpPr>
        <p:spPr>
          <a:xfrm>
            <a:off x="609600" y="808822"/>
            <a:ext cx="5486400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 err="1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কৃষকের</a:t>
            </a:r>
            <a:r>
              <a:rPr lang="en-US" sz="5400" b="1" i="0" u="none" strike="noStrike" cap="none" dirty="0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5400" b="1" i="0" u="none" strike="noStrike" cap="none" dirty="0" err="1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জীবনে</a:t>
            </a:r>
            <a:r>
              <a:rPr lang="en-US" sz="5400" b="1" i="0" u="none" strike="noStrike" cap="none" dirty="0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5400" b="1" i="0" u="none" strike="noStrike" cap="none" dirty="0" err="1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আইসিটি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3" name="Google Shape;165;p20">
            <a:extLst>
              <a:ext uri="{FF2B5EF4-FFF2-40B4-BE49-F238E27FC236}">
                <a16:creationId xmlns:a16="http://schemas.microsoft.com/office/drawing/2014/main" id="{14151A12-D5F5-44A6-87A4-1416501A8F0E}"/>
              </a:ext>
            </a:extLst>
          </p:cNvPr>
          <p:cNvSpPr txBox="1"/>
          <p:nvPr/>
        </p:nvSpPr>
        <p:spPr>
          <a:xfrm>
            <a:off x="609599" y="2045339"/>
            <a:ext cx="5606473" cy="338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এখন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কৃষকরা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আর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অন্যের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ওপর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নির্ভরশীল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নন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।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তারা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মোবাইলে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কৃষি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কল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সেন্টারে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ফোন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করে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ফসলের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সমস্যার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সমাধান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তাৎক্ষণিকভাবে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পাচ্ছেন</a:t>
            </a:r>
            <a:r>
              <a:rPr lang="en-US" sz="44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ea typeface="Hind Siliguri"/>
                <a:cs typeface="BenSenHandwriting" panose="02000500020000020004" pitchFamily="2" charset="0"/>
                <a:sym typeface="Hind Siliguri"/>
              </a:rPr>
              <a:t>।</a:t>
            </a:r>
            <a:endParaRPr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pic>
        <p:nvPicPr>
          <p:cNvPr id="4" name="Google Shape;166;p20" descr="image.png">
            <a:extLst>
              <a:ext uri="{FF2B5EF4-FFF2-40B4-BE49-F238E27FC236}">
                <a16:creationId xmlns:a16="http://schemas.microsoft.com/office/drawing/2014/main" id="{F1202603-44AA-458D-8548-2298F1FB9ED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5883" y="1958109"/>
            <a:ext cx="4007641" cy="4054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580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2;p21">
            <a:extLst>
              <a:ext uri="{FF2B5EF4-FFF2-40B4-BE49-F238E27FC236}">
                <a16:creationId xmlns:a16="http://schemas.microsoft.com/office/drawing/2014/main" id="{AACE6E9A-B398-47CC-86F8-65089F50EB2E}"/>
              </a:ext>
            </a:extLst>
          </p:cNvPr>
          <p:cNvSpPr txBox="1"/>
          <p:nvPr/>
        </p:nvSpPr>
        <p:spPr>
          <a:xfrm>
            <a:off x="518746" y="1326058"/>
            <a:ext cx="644813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জেলের</a:t>
            </a:r>
            <a:r>
              <a:rPr lang="en-US" sz="45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5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নিরাপত্তা</a:t>
            </a:r>
            <a:r>
              <a:rPr lang="en-US" sz="45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ও </a:t>
            </a:r>
            <a:r>
              <a:rPr lang="en-US" sz="45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আইসিটি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5" name="Google Shape;173;p21">
            <a:extLst>
              <a:ext uri="{FF2B5EF4-FFF2-40B4-BE49-F238E27FC236}">
                <a16:creationId xmlns:a16="http://schemas.microsoft.com/office/drawing/2014/main" id="{CE70D46D-D30A-4B93-A278-1AC80A81622A}"/>
              </a:ext>
            </a:extLst>
          </p:cNvPr>
          <p:cNvSpPr txBox="1"/>
          <p:nvPr/>
        </p:nvSpPr>
        <p:spPr>
          <a:xfrm>
            <a:off x="518746" y="2673413"/>
            <a:ext cx="4953000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সাগরে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মাছ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ধরতে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যাওয়া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জেলেরা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এখন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রেডিও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বা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মোবাইলের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মাধ্যমে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ঝড়-বৃষ্টির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পূর্বাভাস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জানতে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পারেন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এতে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তাদের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জীবন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রক্ষা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পাচ্ছে</a:t>
            </a:r>
            <a:r>
              <a:rPr lang="en-US" sz="36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CE3753-8EF9-484A-8563-2BA8C208F7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82" y="2371055"/>
            <a:ext cx="4566841" cy="318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2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81;p22">
            <a:extLst>
              <a:ext uri="{FF2B5EF4-FFF2-40B4-BE49-F238E27FC236}">
                <a16:creationId xmlns:a16="http://schemas.microsoft.com/office/drawing/2014/main" id="{8828E323-1FBA-4C42-BB40-30586D3E56FE}"/>
              </a:ext>
            </a:extLst>
          </p:cNvPr>
          <p:cNvSpPr txBox="1"/>
          <p:nvPr/>
        </p:nvSpPr>
        <p:spPr>
          <a:xfrm>
            <a:off x="655782" y="1582990"/>
            <a:ext cx="6280727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মাল্টিমিডিয়া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প্রজেক্টর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ব্যবহার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করে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এখন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ক্লাসে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পাঠদান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করা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হয়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।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এতে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শিক্ষার্থীরা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জটিল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বিষয়গুলো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সহজেই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বুঝতে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পারে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raiOMJ" panose="00000400000000000000" pitchFamily="2" charset="0"/>
                <a:ea typeface="Hind Siliguri"/>
                <a:cs typeface="GoraiOMJ" panose="00000400000000000000" pitchFamily="2" charset="0"/>
                <a:sym typeface="Hind Siliguri"/>
              </a:rPr>
              <a:t>।</a:t>
            </a:r>
            <a:endParaRPr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raiOMJ" panose="00000400000000000000" pitchFamily="2" charset="0"/>
              <a:cs typeface="GoraiOMJ" panose="00000400000000000000" pitchFamily="2" charset="0"/>
            </a:endParaRPr>
          </a:p>
        </p:txBody>
      </p:sp>
      <p:sp>
        <p:nvSpPr>
          <p:cNvPr id="4" name="Google Shape;182;p22">
            <a:extLst>
              <a:ext uri="{FF2B5EF4-FFF2-40B4-BE49-F238E27FC236}">
                <a16:creationId xmlns:a16="http://schemas.microsoft.com/office/drawing/2014/main" id="{1D0CD2C3-F30D-4B8D-863E-52B0312327DB}"/>
              </a:ext>
            </a:extLst>
          </p:cNvPr>
          <p:cNvSpPr txBox="1"/>
          <p:nvPr/>
        </p:nvSpPr>
        <p:spPr>
          <a:xfrm>
            <a:off x="655782" y="4286541"/>
            <a:ext cx="6280727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যেমন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: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ভিডিও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বা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ছবির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মাধ্যমে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বিজ্ঞানের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কোনো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পরীক্ষা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দেখা</a:t>
            </a:r>
            <a:r>
              <a:rPr lang="en-US" sz="4000" b="1" i="0" u="none" strike="noStrike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pic>
        <p:nvPicPr>
          <p:cNvPr id="5" name="Google Shape;183;p22" descr="image.png">
            <a:extLst>
              <a:ext uri="{FF2B5EF4-FFF2-40B4-BE49-F238E27FC236}">
                <a16:creationId xmlns:a16="http://schemas.microsoft.com/office/drawing/2014/main" id="{C048868D-2A0E-4844-820A-51C6B8D07D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9899" y="1309622"/>
            <a:ext cx="6040226" cy="423875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84;p22">
            <a:extLst>
              <a:ext uri="{FF2B5EF4-FFF2-40B4-BE49-F238E27FC236}">
                <a16:creationId xmlns:a16="http://schemas.microsoft.com/office/drawing/2014/main" id="{5ADB2590-D764-4321-810D-86EED42C18C8}"/>
              </a:ext>
            </a:extLst>
          </p:cNvPr>
          <p:cNvSpPr txBox="1"/>
          <p:nvPr/>
        </p:nvSpPr>
        <p:spPr>
          <a:xfrm>
            <a:off x="476250" y="312831"/>
            <a:ext cx="11715750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 err="1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শিক্ষাক্ষেত্রে</a:t>
            </a:r>
            <a:r>
              <a:rPr lang="en-US" sz="4800" b="1" i="0" u="none" strike="noStrike" cap="none" dirty="0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800" b="1" i="0" u="none" strike="noStrike" cap="none" dirty="0" err="1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আইসিটি</a:t>
            </a:r>
            <a:r>
              <a:rPr lang="en-US" sz="4800" b="1" i="0" u="none" strike="noStrike" cap="none" dirty="0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-র </a:t>
            </a:r>
            <a:r>
              <a:rPr lang="en-US" sz="4800" b="1" i="0" u="none" strike="noStrike" cap="none" dirty="0" err="1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বিপ্লব</a:t>
            </a:r>
            <a:endParaRPr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30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7;p23">
            <a:extLst>
              <a:ext uri="{FF2B5EF4-FFF2-40B4-BE49-F238E27FC236}">
                <a16:creationId xmlns:a16="http://schemas.microsoft.com/office/drawing/2014/main" id="{63BC7817-C8F8-4806-844B-44143E32F574}"/>
              </a:ext>
            </a:extLst>
          </p:cNvPr>
          <p:cNvSpPr txBox="1"/>
          <p:nvPr/>
        </p:nvSpPr>
        <p:spPr>
          <a:xfrm>
            <a:off x="4610100" y="4974620"/>
            <a:ext cx="30099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মোবাইল</a:t>
            </a:r>
            <a:r>
              <a:rPr lang="en-US" sz="3600" b="1" i="0" u="none" strike="noStrike" cap="none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ফোন</a:t>
            </a:r>
            <a:endParaRPr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4" name="Google Shape;198;p23">
            <a:extLst>
              <a:ext uri="{FF2B5EF4-FFF2-40B4-BE49-F238E27FC236}">
                <a16:creationId xmlns:a16="http://schemas.microsoft.com/office/drawing/2014/main" id="{513E19EF-B021-481B-B5DE-6BD801C43B4A}"/>
              </a:ext>
            </a:extLst>
          </p:cNvPr>
          <p:cNvSpPr txBox="1"/>
          <p:nvPr/>
        </p:nvSpPr>
        <p:spPr>
          <a:xfrm>
            <a:off x="8001000" y="5011414"/>
            <a:ext cx="371705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কম্পিউটার</a:t>
            </a:r>
            <a:r>
              <a:rPr lang="en-US" sz="3600" b="1" i="0" u="none" strike="noStrike" cap="none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ও </a:t>
            </a:r>
            <a:r>
              <a:rPr lang="en-US" sz="3600" b="1" i="0" u="none" strike="noStrike" cap="none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ল্যাপটপ</a:t>
            </a:r>
            <a:endParaRPr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A52CC7-18A8-4B35-A445-A4DCBC6F24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134" y="3595499"/>
            <a:ext cx="2255007" cy="1630047"/>
          </a:xfrm>
          <a:prstGeom prst="rect">
            <a:avLst/>
          </a:prstGeom>
        </p:spPr>
      </p:pic>
      <p:sp>
        <p:nvSpPr>
          <p:cNvPr id="6" name="Google Shape;202;p23">
            <a:extLst>
              <a:ext uri="{FF2B5EF4-FFF2-40B4-BE49-F238E27FC236}">
                <a16:creationId xmlns:a16="http://schemas.microsoft.com/office/drawing/2014/main" id="{756F94DE-01ED-4A7A-B3F6-CE67EF3AC9CA}"/>
              </a:ext>
            </a:extLst>
          </p:cNvPr>
          <p:cNvSpPr txBox="1"/>
          <p:nvPr/>
        </p:nvSpPr>
        <p:spPr>
          <a:xfrm>
            <a:off x="716537" y="1125101"/>
            <a:ext cx="117157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 err="1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আইসিটি</a:t>
            </a:r>
            <a:r>
              <a:rPr lang="en-US" sz="4500" b="1" i="0" u="none" strike="noStrike" cap="none" dirty="0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-র </a:t>
            </a:r>
            <a:r>
              <a:rPr lang="en-US" sz="4500" b="1" i="0" u="none" strike="noStrike" cap="none" dirty="0" err="1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প্রয়োজনীয়</a:t>
            </a:r>
            <a:r>
              <a:rPr lang="en-US" sz="4500" b="1" i="0" u="none" strike="noStrike" cap="none" dirty="0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500" b="1" i="0" u="none" strike="noStrike" cap="none" dirty="0" err="1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যন্ত্রপাতি</a:t>
            </a:r>
            <a:endParaRPr dirty="0">
              <a:solidFill>
                <a:srgbClr val="FF0000"/>
              </a:solidFill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88C829-DC50-4B27-B7D1-C9AD931385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96" y="2368811"/>
            <a:ext cx="2355160" cy="13818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DF852B-EECE-47D7-8183-4D577140DE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241" y="2446154"/>
            <a:ext cx="3131818" cy="2557651"/>
          </a:xfrm>
          <a:prstGeom prst="rect">
            <a:avLst/>
          </a:prstGeom>
        </p:spPr>
      </p:pic>
      <p:sp>
        <p:nvSpPr>
          <p:cNvPr id="9" name="Google Shape;196;p23">
            <a:extLst>
              <a:ext uri="{FF2B5EF4-FFF2-40B4-BE49-F238E27FC236}">
                <a16:creationId xmlns:a16="http://schemas.microsoft.com/office/drawing/2014/main" id="{047D86EA-5850-4FC3-AEB5-15DDB31FFE47}"/>
              </a:ext>
            </a:extLst>
          </p:cNvPr>
          <p:cNvSpPr txBox="1"/>
          <p:nvPr/>
        </p:nvSpPr>
        <p:spPr>
          <a:xfrm>
            <a:off x="685800" y="5225546"/>
            <a:ext cx="3505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বেতার</a:t>
            </a:r>
            <a:r>
              <a:rPr lang="en-US" sz="36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ও </a:t>
            </a:r>
            <a:r>
              <a:rPr lang="en-US" sz="36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টেলিভিশন</a:t>
            </a:r>
            <a:endParaRPr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476730-78D8-4ED5-8AA4-3777A3170A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066" y="2870627"/>
            <a:ext cx="3489759" cy="176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26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E9E73647-1334-4E7A-A9B0-CD87357F056D}"/>
              </a:ext>
            </a:extLst>
          </p:cNvPr>
          <p:cNvSpPr txBox="1"/>
          <p:nvPr/>
        </p:nvSpPr>
        <p:spPr>
          <a:xfrm>
            <a:off x="417512" y="2200003"/>
            <a:ext cx="4436197" cy="1731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0" b="1" i="0" u="none" strike="noStrike" cap="none" dirty="0">
                <a:solidFill>
                  <a:srgbClr val="FF823A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১ম</a:t>
            </a:r>
            <a:endParaRPr dirty="0"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CBEEF861-F59E-44CF-B69E-4CA74F55EEA4}"/>
              </a:ext>
            </a:extLst>
          </p:cNvPr>
          <p:cNvSpPr txBox="1"/>
          <p:nvPr/>
        </p:nvSpPr>
        <p:spPr>
          <a:xfrm>
            <a:off x="577850" y="3931246"/>
            <a:ext cx="4215823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 err="1">
                <a:solidFill>
                  <a:schemeClr val="tx1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শিল্প</a:t>
            </a:r>
            <a:r>
              <a:rPr lang="en-US" sz="4800" b="1" i="0" u="none" strike="noStrike" cap="none" dirty="0">
                <a:solidFill>
                  <a:schemeClr val="tx1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800" b="1" i="0" u="none" strike="noStrike" cap="none" dirty="0" err="1">
                <a:solidFill>
                  <a:schemeClr val="tx1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বিপ্লব</a:t>
            </a:r>
            <a:endParaRPr sz="4800" b="1" dirty="0">
              <a:solidFill>
                <a:schemeClr val="tx1"/>
              </a:solidFill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B6B85640-53A7-4A23-9DA3-7426AFB7DBC5}"/>
              </a:ext>
            </a:extLst>
          </p:cNvPr>
          <p:cNvSpPr txBox="1"/>
          <p:nvPr/>
        </p:nvSpPr>
        <p:spPr>
          <a:xfrm>
            <a:off x="4913745" y="2676140"/>
            <a:ext cx="6598805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একসময়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মানুষ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পাথর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বা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পাতায়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লিখত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এরপর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আসলো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ছাপাখানা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আর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এখন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আমরা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ডিজিটাল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পদ্ধতিতে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তথ্য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আদান-প্রদান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করি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6FA61CCF-F110-4B0D-AB00-EB76CE64E968}"/>
              </a:ext>
            </a:extLst>
          </p:cNvPr>
          <p:cNvSpPr txBox="1"/>
          <p:nvPr/>
        </p:nvSpPr>
        <p:spPr>
          <a:xfrm>
            <a:off x="4958773" y="5081634"/>
            <a:ext cx="542925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আজকের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পৃথিবী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তথ্যের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ওপর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দাঁড়িয়ে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আছে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7" name="Google Shape;212;p24">
            <a:extLst>
              <a:ext uri="{FF2B5EF4-FFF2-40B4-BE49-F238E27FC236}">
                <a16:creationId xmlns:a16="http://schemas.microsoft.com/office/drawing/2014/main" id="{42189061-48D1-48A4-88E2-C1FF28E73823}"/>
              </a:ext>
            </a:extLst>
          </p:cNvPr>
          <p:cNvSpPr txBox="1"/>
          <p:nvPr/>
        </p:nvSpPr>
        <p:spPr>
          <a:xfrm>
            <a:off x="1815523" y="808658"/>
            <a:ext cx="117157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তথ্যের</a:t>
            </a:r>
            <a:r>
              <a:rPr lang="en-US" sz="45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5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বিবর্তন</a:t>
            </a:r>
            <a:endParaRPr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525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build="allAtOnce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18;p25" descr="image.png">
            <a:extLst>
              <a:ext uri="{FF2B5EF4-FFF2-40B4-BE49-F238E27FC236}">
                <a16:creationId xmlns:a16="http://schemas.microsoft.com/office/drawing/2014/main" id="{1A20B4DA-1209-4BD0-87ED-C9BD75F89BC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85875" y="2057400"/>
            <a:ext cx="3810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19;p25">
            <a:extLst>
              <a:ext uri="{FF2B5EF4-FFF2-40B4-BE49-F238E27FC236}">
                <a16:creationId xmlns:a16="http://schemas.microsoft.com/office/drawing/2014/main" id="{752B6BF2-7802-4452-8A23-FD09919BB595}"/>
              </a:ext>
            </a:extLst>
          </p:cNvPr>
          <p:cNvSpPr txBox="1"/>
          <p:nvPr/>
        </p:nvSpPr>
        <p:spPr>
          <a:xfrm>
            <a:off x="5337462" y="2170536"/>
            <a:ext cx="6438901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BC84EE"/>
                </a:solidFill>
                <a:latin typeface="Hind Siliguri"/>
                <a:ea typeface="Hind Siliguri"/>
                <a:cs typeface="Hind Siliguri"/>
                <a:sym typeface="Hind Siliguri"/>
              </a:rPr>
              <a:t>■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মোবাইল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ও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ইন্টারনেট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(৪০%)</a:t>
            </a:r>
            <a:endParaRPr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5" name="Google Shape;220;p25">
            <a:extLst>
              <a:ext uri="{FF2B5EF4-FFF2-40B4-BE49-F238E27FC236}">
                <a16:creationId xmlns:a16="http://schemas.microsoft.com/office/drawing/2014/main" id="{4179C57F-A92D-4B24-9DFF-4519A79247D1}"/>
              </a:ext>
            </a:extLst>
          </p:cNvPr>
          <p:cNvSpPr txBox="1"/>
          <p:nvPr/>
        </p:nvSpPr>
        <p:spPr>
          <a:xfrm>
            <a:off x="5337462" y="2841007"/>
            <a:ext cx="6438901" cy="805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FF823A"/>
                </a:solidFill>
                <a:latin typeface="Hind Siliguri"/>
                <a:ea typeface="Hind Siliguri"/>
                <a:cs typeface="Hind Siliguri"/>
                <a:sym typeface="Hind Siliguri"/>
              </a:rPr>
              <a:t>■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টেলিভিশন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(৩০%)</a:t>
            </a:r>
            <a:endParaRPr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6" name="Google Shape;221;p25">
            <a:extLst>
              <a:ext uri="{FF2B5EF4-FFF2-40B4-BE49-F238E27FC236}">
                <a16:creationId xmlns:a16="http://schemas.microsoft.com/office/drawing/2014/main" id="{1128705B-CBF8-4561-AA31-070641637A58}"/>
              </a:ext>
            </a:extLst>
          </p:cNvPr>
          <p:cNvSpPr txBox="1"/>
          <p:nvPr/>
        </p:nvSpPr>
        <p:spPr>
          <a:xfrm>
            <a:off x="5337462" y="3511478"/>
            <a:ext cx="6438901" cy="805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DCFD8B"/>
                </a:solidFill>
                <a:latin typeface="Hind Siliguri"/>
                <a:ea typeface="Hind Siliguri"/>
                <a:cs typeface="Hind Siliguri"/>
                <a:sym typeface="Hind Siliguri"/>
              </a:rPr>
              <a:t>■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সংবাদপত্র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(২০%)</a:t>
            </a:r>
            <a:endParaRPr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7" name="Google Shape;222;p25">
            <a:extLst>
              <a:ext uri="{FF2B5EF4-FFF2-40B4-BE49-F238E27FC236}">
                <a16:creationId xmlns:a16="http://schemas.microsoft.com/office/drawing/2014/main" id="{EE5F4632-20FC-4AB7-9C8A-745EA9EEA742}"/>
              </a:ext>
            </a:extLst>
          </p:cNvPr>
          <p:cNvSpPr txBox="1"/>
          <p:nvPr/>
        </p:nvSpPr>
        <p:spPr>
          <a:xfrm>
            <a:off x="5337462" y="4181948"/>
            <a:ext cx="6438901" cy="805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FDD5BD"/>
                </a:solidFill>
                <a:latin typeface="Hind Siliguri"/>
                <a:ea typeface="Hind Siliguri"/>
                <a:cs typeface="Hind Siliguri"/>
                <a:sym typeface="Hind Siliguri"/>
              </a:rPr>
              <a:t>■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অন্যান্য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(১০%)</a:t>
            </a:r>
            <a:endParaRPr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8" name="Google Shape;223;p25">
            <a:extLst>
              <a:ext uri="{FF2B5EF4-FFF2-40B4-BE49-F238E27FC236}">
                <a16:creationId xmlns:a16="http://schemas.microsoft.com/office/drawing/2014/main" id="{13FFE4F3-A018-4893-8F3A-1E4E5E2DEA06}"/>
              </a:ext>
            </a:extLst>
          </p:cNvPr>
          <p:cNvSpPr txBox="1"/>
          <p:nvPr/>
        </p:nvSpPr>
        <p:spPr>
          <a:xfrm>
            <a:off x="1285875" y="888167"/>
            <a:ext cx="117157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তথ্য</a:t>
            </a:r>
            <a:r>
              <a:rPr lang="en-US" sz="45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5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পাওয়ার</a:t>
            </a:r>
            <a:r>
              <a:rPr lang="en-US" sz="45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5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জনপ্রিয়</a:t>
            </a:r>
            <a:r>
              <a:rPr lang="en-US" sz="45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5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উৎস</a:t>
            </a:r>
            <a:endParaRPr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080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30;p26">
            <a:extLst>
              <a:ext uri="{FF2B5EF4-FFF2-40B4-BE49-F238E27FC236}">
                <a16:creationId xmlns:a16="http://schemas.microsoft.com/office/drawing/2014/main" id="{9309B87B-2280-41E9-953D-B8AA7C5874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7031986"/>
              </p:ext>
            </p:extLst>
          </p:nvPr>
        </p:nvGraphicFramePr>
        <p:xfrm>
          <a:off x="800100" y="1828800"/>
          <a:ext cx="10953749" cy="36872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293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5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4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2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মাধ্যম</a:t>
                      </a:r>
                      <a:endParaRPr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arashSushreeOMJ" panose="00000400000000000000" pitchFamily="2" charset="0"/>
                        <a:cs typeface="ParashSushreeOMJ" panose="00000400000000000000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প্রাচীন</a:t>
                      </a:r>
                      <a:r>
                        <a:rPr lang="en-US" sz="2700" b="1" i="0" u="none" strike="noStrike" cap="non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 </a:t>
                      </a:r>
                      <a:r>
                        <a:rPr lang="en-US" sz="2700" b="1" i="0" u="none" strike="noStrike" cap="none" dirty="0" err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পদ্ধতি</a:t>
                      </a:r>
                      <a:endParaRPr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arashSushreeOMJ" panose="00000400000000000000" pitchFamily="2" charset="0"/>
                        <a:cs typeface="ParashSushreeOMJ" panose="00000400000000000000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আইসিটি</a:t>
                      </a:r>
                      <a:r>
                        <a:rPr lang="en-US" sz="2700" b="1" i="0" u="none" strike="noStrike" cap="non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 </a:t>
                      </a:r>
                      <a:r>
                        <a:rPr lang="en-US" sz="2700" b="1" i="0" u="none" strike="noStrike" cap="none" dirty="0" err="1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পদ্ধতি</a:t>
                      </a:r>
                      <a:endParaRPr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arashSushreeOMJ" panose="00000400000000000000" pitchFamily="2" charset="0"/>
                        <a:cs typeface="ParashSushreeOMJ" panose="00000400000000000000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বার্তা</a:t>
                      </a:r>
                      <a:r>
                        <a:rPr lang="en-US" sz="2700" b="1" i="0" u="none" strike="noStrike" cap="none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 </a:t>
                      </a:r>
                      <a:r>
                        <a:rPr lang="en-US" sz="2700" b="1" i="0" u="none" strike="noStrike" cap="none" dirty="0" err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পাঠানো</a:t>
                      </a:r>
                      <a:endParaRPr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arashSushreeOMJ" panose="00000400000000000000" pitchFamily="2" charset="0"/>
                        <a:cs typeface="ParashSushreeOMJ" panose="00000400000000000000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চিঠি</a:t>
                      </a:r>
                      <a:r>
                        <a:rPr lang="en-US" sz="2700" b="1" i="0" u="none" strike="noStrike" cap="none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 (</a:t>
                      </a:r>
                      <a:r>
                        <a:rPr lang="en-US" sz="2700" b="1" i="0" u="none" strike="noStrike" cap="none" dirty="0" err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অনেক</a:t>
                      </a:r>
                      <a:r>
                        <a:rPr lang="en-US" sz="2700" b="1" i="0" u="none" strike="noStrike" cap="none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 </a:t>
                      </a:r>
                      <a:r>
                        <a:rPr lang="en-US" sz="2700" b="1" i="0" u="none" strike="noStrike" cap="none" dirty="0" err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দিন</a:t>
                      </a:r>
                      <a:r>
                        <a:rPr lang="en-US" sz="2700" b="1" i="0" u="none" strike="noStrike" cap="none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 </a:t>
                      </a:r>
                      <a:r>
                        <a:rPr lang="en-US" sz="2700" b="1" i="0" u="none" strike="noStrike" cap="none" dirty="0" err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লাগে</a:t>
                      </a:r>
                      <a:r>
                        <a:rPr lang="en-US" sz="2700" b="1" i="0" u="none" strike="noStrike" cap="none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)</a:t>
                      </a:r>
                      <a:endParaRPr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arashSushreeOMJ" panose="00000400000000000000" pitchFamily="2" charset="0"/>
                        <a:cs typeface="ParashSushreeOMJ" panose="00000400000000000000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ই-</a:t>
                      </a:r>
                      <a:r>
                        <a:rPr lang="en-US" sz="2700" b="1" i="0" u="none" strike="noStrike" cap="none" dirty="0" err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মেইল</a:t>
                      </a:r>
                      <a:r>
                        <a:rPr lang="en-US" sz="2700" b="1" i="0" u="none" strike="noStrike" cap="none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/</a:t>
                      </a:r>
                      <a:r>
                        <a:rPr lang="en-US" sz="2700" b="1" i="0" u="none" strike="noStrike" cap="none" dirty="0" err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এসএমএস</a:t>
                      </a:r>
                      <a:r>
                        <a:rPr lang="en-US" sz="2700" b="1" i="0" u="none" strike="noStrike" cap="none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 (</a:t>
                      </a:r>
                      <a:r>
                        <a:rPr lang="en-US" sz="2700" b="1" i="0" u="none" strike="noStrike" cap="none" dirty="0" err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তৎক্ষণা</a:t>
                      </a:r>
                      <a:r>
                        <a:rPr lang="en-US" sz="2700" b="1" i="0" u="none" strike="noStrike" cap="none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ৎ)</a:t>
                      </a:r>
                      <a:endParaRPr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arashSushreeOMJ" panose="00000400000000000000" pitchFamily="2" charset="0"/>
                        <a:cs typeface="ParashSushreeOMJ" panose="00000400000000000000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খবর</a:t>
                      </a:r>
                      <a:r>
                        <a:rPr lang="en-US" sz="2700" b="1" i="0" u="none" strike="noStrike" cap="none" dirty="0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 </a:t>
                      </a:r>
                      <a:r>
                        <a:rPr lang="en-US" sz="2700" b="1" i="0" u="none" strike="noStrike" cap="none" dirty="0" err="1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দেখা</a:t>
                      </a:r>
                      <a:endParaRPr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arashSushreeOMJ" panose="00000400000000000000" pitchFamily="2" charset="0"/>
                        <a:cs typeface="ParashSushreeOMJ" panose="00000400000000000000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পত্রিকা</a:t>
                      </a:r>
                      <a:r>
                        <a:rPr lang="en-US" sz="2700" b="1" i="0" u="none" strike="noStrike" cap="none" dirty="0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 (</a:t>
                      </a:r>
                      <a:r>
                        <a:rPr lang="en-US" sz="2700" b="1" i="0" u="none" strike="noStrike" cap="none" dirty="0" err="1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পরের</a:t>
                      </a:r>
                      <a:r>
                        <a:rPr lang="en-US" sz="2700" b="1" i="0" u="none" strike="noStrike" cap="none" dirty="0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 </a:t>
                      </a:r>
                      <a:r>
                        <a:rPr lang="en-US" sz="2700" b="1" i="0" u="none" strike="noStrike" cap="none" dirty="0" err="1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দিন</a:t>
                      </a:r>
                      <a:r>
                        <a:rPr lang="en-US" sz="2700" b="1" i="0" u="none" strike="noStrike" cap="none" dirty="0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)</a:t>
                      </a:r>
                      <a:endParaRPr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arashSushreeOMJ" panose="00000400000000000000" pitchFamily="2" charset="0"/>
                        <a:cs typeface="ParashSushreeOMJ" panose="00000400000000000000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ইন্টারনেট</a:t>
                      </a:r>
                      <a:r>
                        <a:rPr lang="en-US" sz="2700" b="1" i="0" u="none" strike="noStrike" cap="none" dirty="0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/</a:t>
                      </a:r>
                      <a:r>
                        <a:rPr lang="en-US" sz="2700" b="1" i="0" u="none" strike="noStrike" cap="none" dirty="0" err="1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টিভি</a:t>
                      </a:r>
                      <a:r>
                        <a:rPr lang="en-US" sz="2700" b="1" i="0" u="none" strike="noStrike" cap="none" dirty="0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 (</a:t>
                      </a:r>
                      <a:r>
                        <a:rPr lang="en-US" sz="2700" b="1" i="0" u="none" strike="noStrike" cap="none" dirty="0" err="1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সরাসরি</a:t>
                      </a:r>
                      <a:r>
                        <a:rPr lang="en-US" sz="2700" b="1" i="0" u="none" strike="noStrike" cap="none" dirty="0">
                          <a:solidFill>
                            <a:srgbClr val="47556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rashSushreeOMJ" panose="00000400000000000000" pitchFamily="2" charset="0"/>
                          <a:ea typeface="Hind Siliguri"/>
                          <a:cs typeface="ParashSushreeOMJ" panose="00000400000000000000" pitchFamily="2" charset="0"/>
                          <a:sym typeface="Hind Siliguri"/>
                        </a:rPr>
                        <a:t>)</a:t>
                      </a:r>
                      <a:endParaRPr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arashSushreeOMJ" panose="00000400000000000000" pitchFamily="2" charset="0"/>
                        <a:cs typeface="ParashSushreeOMJ" panose="00000400000000000000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enSenHandwriting" panose="02000500020000020004" pitchFamily="2" charset="0"/>
                          <a:ea typeface="Hind Siliguri"/>
                          <a:cs typeface="BenSenHandwriting" panose="02000500020000020004" pitchFamily="2" charset="0"/>
                          <a:sym typeface="Hind Siliguri"/>
                        </a:rPr>
                        <a:t>ফলাফল</a:t>
                      </a:r>
                      <a:endParaRPr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nSenHandwriting" panose="02000500020000020004" pitchFamily="2" charset="0"/>
                        <a:cs typeface="BenSenHandwriting" panose="02000500020000020004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enSenHandwriting" panose="02000500020000020004" pitchFamily="2" charset="0"/>
                          <a:ea typeface="Hind Siliguri"/>
                          <a:cs typeface="BenSenHandwriting" panose="02000500020000020004" pitchFamily="2" charset="0"/>
                          <a:sym typeface="Hind Siliguri"/>
                        </a:rPr>
                        <a:t>স্কুলে</a:t>
                      </a:r>
                      <a:r>
                        <a:rPr lang="en-US" sz="2700" b="1" i="0" u="none" strike="noStrike" cap="none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enSenHandwriting" panose="02000500020000020004" pitchFamily="2" charset="0"/>
                          <a:ea typeface="Hind Siliguri"/>
                          <a:cs typeface="BenSenHandwriting" panose="02000500020000020004" pitchFamily="2" charset="0"/>
                          <a:sym typeface="Hind Siliguri"/>
                        </a:rPr>
                        <a:t> </a:t>
                      </a:r>
                      <a:r>
                        <a:rPr lang="en-US" sz="2700" b="1" i="0" u="none" strike="noStrike" cap="none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enSenHandwriting" panose="02000500020000020004" pitchFamily="2" charset="0"/>
                          <a:ea typeface="Hind Siliguri"/>
                          <a:cs typeface="BenSenHandwriting" panose="02000500020000020004" pitchFamily="2" charset="0"/>
                          <a:sym typeface="Hind Siliguri"/>
                        </a:rPr>
                        <a:t>যাওয়া</a:t>
                      </a:r>
                      <a:endParaRPr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nSenHandwriting" panose="02000500020000020004" pitchFamily="2" charset="0"/>
                        <a:cs typeface="BenSenHandwriting" panose="02000500020000020004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enSenHandwriting" panose="02000500020000020004" pitchFamily="2" charset="0"/>
                          <a:ea typeface="Hind Siliguri"/>
                          <a:cs typeface="BenSenHandwriting" panose="02000500020000020004" pitchFamily="2" charset="0"/>
                          <a:sym typeface="Hind Siliguri"/>
                        </a:rPr>
                        <a:t>মোবাইল</a:t>
                      </a:r>
                      <a:r>
                        <a:rPr lang="en-US" sz="2700" b="1" i="0" u="none" strike="noStrike" cap="none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enSenHandwriting" panose="02000500020000020004" pitchFamily="2" charset="0"/>
                          <a:ea typeface="Hind Siliguri"/>
                          <a:cs typeface="BenSenHandwriting" panose="02000500020000020004" pitchFamily="2" charset="0"/>
                          <a:sym typeface="Hind Siliguri"/>
                        </a:rPr>
                        <a:t>/</a:t>
                      </a:r>
                      <a:r>
                        <a:rPr lang="en-US" sz="2700" b="1" i="0" u="none" strike="noStrike" cap="none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enSenHandwriting" panose="02000500020000020004" pitchFamily="2" charset="0"/>
                          <a:ea typeface="Hind Siliguri"/>
                          <a:cs typeface="BenSenHandwriting" panose="02000500020000020004" pitchFamily="2" charset="0"/>
                          <a:sym typeface="Hind Siliguri"/>
                        </a:rPr>
                        <a:t>ওয়েবসাইট</a:t>
                      </a:r>
                      <a:endParaRPr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enSenHandwriting" panose="02000500020000020004" pitchFamily="2" charset="0"/>
                        <a:cs typeface="BenSenHandwriting" panose="02000500020000020004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Google Shape;240;p26">
            <a:extLst>
              <a:ext uri="{FF2B5EF4-FFF2-40B4-BE49-F238E27FC236}">
                <a16:creationId xmlns:a16="http://schemas.microsoft.com/office/drawing/2014/main" id="{8FAE454D-6394-4FD4-B668-EACCFB0D42F6}"/>
              </a:ext>
            </a:extLst>
          </p:cNvPr>
          <p:cNvSpPr txBox="1"/>
          <p:nvPr/>
        </p:nvSpPr>
        <p:spPr>
          <a:xfrm>
            <a:off x="1009650" y="617479"/>
            <a:ext cx="117157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যোগাযোগ</a:t>
            </a:r>
            <a:r>
              <a:rPr lang="en-US" sz="45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: </a:t>
            </a:r>
            <a:r>
              <a:rPr lang="en-US" sz="45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আগে</a:t>
            </a:r>
            <a:r>
              <a:rPr lang="en-US" sz="45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5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বনাম</a:t>
            </a:r>
            <a:r>
              <a:rPr lang="en-US" sz="4500" b="1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500" b="1" i="0" u="none" strike="noStrike" cap="non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এখন</a:t>
            </a:r>
            <a:endParaRPr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60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47;p27">
            <a:extLst>
              <a:ext uri="{FF2B5EF4-FFF2-40B4-BE49-F238E27FC236}">
                <a16:creationId xmlns:a16="http://schemas.microsoft.com/office/drawing/2014/main" id="{F08F3F25-3D58-4B16-995C-149D69F8DFAE}"/>
              </a:ext>
            </a:extLst>
          </p:cNvPr>
          <p:cNvSpPr txBox="1"/>
          <p:nvPr/>
        </p:nvSpPr>
        <p:spPr>
          <a:xfrm>
            <a:off x="238125" y="-166042"/>
            <a:ext cx="117157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গ্লোবাল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ভিলেজ</a:t>
            </a:r>
            <a:endParaRPr dirty="0">
              <a:solidFill>
                <a:srgbClr val="FF0000"/>
              </a:solidFill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D6EA89-B042-4908-8572-EECC6448BCD2}"/>
              </a:ext>
            </a:extLst>
          </p:cNvPr>
          <p:cNvSpPr txBox="1"/>
          <p:nvPr/>
        </p:nvSpPr>
        <p:spPr>
          <a:xfrm>
            <a:off x="0" y="757288"/>
            <a:ext cx="1171574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কানাডিয়ান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দার্শনিক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ও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ল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েখক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মার্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শ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ু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হ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(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Marshal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Macluhan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 ১৯৬২ও ১১৯৬৪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সালে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তার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প্রকা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শ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ই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গুলোতে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প্র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থ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ম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এ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ই “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গ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ো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ভ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জ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”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শব্দটির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অবতারনা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করেন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।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ট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আ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স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হ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ু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ূ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্বেই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তিনি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দূরদর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শিত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স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াথে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বুঝতে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পেরে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ছ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ল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ল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ট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ড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এ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দ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ু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ো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িশ্বকে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এ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গ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ু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 ।</a:t>
            </a:r>
          </a:p>
          <a:p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গ্লোবাল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ভিলেজ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িশ্বগ্রাম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হ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ো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এমোণ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এ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টি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ধারনা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যে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খ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ত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থ্য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ও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যোগাযোগ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প্রযুক্তির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অভূতপুর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উ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ভ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ফ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ুরো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প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ৃ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থিবী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এ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এ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ছোট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গ্রামে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পরিনত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হয়েছে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সহজ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ক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থ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ভ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ৌগোলিক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দ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ু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াধা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পেরিয়ে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তথ্য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প্রযুক্তির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মা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ধ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ম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িশ্বের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সব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মানুষ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য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খ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এ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এ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ম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উ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স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ম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জ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স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স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করার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সুবিধা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পায়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এব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ং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এ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অপরের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পরিপুওরক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হিসেবে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কাজ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,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তখন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সেই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সমাজভ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ধ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িশ্বগ্রাম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বলা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হয়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। </a:t>
            </a:r>
          </a:p>
          <a:p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বিশ্বগ্রামের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মুল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চালকা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শ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ত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হ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ো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ট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ও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ত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থ্য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ও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যোগাযোগ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প্রযুক্তি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এর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ফলে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দ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ু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এ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খন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শু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ধ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ু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চ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ত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ই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স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ীমা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দ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্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ধ 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যোগাযোগের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ক্ষেত্রে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97403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4;p28">
            <a:extLst>
              <a:ext uri="{FF2B5EF4-FFF2-40B4-BE49-F238E27FC236}">
                <a16:creationId xmlns:a16="http://schemas.microsoft.com/office/drawing/2014/main" id="{CD0D8D09-3019-43F2-84E6-816D5B84D4F8}"/>
              </a:ext>
            </a:extLst>
          </p:cNvPr>
          <p:cNvSpPr txBox="1"/>
          <p:nvPr/>
        </p:nvSpPr>
        <p:spPr>
          <a:xfrm>
            <a:off x="709179" y="2218779"/>
            <a:ext cx="9793721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সারা</a:t>
            </a:r>
            <a:r>
              <a:rPr lang="en-US" sz="54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54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বিশ্ব</a:t>
            </a:r>
            <a:r>
              <a:rPr lang="en-US" sz="54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54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আজ</a:t>
            </a:r>
            <a:r>
              <a:rPr lang="en-US" sz="54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54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হাতের</a:t>
            </a:r>
            <a:r>
              <a:rPr lang="en-US" sz="54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54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মুঠোয়</a:t>
            </a:r>
            <a:endParaRPr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3" name="Google Shape;255;p28">
            <a:extLst>
              <a:ext uri="{FF2B5EF4-FFF2-40B4-BE49-F238E27FC236}">
                <a16:creationId xmlns:a16="http://schemas.microsoft.com/office/drawing/2014/main" id="{673F3AAC-7216-400D-9A6D-A0C815A96C08}"/>
              </a:ext>
            </a:extLst>
          </p:cNvPr>
          <p:cNvSpPr txBox="1"/>
          <p:nvPr/>
        </p:nvSpPr>
        <p:spPr>
          <a:xfrm>
            <a:off x="476250" y="3387179"/>
            <a:ext cx="11239500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ইন্টারনেটের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কল্যাণে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পৃথিবীর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এক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প্রান্তের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মানুষ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অন্য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প্রান্তের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মানুষের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সাথে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মুহূর্তেই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যোগাযোগ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করতে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পারে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এই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ধারণাকেই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বলা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হয়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গ্লোবাল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ভিলেজ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30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75;p30" descr="image.png">
            <a:extLst>
              <a:ext uri="{FF2B5EF4-FFF2-40B4-BE49-F238E27FC236}">
                <a16:creationId xmlns:a16="http://schemas.microsoft.com/office/drawing/2014/main" id="{6F59BDE1-CBBE-4B74-88AF-28AAF389CB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00578" y="2641993"/>
            <a:ext cx="2766872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76;p30" descr="image.png">
            <a:extLst>
              <a:ext uri="{FF2B5EF4-FFF2-40B4-BE49-F238E27FC236}">
                <a16:creationId xmlns:a16="http://schemas.microsoft.com/office/drawing/2014/main" id="{3309ABDD-1EFC-44D3-8465-8F629FAA68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48466" y="3543299"/>
            <a:ext cx="6862334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77;p30" descr="image.png">
            <a:extLst>
              <a:ext uri="{FF2B5EF4-FFF2-40B4-BE49-F238E27FC236}">
                <a16:creationId xmlns:a16="http://schemas.microsoft.com/office/drawing/2014/main" id="{5D7ACC85-AA64-4BC9-8380-191045B256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9172" y="4391025"/>
            <a:ext cx="8712777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78;p30">
            <a:extLst>
              <a:ext uri="{FF2B5EF4-FFF2-40B4-BE49-F238E27FC236}">
                <a16:creationId xmlns:a16="http://schemas.microsoft.com/office/drawing/2014/main" id="{184AF8EF-7684-4C6C-9D53-C22EA1C73CAB}"/>
              </a:ext>
            </a:extLst>
          </p:cNvPr>
          <p:cNvSpPr txBox="1"/>
          <p:nvPr/>
        </p:nvSpPr>
        <p:spPr>
          <a:xfrm>
            <a:off x="628071" y="2654498"/>
            <a:ext cx="219075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২০০৫ </a:t>
            </a:r>
            <a:r>
              <a:rPr lang="en-US" sz="4000" b="1" i="0" u="none" strike="noStrike" cap="none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সাল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7" name="Google Shape;279;p30">
            <a:extLst>
              <a:ext uri="{FF2B5EF4-FFF2-40B4-BE49-F238E27FC236}">
                <a16:creationId xmlns:a16="http://schemas.microsoft.com/office/drawing/2014/main" id="{695A2A5C-1A92-4171-AD90-46D49EFA52CE}"/>
              </a:ext>
            </a:extLst>
          </p:cNvPr>
          <p:cNvSpPr txBox="1"/>
          <p:nvPr/>
        </p:nvSpPr>
        <p:spPr>
          <a:xfrm>
            <a:off x="552015" y="3499246"/>
            <a:ext cx="219075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২০১৫ </a:t>
            </a:r>
            <a:r>
              <a:rPr lang="en-US" sz="4000" b="1" i="0" u="none" strike="noStrike" cap="none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সাল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8" name="Google Shape;280;p30">
            <a:extLst>
              <a:ext uri="{FF2B5EF4-FFF2-40B4-BE49-F238E27FC236}">
                <a16:creationId xmlns:a16="http://schemas.microsoft.com/office/drawing/2014/main" id="{4F40E852-FCEC-4474-B358-DA562E141E09}"/>
              </a:ext>
            </a:extLst>
          </p:cNvPr>
          <p:cNvSpPr txBox="1"/>
          <p:nvPr/>
        </p:nvSpPr>
        <p:spPr>
          <a:xfrm>
            <a:off x="704126" y="4368998"/>
            <a:ext cx="203863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২০২৫ </a:t>
            </a:r>
            <a:r>
              <a:rPr lang="en-US" sz="4000" b="1" i="0" u="none" strike="noStrike" cap="none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সাল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9" name="Google Shape;281;p30">
            <a:extLst>
              <a:ext uri="{FF2B5EF4-FFF2-40B4-BE49-F238E27FC236}">
                <a16:creationId xmlns:a16="http://schemas.microsoft.com/office/drawing/2014/main" id="{179F242D-FD03-472D-8B26-F82138C8DFC7}"/>
              </a:ext>
            </a:extLst>
          </p:cNvPr>
          <p:cNvSpPr txBox="1"/>
          <p:nvPr/>
        </p:nvSpPr>
        <p:spPr>
          <a:xfrm>
            <a:off x="1414462" y="1228581"/>
            <a:ext cx="117157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 err="1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প্রযুক্তির</a:t>
            </a:r>
            <a:r>
              <a:rPr lang="en-US" sz="4500" b="1" i="0" u="none" strike="noStrike" cap="none" dirty="0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500" b="1" i="0" u="none" strike="noStrike" cap="none" dirty="0" err="1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দ্রুত</a:t>
            </a:r>
            <a:r>
              <a:rPr lang="en-US" sz="4500" b="1" i="0" u="none" strike="noStrike" cap="none" dirty="0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500" b="1" i="0" u="none" strike="noStrike" cap="none" dirty="0" err="1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বিস্তার</a:t>
            </a:r>
            <a:r>
              <a:rPr lang="en-US" sz="4500" b="1" i="0" u="none" strike="noStrike" cap="none" dirty="0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(</a:t>
            </a:r>
            <a:r>
              <a:rPr lang="en-US" sz="4500" b="1" i="0" u="none" strike="noStrike" cap="none" dirty="0" err="1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কাল্পনিক</a:t>
            </a:r>
            <a:r>
              <a:rPr lang="en-US" sz="4500" b="1" i="0" u="none" strike="noStrike" cap="none" dirty="0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500" b="1" i="0" u="none" strike="noStrike" cap="none" dirty="0" err="1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গ্রাফ</a:t>
            </a:r>
            <a:r>
              <a:rPr lang="en-US" sz="4500" b="1" i="0" u="none" strike="noStrike" cap="none" dirty="0">
                <a:solidFill>
                  <a:srgbClr val="1E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)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232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8;p31">
            <a:extLst>
              <a:ext uri="{FF2B5EF4-FFF2-40B4-BE49-F238E27FC236}">
                <a16:creationId xmlns:a16="http://schemas.microsoft.com/office/drawing/2014/main" id="{3165E240-0CA2-4292-8CB7-27C6840B15E1}"/>
              </a:ext>
            </a:extLst>
          </p:cNvPr>
          <p:cNvSpPr txBox="1"/>
          <p:nvPr/>
        </p:nvSpPr>
        <p:spPr>
          <a:xfrm>
            <a:off x="0" y="5289748"/>
            <a:ext cx="11239500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তোমাদের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কোনো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প্রশ্ন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আছে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কি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?</a:t>
            </a:r>
            <a:endParaRPr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3" name="Google Shape;289;p31">
            <a:extLst>
              <a:ext uri="{FF2B5EF4-FFF2-40B4-BE49-F238E27FC236}">
                <a16:creationId xmlns:a16="http://schemas.microsoft.com/office/drawing/2014/main" id="{F64C0C5D-CBFA-4994-B8C5-D3433CA0CCBD}"/>
              </a:ext>
            </a:extLst>
          </p:cNvPr>
          <p:cNvSpPr txBox="1"/>
          <p:nvPr/>
        </p:nvSpPr>
        <p:spPr>
          <a:xfrm>
            <a:off x="877454" y="2189004"/>
            <a:ext cx="10533495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strike="noStrike" cap="none" dirty="0">
                <a:solidFill>
                  <a:srgbClr val="475569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১.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তথ্য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ও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উপাত্তের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মধ্যে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একটি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পার্থক্য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বলো</a:t>
            </a:r>
            <a:r>
              <a:rPr lang="en-US" sz="40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4" name="Google Shape;290;p31">
            <a:extLst>
              <a:ext uri="{FF2B5EF4-FFF2-40B4-BE49-F238E27FC236}">
                <a16:creationId xmlns:a16="http://schemas.microsoft.com/office/drawing/2014/main" id="{88FDD136-B442-4207-982A-447BF6BDC7C0}"/>
              </a:ext>
            </a:extLst>
          </p:cNvPr>
          <p:cNvSpPr txBox="1"/>
          <p:nvPr/>
        </p:nvSpPr>
        <p:spPr>
          <a:xfrm>
            <a:off x="877454" y="2988871"/>
            <a:ext cx="10629900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২.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জেলের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জীবনে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আইসিটি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-র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একটি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ব্যবহার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বলো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।</a:t>
            </a:r>
            <a:endParaRPr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5" name="Google Shape;291;p31">
            <a:extLst>
              <a:ext uri="{FF2B5EF4-FFF2-40B4-BE49-F238E27FC236}">
                <a16:creationId xmlns:a16="http://schemas.microsoft.com/office/drawing/2014/main" id="{C6838FBB-FE9B-4438-BF44-2C17DE703AB8}"/>
              </a:ext>
            </a:extLst>
          </p:cNvPr>
          <p:cNvSpPr txBox="1"/>
          <p:nvPr/>
        </p:nvSpPr>
        <p:spPr>
          <a:xfrm>
            <a:off x="877454" y="3852391"/>
            <a:ext cx="10629900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3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৩.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গ্লোবাল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ভিলেজ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বলতে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কী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বুঝায়</a:t>
            </a:r>
            <a:r>
              <a:rPr lang="en-US" sz="3600" b="1" i="0" u="none" strike="noStrike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?</a:t>
            </a:r>
            <a:endParaRPr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6" name="Google Shape;292;p31">
            <a:extLst>
              <a:ext uri="{FF2B5EF4-FFF2-40B4-BE49-F238E27FC236}">
                <a16:creationId xmlns:a16="http://schemas.microsoft.com/office/drawing/2014/main" id="{9A7AB3C8-160E-4DD0-A4F4-F643D00E24FC}"/>
              </a:ext>
            </a:extLst>
          </p:cNvPr>
          <p:cNvSpPr txBox="1"/>
          <p:nvPr/>
        </p:nvSpPr>
        <p:spPr>
          <a:xfrm>
            <a:off x="781050" y="569754"/>
            <a:ext cx="117157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 err="1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মূল্যায়ন</a:t>
            </a:r>
            <a:r>
              <a:rPr lang="en-US" sz="4500" b="1" i="0" u="none" strike="noStrike" cap="none" dirty="0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 ও </a:t>
            </a:r>
            <a:r>
              <a:rPr lang="en-US" sz="4500" b="1" i="0" u="none" strike="noStrike" cap="none" dirty="0" err="1">
                <a:solidFill>
                  <a:srgbClr val="FF0000"/>
                </a:solidFill>
                <a:latin typeface="ParashSushreeOMJ" panose="00000400000000000000" pitchFamily="2" charset="0"/>
                <a:ea typeface="Hind Siliguri"/>
                <a:cs typeface="ParashSushreeOMJ" panose="00000400000000000000" pitchFamily="2" charset="0"/>
                <a:sym typeface="Hind Siliguri"/>
              </a:rPr>
              <a:t>প্রশ্ন</a:t>
            </a:r>
            <a:endParaRPr dirty="0">
              <a:solidFill>
                <a:srgbClr val="FF0000"/>
              </a:solidFill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05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957"/>
            <a:ext cx="11929889" cy="65916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3586" y="2049517"/>
            <a:ext cx="106101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সবাইকে</a:t>
            </a:r>
            <a:r>
              <a:rPr lang="en-US" sz="9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 </a:t>
            </a:r>
            <a:r>
              <a:rPr lang="en-US" sz="96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আন্তরিক</a:t>
            </a:r>
            <a:r>
              <a:rPr lang="en-US" sz="96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 </a:t>
            </a:r>
            <a:r>
              <a:rPr lang="en-US" sz="96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umarkhaliOMJ" panose="00000400000000000000" pitchFamily="2" charset="0"/>
                <a:cs typeface="KumarkhaliOMJ" panose="00000400000000000000" pitchFamily="2" charset="0"/>
              </a:rPr>
              <a:t>ধন্যবাদ</a:t>
            </a:r>
            <a:endParaRPr lang="en-US" sz="96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umarkhaliOMJ" panose="00000400000000000000" pitchFamily="2" charset="0"/>
              <a:cs typeface="KumarkhaliO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93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repeatCount="indefinite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94623 0.06528 L 0.94623 0.15741 C 0.94623 0.19838 0.45677 0.25 0.06042 0.25 L -0.82435 0.25 " pathEditMode="relative" rAng="0" ptsTypes="AA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29" y="9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3|1|0.7|0.7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8|1.2|7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43988</TotalTime>
  <Words>865</Words>
  <Application>Microsoft Office PowerPoint</Application>
  <PresentationFormat>Widescreen</PresentationFormat>
  <Paragraphs>81</Paragraphs>
  <Slides>20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BenSenHandwriting</vt:lpstr>
      <vt:lpstr>Calibri</vt:lpstr>
      <vt:lpstr>GoraiOMJ</vt:lpstr>
      <vt:lpstr>Hind Siliguri</vt:lpstr>
      <vt:lpstr>KumarkhaliOMJ</vt:lpstr>
      <vt:lpstr>NikoshBAN</vt:lpstr>
      <vt:lpstr>NikoshBAN</vt:lpstr>
      <vt:lpstr>ParashSushreeOMJ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Hp</cp:lastModifiedBy>
  <cp:revision>949</cp:revision>
  <dcterms:created xsi:type="dcterms:W3CDTF">2014-09-29T08:00:15Z</dcterms:created>
  <dcterms:modified xsi:type="dcterms:W3CDTF">2026-06-26T03:53:01Z</dcterms:modified>
</cp:coreProperties>
</file>