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-84" y="-8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3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371600"/>
            <a:ext cx="4572000" cy="4572000"/>
          </a:xfrm>
          <a:prstGeom prst="ellipse">
            <a:avLst/>
          </a:prstGeom>
          <a:solidFill>
            <a:srgbClr val="0F5275"/>
          </a:solidFill>
          <a:ln w="12700">
            <a:solidFill>
              <a:srgbClr val="0F527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97280" y="3474720"/>
            <a:ext cx="3200400" cy="3200400"/>
          </a:xfrm>
          <a:prstGeom prst="ellipse">
            <a:avLst/>
          </a:prstGeom>
          <a:solidFill>
            <a:srgbClr val="0F5275"/>
          </a:solidFill>
          <a:ln w="12700">
            <a:solidFill>
              <a:srgbClr val="0F527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0C2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ধোবাউড়া মহিলা কলেজ, ধোবাউড়া, ময়মনসিংহ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8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রসায়ন বিজ্ঞান — পর্যায় সারণি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8229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অবস্থান্তর ধাতু</a:t>
            </a:r>
            <a:endParaRPr lang="en-US" sz="3800" dirty="0"/>
          </a:p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(Transition Metals)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457200" y="31089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4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সহকারী অধ্যাপক: রাম দাস পাল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3566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8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শ্রেণী: একাদশ/দ্বাদশ  |  ছাত্রী সংখ্যা: ২৫  |  বিষয়: রসায়ন বিজ্ঞান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860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9728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96596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96596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83464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83464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70332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0332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44068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4068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0936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17804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7804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8046720" y="4343400"/>
            <a:ext cx="749808" cy="594360"/>
          </a:xfrm>
          <a:prstGeom prst="roundRect">
            <a:avLst>
              <a:gd name="adj" fmla="val 7692"/>
            </a:avLst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46720" y="4343400"/>
            <a:ext cx="74980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শিক্ষণ উদ্দেশ্য (Learning Objectives)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960120"/>
            <a:ext cx="411480" cy="41148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9601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68680" y="960120"/>
            <a:ext cx="7863840" cy="475488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3810">
            <a:solidFill>
              <a:srgbClr val="5B8DA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960120"/>
            <a:ext cx="75895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অবস্থান্তর ধাতুর সংজ্ঞা ও পর্যায় সারণিতে অবস্থান জানা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65760" y="1709928"/>
            <a:ext cx="411480" cy="41148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70992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68680" y="1709928"/>
            <a:ext cx="7863840" cy="475488"/>
          </a:xfrm>
          <a:prstGeom prst="roundRect">
            <a:avLst>
              <a:gd name="adj" fmla="val 9615"/>
            </a:avLst>
          </a:prstGeom>
          <a:solidFill>
            <a:srgbClr val="EEF8FA"/>
          </a:solidFill>
          <a:ln w="3810">
            <a:solidFill>
              <a:srgbClr val="5B8DA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1709928"/>
            <a:ext cx="75895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ইলেকট্রন বিন্যাস ও d-অরবিটালের ভূমিকা বোঝা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65760" y="2459736"/>
            <a:ext cx="411480" cy="41148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459736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68680" y="2459736"/>
            <a:ext cx="7863840" cy="475488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3810">
            <a:solidFill>
              <a:srgbClr val="5B8DA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5840" y="2459736"/>
            <a:ext cx="75895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প্রধান ভৌত ও রাসায়নিক ধর্মসমূহ বিশ্লেষণ করা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65760" y="3209544"/>
            <a:ext cx="411480" cy="41148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3209544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68680" y="3209544"/>
            <a:ext cx="7863840" cy="475488"/>
          </a:xfrm>
          <a:prstGeom prst="roundRect">
            <a:avLst>
              <a:gd name="adj" fmla="val 9615"/>
            </a:avLst>
          </a:prstGeom>
          <a:solidFill>
            <a:srgbClr val="EEF8FA"/>
          </a:solidFill>
          <a:ln w="3810">
            <a:solidFill>
              <a:srgbClr val="5B8DA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" y="3209544"/>
            <a:ext cx="75895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পরিবর্তনশীল জারণ অবস্থা ও রঙিন যৌগ গঠন ব্যাখ্যা করা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65760" y="3959352"/>
            <a:ext cx="411480" cy="41148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395935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68680" y="3959352"/>
            <a:ext cx="7863840" cy="475488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3810">
            <a:solidFill>
              <a:srgbClr val="5B8DA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05840" y="3959352"/>
            <a:ext cx="75895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দৈনন্দিন জীবনে অবস্থান্তর ধাতুর গুরুত্ব মূল্যায়ন করা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অবস্থান্তর ধাতু — সংজ্ঞা ও পর্যায় সারণিতে অবস্থান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868680"/>
            <a:ext cx="8595360" cy="1005840"/>
          </a:xfrm>
          <a:prstGeom prst="roundRect">
            <a:avLst>
              <a:gd name="adj" fmla="val 7273"/>
            </a:avLst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868680"/>
            <a:ext cx="8321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সংজ্ঞা: 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 সকল মৌল তাদের পরমাণু বা কমপক্ষে একটি আয়নে আংশিকভাবে পূর্ণ d-অরবিটাল ধারণ করে, তাদের অবস্থান্তর ধাতু বলে।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74320" y="196596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পর্যায় সারণিতে অবস্থান: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74320" y="2359152"/>
            <a:ext cx="4023360" cy="530352"/>
          </a:xfrm>
          <a:prstGeom prst="roundRect">
            <a:avLst>
              <a:gd name="adj" fmla="val 10345"/>
            </a:avLst>
          </a:prstGeom>
          <a:solidFill>
            <a:srgbClr val="00C2C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359152"/>
            <a:ext cx="3840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৪র্থ পর্যায়: Sc থেকে Zn (3d)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0" y="2359152"/>
            <a:ext cx="4023360" cy="530352"/>
          </a:xfrm>
          <a:prstGeom prst="roundRect">
            <a:avLst>
              <a:gd name="adj" fmla="val 10345"/>
            </a:avLst>
          </a:prstGeom>
          <a:solidFill>
            <a:srgbClr val="F4C842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2359152"/>
            <a:ext cx="3840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৫ম পর্যায়: Y থেকে Cd (4d)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3017520"/>
            <a:ext cx="4023360" cy="530352"/>
          </a:xfrm>
          <a:prstGeom prst="roundRect">
            <a:avLst>
              <a:gd name="adj" fmla="val 10345"/>
            </a:avLst>
          </a:prstGeom>
          <a:solidFill>
            <a:srgbClr val="0EA5E9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3017520"/>
            <a:ext cx="3840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৬ষ্ঠ পর্যায়: La থেকে Hg (5d)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0" y="3017520"/>
            <a:ext cx="4023360" cy="530352"/>
          </a:xfrm>
          <a:prstGeom prst="roundRect">
            <a:avLst>
              <a:gd name="adj" fmla="val 10345"/>
            </a:avLst>
          </a:prstGeom>
          <a:solidFill>
            <a:srgbClr val="10B981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3017520"/>
            <a:ext cx="3840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৭ম পর্যায়: Ac থেকে Cn (6d)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74320" y="443484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8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মোট d-ব্লক মৌলের সংখ্যা: ৪০টি  |  গ্রুপ ৩ — গ্রুপ ১২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ইলেকট্রন বিন্যাস ও d-অরবিটাল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91440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সাধারণ ইলেকট্রন বিন্যাস: [নিকটতম নিষ্ক্রিয় গ্যাস] (n-1)d¹⁻¹⁰ ns⁰⁻²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" y="14173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14173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 (21)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3d¹ 4s²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14173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0" y="14173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 (22)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3d² 4s²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21031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21031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(23)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3d³ 4s²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63440" y="21031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3CD"/>
          </a:solidFill>
          <a:ln w="6350">
            <a:solidFill>
              <a:srgbClr val="F4C84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21031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 (24)  </a:t>
            </a:r>
            <a:r>
              <a:rPr lang="en-US" sz="1200" dirty="0">
                <a:solidFill>
                  <a:srgbClr val="7B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3d⁵ 4s¹ *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27889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27889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(25)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3d⁵ 4s²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27889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54880" y="27889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 (26)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3d⁶ 4s²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74320" y="34747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4747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(27)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3d⁷ 4s²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663440" y="34747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34747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 (28)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3d⁸ 4s²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41605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3CD"/>
          </a:solidFill>
          <a:ln w="6350">
            <a:solidFill>
              <a:srgbClr val="F4C84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" y="41605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 (29)  </a:t>
            </a:r>
            <a:r>
              <a:rPr lang="en-US" sz="1200" dirty="0">
                <a:solidFill>
                  <a:srgbClr val="7B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3d¹⁰ 4s¹ *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4160520"/>
            <a:ext cx="411480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54880" y="4160520"/>
            <a:ext cx="3931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 (30) 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[Ar] 3d¹⁰ 4s²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74320" y="46634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ব্যতিক্রম: অর্ধ-পূর্ণ / পূর্ণ d-অরবিটাল অধিক স্থিতিশীল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ভৌত ধর্মসমূহ (Physical Properties)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14400"/>
            <a:ext cx="41148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84048" y="987552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উচ্চ গলনাংক ও স্ফুটনাংক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84048" y="1298448"/>
            <a:ext cx="3895344" cy="758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শক্তিশালী ধাতব বন্ধন, ঘন d-অরবিটাল অতিক্ষেপ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(W: ৩৪০৭°C পর্যন্ত)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09160" y="914400"/>
            <a:ext cx="41148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18888" y="987552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বৈদ্যুতিক পরিবাহিতা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818888" y="1298448"/>
            <a:ext cx="3895344" cy="758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মুক্ত ইলেকট্রনের উপস্থিতি — Cu, Ag সর্বোচ্চ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2286000"/>
            <a:ext cx="41148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84048" y="2359152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উচ্চ ঘনত্ব ও কাঠিন্য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4048" y="2670048"/>
            <a:ext cx="3895344" cy="758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পরমাণু ঘনসন্নিবিষ্ট; Os সবচেয়ে ঘন ধাতু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09160" y="2286000"/>
            <a:ext cx="41148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818888" y="2359152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চৌম্বক ধর্ম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18888" y="2670048"/>
            <a:ext cx="3895344" cy="758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অযুগ্ম ইলেকট্রন → Fe, Co, Ni: ফেরোচৌম্বক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3657600"/>
            <a:ext cx="41148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84048" y="3730752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ধাতব দীপ্তি ও নমনীয়তা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84048" y="4041648"/>
            <a:ext cx="3895344" cy="758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সর্বদিকে বিকৃত হওয়ার ক্ষমতা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709160" y="3657600"/>
            <a:ext cx="41148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818888" y="3730752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সংকর ধাতু গঠন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18888" y="4041648"/>
            <a:ext cx="3895344" cy="758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ইস্পাত (Fe+C), পিতল (Cu+Zn) ইত্যাদি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রাসায়নিক ধর্মসমূহ (Chemical Properties)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9144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পরিবর্তনশীল জারণ অবস্থা: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274320" y="1280160"/>
          <a:ext cx="4206240" cy="2468880"/>
        </p:xfrm>
        <a:graphic>
          <a:graphicData uri="http://schemas.openxmlformats.org/drawingml/2006/table">
            <a:tbl>
              <a:tblPr/>
              <a:tblGrid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মৌল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B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সাধারণ জারণ অবস্থা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B5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+2, +3, +4, +6, +7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+2, +3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+2, +3, +6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+1, +2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+2, +3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8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6F8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754880" y="914400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864608" y="987552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অনুঘটক ধর্ম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864608" y="1298448"/>
            <a:ext cx="389534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V₂O₅ (H₂SO₄ উৎপাদন), Fe (NH₃ উৎপাদন), Pt (অক্সিডেশন)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754880" y="1938528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864608" y="2011680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জটিল যৌগ গঠন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864608" y="2322576"/>
            <a:ext cx="389534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d-অরবিটাল লিগান্ডের সাথে বন্ধন তৈরি করে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754880" y="2962656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4864608" y="3035808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রঙিন যৌগ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864608" y="3346704"/>
            <a:ext cx="389534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d-d ইলেকট্রন স্থানান্তর — দৃশ্যমান আলো শোষণ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754880" y="3986784"/>
            <a:ext cx="41148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6350">
            <a:solidFill>
              <a:srgbClr val="5B8DA5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4864608" y="4059936"/>
            <a:ext cx="389534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জারণ-বিজারণ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864608" y="4370832"/>
            <a:ext cx="389534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ভ্যারিয়েবল জারণ অবস্থার কারণে সক্রিয় কারক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রঙিন যৌগ ও d-d ইলেকট্রন স্থানান্তর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914400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কেন অবস্থান্তর ধাতুর যৌগ রঙিন?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8595360" cy="822960"/>
          </a:xfrm>
          <a:prstGeom prst="roundRect">
            <a:avLst>
              <a:gd name="adj" fmla="val 7778"/>
            </a:avLst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298448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লিগান্ডের উপস্থিতিতে d-অরবিটাল দুটি শক্তিস্তরে বিভক্ত হয় → ইলেকট্রন নিম্নশক্তি থেকে উচ্চশক্তিতে লাফ দেয় → দৃশ্যমান আলো শোষণ হয় → পরিপূরক রং দেখা যায়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4320" y="2286000"/>
            <a:ext cx="2743200" cy="1097280"/>
          </a:xfrm>
          <a:prstGeom prst="roundRect">
            <a:avLst>
              <a:gd name="adj" fmla="val 6667"/>
            </a:avLst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23774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CuSO₄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74320" y="28346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নীল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00400" y="2286000"/>
            <a:ext cx="2743200" cy="1097280"/>
          </a:xfrm>
          <a:prstGeom prst="roundRect">
            <a:avLst>
              <a:gd name="adj" fmla="val 6667"/>
            </a:avLst>
          </a:prstGeom>
          <a:solidFill>
            <a:srgbClr val="7E22CE"/>
          </a:solidFill>
          <a:ln w="12700">
            <a:solidFill>
              <a:srgbClr val="7E22C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0" y="23774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KMnO₄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200400" y="28346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বেগুনি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26480" y="2286000"/>
            <a:ext cx="2743200" cy="1097280"/>
          </a:xfrm>
          <a:prstGeom prst="roundRect">
            <a:avLst>
              <a:gd name="adj" fmla="val 6667"/>
            </a:avLst>
          </a:prstGeom>
          <a:solidFill>
            <a:srgbClr val="EA580C"/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26480" y="23774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K₂Cr₂O₇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126480" y="283464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কমলা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74320" y="3520440"/>
            <a:ext cx="2743200" cy="1097280"/>
          </a:xfrm>
          <a:prstGeom prst="roundRect">
            <a:avLst>
              <a:gd name="adj" fmla="val 6667"/>
            </a:avLst>
          </a:prstGeom>
          <a:solidFill>
            <a:srgbClr val="92400E"/>
          </a:solidFill>
          <a:ln w="12700">
            <a:solidFill>
              <a:srgbClr val="92400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" y="36118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FeCl₃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74320" y="40690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হলুদ-বাদামি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200400" y="3520440"/>
            <a:ext cx="2743200" cy="1097280"/>
          </a:xfrm>
          <a:prstGeom prst="roundRect">
            <a:avLst>
              <a:gd name="adj" fmla="val 6667"/>
            </a:avLst>
          </a:prstGeom>
          <a:solidFill>
            <a:srgbClr val="166534"/>
          </a:solidFill>
          <a:ln w="12700">
            <a:solidFill>
              <a:srgbClr val="16653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0" y="36118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NiSO₄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200400" y="40690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সবুজ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26480" y="3520440"/>
            <a:ext cx="2743200" cy="1097280"/>
          </a:xfrm>
          <a:prstGeom prst="roundRect">
            <a:avLst>
              <a:gd name="adj" fmla="val 6667"/>
            </a:avLst>
          </a:prstGeom>
          <a:solidFill>
            <a:srgbClr val="BE185D"/>
          </a:solidFill>
          <a:ln w="12700">
            <a:solidFill>
              <a:srgbClr val="BE18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126480" y="36118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Co(H₂O)₆²⁺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126480" y="406908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গোলাপি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দৈনন্দিন জীবনে অবস্থান্তর ধাতুর ব্যবহার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74320" y="914400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84048" y="96012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🔩 লোহা (Fe)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84048" y="128016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নির্মাণ, ইস্পাত, যন্ত্রপাতি, যানবাহন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09160" y="914400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18888" y="96012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⚡ তামা (Cu)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818888" y="1280160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বৈদ্যুতিক তার, পাইপ, কয়েন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1938528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EEF8FA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84048" y="198424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💎 নিকেল (Ni)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84048" y="2304288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মুদ্রা, স্টেইনলেস স্টিল, ব্যাটারি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09160" y="1938528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EEF8FA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818888" y="198424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🧪 প্লাটিনাম (Pt)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18888" y="2304288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অনুঘটক, গহনা, ক্যান্সার চিকিৎসা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962656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84048" y="30083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🔋 দস্তা (Zn)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84048" y="3328416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বিদ্যুৎকোষ, গ্যালভানাইজিং, রঞ্জক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709160" y="2962656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818888" y="30083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🏭 ক্রোমিয়াম (Cr)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818888" y="3328416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ক্রোম ধাতুলেপন, স্টেইনলেস স্টিল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3986784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EEF8FA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384048" y="403250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🌿 ম্যাঙ্গানিজ (Mn)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84048" y="4352544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ইস্পাত শিল্প, সার, কীটনাশক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709160" y="3986784"/>
            <a:ext cx="4114800" cy="914400"/>
          </a:xfrm>
          <a:prstGeom prst="roundRect">
            <a:avLst>
              <a:gd name="adj" fmla="val 6000"/>
            </a:avLst>
          </a:prstGeom>
          <a:solidFill>
            <a:srgbClr val="EEF8FA"/>
          </a:solidFill>
          <a:ln w="5080">
            <a:solidFill>
              <a:srgbClr val="5B8DA5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4818888" y="403250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💊 কোবাল্ট (Co)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818888" y="4352544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ভিটামিন B₁₂, নীল রঙ, চুম্বক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শ্রেণি মূল্যায়ন (Class Assessment)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914400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নিচের প্রশ্নগুলোর উত্তর দাও: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32588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১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371600" y="1325880"/>
            <a:ext cx="749808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508760" y="1325880"/>
            <a:ext cx="7223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 (Z=24)-এর ইলেকট্রন বিন্যাস কোনটি?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(ক) [Ar] 3d⁴ 4s²   (খ) [Ar] 3d⁵ 4s¹   (গ) [Ar] 3d⁶ 4s⁰   (ঘ) [Ar] 3d³ 4s²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74320" y="2240280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224028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২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371600" y="2240280"/>
            <a:ext cx="749808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508760" y="2240280"/>
            <a:ext cx="7223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KMnO₄ কী রঙের?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(ক) নীল   (খ) হলুদ   (গ) বেগুনি   (ঘ) সবুজ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3154680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315468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সংক্ষিপ্ত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371600" y="3154680"/>
            <a:ext cx="749808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508760" y="3154680"/>
            <a:ext cx="7223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অবস্থান্তর ধাতুর যৌগ রঙিন হওয়ার কারণ ব্যাখ্যা করো। (৩ নম্বর)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4320" y="4069080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4320" y="406908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বিশ্লেষণ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371600" y="4069080"/>
            <a:ext cx="749808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508760" y="4069080"/>
            <a:ext cx="7223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Fe²⁺ ও Fe³⁺ — কোন আয়নটি অধিক স্থিতিশীল এবং কেন? (৪ নম্বর)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3B5E"/>
          </a:solidFill>
          <a:ln w="12700">
            <a:solidFill>
              <a:srgbClr val="0D3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7772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বাড়ির কাজ (Homework) ও পরবর্তী পাঠ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38160" y="91440"/>
            <a:ext cx="594360" cy="594360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0" y="9144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" y="9144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8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জমা দেওয়ার তারিখ: পরবর্তী ক্লাসে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444752"/>
            <a:ext cx="438912" cy="438912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320" y="144475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1325880"/>
            <a:ext cx="79552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1325880"/>
            <a:ext cx="76809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লিখিত কাজ: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৪র্থ পর্যায়ের ১০টি অবস্থান্তর ধাতুর ইলেকট্রন বিন্যাস লিখে তাদের সর্বোচ্চ জারণ অবস্থা উল্লেখ করো।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2359152"/>
            <a:ext cx="438912" cy="438912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235915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2240280"/>
            <a:ext cx="7955280" cy="749808"/>
          </a:xfrm>
          <a:prstGeom prst="roundRect">
            <a:avLst>
              <a:gd name="adj" fmla="val 7317"/>
            </a:avLst>
          </a:prstGeom>
          <a:solidFill>
            <a:srgbClr val="EEF8FA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2240280"/>
            <a:ext cx="76809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বিশ্লেষণ: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 ও Cu এর ধর্ম তুলনামূলক ছকে উপস্থাপন করো (ভৌত ও রাসায়নিক)।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3273552"/>
            <a:ext cx="438912" cy="438912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327355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22960" y="3154680"/>
            <a:ext cx="79552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154680"/>
            <a:ext cx="76809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গবেষণা: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পাঁচটি অবস্থান্তর ধাতুর যৌগের নাম, সংকেত, রং ও একটি ব্যবহার লিখে আনো।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74320" y="4187952"/>
            <a:ext cx="438912" cy="438912"/>
          </a:xfrm>
          <a:prstGeom prst="ellipse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74320" y="418795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22960" y="4069080"/>
            <a:ext cx="7955280" cy="749808"/>
          </a:xfrm>
          <a:prstGeom prst="roundRect">
            <a:avLst>
              <a:gd name="adj" fmla="val 7317"/>
            </a:avLst>
          </a:prstGeom>
          <a:solidFill>
            <a:srgbClr val="EEF8FA"/>
          </a:solidFill>
          <a:ln w="5080">
            <a:solidFill>
              <a:srgbClr val="5B8DA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4069080"/>
            <a:ext cx="76809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3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সৃজনশীল: </a:t>
            </a:r>
            <a:r>
              <a:rPr lang="en-US" sz="1200" dirty="0">
                <a:solidFill>
                  <a:srgbClr val="1A2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"অবস্থান্তর ধাতু ছাড়া আধুনিক জীবন অসম্ভব" — এই বিষয়ে ১০ বাক্যে মতামত লিখো।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74320" y="4781129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8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পরবর্তী পাঠ: জটিল যৌগ (Complex Compounds) ও সমন্বয় রসায়ন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3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1371600"/>
            <a:ext cx="4572000" cy="4572000"/>
          </a:xfrm>
          <a:prstGeom prst="ellipse">
            <a:avLst/>
          </a:prstGeom>
          <a:solidFill>
            <a:srgbClr val="0F5275"/>
          </a:solidFill>
          <a:ln w="12700">
            <a:solidFill>
              <a:srgbClr val="0F527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2743200"/>
            <a:ext cx="3657600" cy="3657600"/>
          </a:xfrm>
          <a:prstGeom prst="ellipse">
            <a:avLst/>
          </a:prstGeom>
          <a:solidFill>
            <a:srgbClr val="0F5275"/>
          </a:solidFill>
          <a:ln w="12700">
            <a:solidFill>
              <a:srgbClr val="0F527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0058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ধন্যবাদ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457200" y="22402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00C2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371600" y="3017520"/>
            <a:ext cx="6400800" cy="1371600"/>
          </a:xfrm>
          <a:prstGeom prst="roundRect">
            <a:avLst>
              <a:gd name="adj" fmla="val 6667"/>
            </a:avLst>
          </a:prstGeom>
          <a:solidFill>
            <a:srgbClr val="0F5275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0" y="301752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রাম দাস পাল
</a:t>
            </a: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সহকারী অধ্যাপক, রসায়ন বিজ্ঞান
</a:t>
            </a:r>
            <a:r>
              <a:rPr lang="en-US" sz="1200" dirty="0">
                <a:solidFill>
                  <a:srgbClr val="5B8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ধোবাউড়া মহিলা কলেজ, ধোবাউড়া, ময়মনসিংহ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45262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8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"রসায়ন বিজ্ঞানের মাধ্যমে প্রকৃতিকে বোঝো, জীবনকে সমৃদ্ধ করো"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892</Words>
  <Application>Microsoft Office PowerPoint</Application>
  <PresentationFormat>On-screen Show (16:9)</PresentationFormat>
  <Paragraphs>163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অবস্থান্তর ধাতু - পর্যায় সারণি</dc:title>
  <dc:subject>PptxGenJS Presentation</dc:subject>
  <dc:creator>Ram Das Paul</dc:creator>
  <cp:lastModifiedBy>User</cp:lastModifiedBy>
  <cp:revision>2</cp:revision>
  <dcterms:created xsi:type="dcterms:W3CDTF">2026-06-26T11:15:15Z</dcterms:created>
  <dcterms:modified xsi:type="dcterms:W3CDTF">2026-06-26T11:20:55Z</dcterms:modified>
</cp:coreProperties>
</file>