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1" r:id="rId3"/>
    <p:sldId id="258" r:id="rId4"/>
    <p:sldId id="269" r:id="rId5"/>
    <p:sldId id="259"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6" y="-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6/25/2026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6/25/2026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6/25/2026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6/25/2026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ame Side Corner Rectangle 2"/>
          <p:cNvSpPr/>
          <p:nvPr/>
        </p:nvSpPr>
        <p:spPr>
          <a:xfrm>
            <a:off x="1600200" y="470452"/>
            <a:ext cx="5638800" cy="1282148"/>
          </a:xfrm>
          <a:prstGeom prst="round2SameRect">
            <a:avLst/>
          </a:prstGeom>
          <a:solidFill>
            <a:schemeClr val="accent4"/>
          </a:solidFill>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i="1" dirty="0" err="1" smtClean="0">
                <a:solidFill>
                  <a:srgbClr val="FFFF00"/>
                </a:solidFill>
                <a:latin typeface="NikoshBAN" pitchFamily="2" charset="0"/>
                <a:cs typeface="NikoshBAN" pitchFamily="2" charset="0"/>
              </a:rPr>
              <a:t>স্বাগতম</a:t>
            </a:r>
            <a:endParaRPr lang="en-US" sz="6600" i="1" dirty="0">
              <a:solidFill>
                <a:srgbClr val="FFFF00"/>
              </a:solidFill>
              <a:latin typeface="NikoshBAN" pitchFamily="2" charset="0"/>
              <a:cs typeface="NikoshBAN"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2565" y="1905000"/>
            <a:ext cx="4267200" cy="4267200"/>
          </a:xfrm>
          <a:prstGeom prst="rect">
            <a:avLst/>
          </a:prstGeom>
        </p:spPr>
      </p:pic>
    </p:spTree>
    <p:extLst>
      <p:ext uri="{BB962C8B-B14F-4D97-AF65-F5344CB8AC3E}">
        <p14:creationId xmlns:p14="http://schemas.microsoft.com/office/powerpoint/2010/main" val="423106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457200" y="1600200"/>
            <a:ext cx="4040188" cy="639762"/>
          </a:xfrm>
          <a:blipFill>
            <a:blip r:embed="rId2"/>
            <a:tile tx="0" ty="0" sx="100000" sy="100000" flip="none" algn="tl"/>
          </a:blipFill>
        </p:spPr>
        <p:txBody>
          <a:bodyPr>
            <a:noAutofit/>
          </a:bodyPr>
          <a:lstStyle/>
          <a:p>
            <a:pPr algn="ctr"/>
            <a:r>
              <a:rPr lang="en-US" sz="4000" dirty="0" err="1" smtClean="0">
                <a:solidFill>
                  <a:srgbClr val="7030A0"/>
                </a:solidFill>
                <a:latin typeface="NikoshBAN" pitchFamily="2" charset="0"/>
                <a:cs typeface="NikoshBAN" pitchFamily="2" charset="0"/>
              </a:rPr>
              <a:t>শিক্ষক</a:t>
            </a:r>
            <a:r>
              <a:rPr lang="en-US" sz="4000" dirty="0" smtClean="0">
                <a:solidFill>
                  <a:srgbClr val="7030A0"/>
                </a:solidFill>
                <a:latin typeface="NikoshBAN" pitchFamily="2" charset="0"/>
                <a:cs typeface="NikoshBAN" pitchFamily="2" charset="0"/>
              </a:rPr>
              <a:t> </a:t>
            </a:r>
            <a:r>
              <a:rPr lang="en-US" sz="4000" dirty="0" err="1" smtClean="0">
                <a:solidFill>
                  <a:srgbClr val="7030A0"/>
                </a:solidFill>
                <a:latin typeface="NikoshBAN" pitchFamily="2" charset="0"/>
                <a:cs typeface="NikoshBAN" pitchFamily="2" charset="0"/>
              </a:rPr>
              <a:t>পরিচিতি</a:t>
            </a:r>
            <a:endParaRPr lang="en-US" sz="4000" dirty="0">
              <a:solidFill>
                <a:srgbClr val="7030A0"/>
              </a:solidFill>
              <a:latin typeface="NikoshBAN" pitchFamily="2" charset="0"/>
              <a:cs typeface="NikoshBAN" pitchFamily="2" charset="0"/>
            </a:endParaRPr>
          </a:p>
        </p:txBody>
      </p:sp>
      <p:sp>
        <p:nvSpPr>
          <p:cNvPr id="5" name="Text Placeholder 4"/>
          <p:cNvSpPr>
            <a:spLocks noGrp="1"/>
          </p:cNvSpPr>
          <p:nvPr>
            <p:ph type="body" sz="half" idx="3"/>
          </p:nvPr>
        </p:nvSpPr>
        <p:spPr>
          <a:xfrm>
            <a:off x="4610100" y="1600200"/>
            <a:ext cx="4041775" cy="639762"/>
          </a:xfrm>
          <a:blipFill>
            <a:blip r:embed="rId2"/>
            <a:tile tx="0" ty="0" sx="100000" sy="100000" flip="none" algn="tl"/>
          </a:blipFill>
        </p:spPr>
        <p:txBody>
          <a:bodyPr>
            <a:noAutofit/>
          </a:bodyPr>
          <a:lstStyle/>
          <a:p>
            <a:pPr algn="ctr"/>
            <a:r>
              <a:rPr lang="en-US" sz="4000" dirty="0" err="1" smtClean="0">
                <a:solidFill>
                  <a:srgbClr val="7030A0"/>
                </a:solidFill>
                <a:latin typeface="NikoshBAN" pitchFamily="2" charset="0"/>
                <a:cs typeface="NikoshBAN" pitchFamily="2" charset="0"/>
              </a:rPr>
              <a:t>পাঠ</a:t>
            </a:r>
            <a:r>
              <a:rPr lang="en-US" sz="4000" dirty="0" smtClean="0">
                <a:solidFill>
                  <a:srgbClr val="7030A0"/>
                </a:solidFill>
                <a:latin typeface="NikoshBAN" pitchFamily="2" charset="0"/>
                <a:cs typeface="NikoshBAN" pitchFamily="2" charset="0"/>
              </a:rPr>
              <a:t> </a:t>
            </a:r>
            <a:r>
              <a:rPr lang="en-US" sz="4000" dirty="0" err="1" smtClean="0">
                <a:solidFill>
                  <a:srgbClr val="7030A0"/>
                </a:solidFill>
                <a:latin typeface="NikoshBAN" pitchFamily="2" charset="0"/>
                <a:cs typeface="NikoshBAN" pitchFamily="2" charset="0"/>
              </a:rPr>
              <a:t>পরিচিতি</a:t>
            </a:r>
            <a:endParaRPr lang="en-US" sz="4000" dirty="0">
              <a:solidFill>
                <a:srgbClr val="7030A0"/>
              </a:solidFill>
              <a:latin typeface="NikoshBAN" pitchFamily="2" charset="0"/>
              <a:cs typeface="NikoshBAN" pitchFamily="2" charset="0"/>
            </a:endParaRPr>
          </a:p>
        </p:txBody>
      </p:sp>
      <p:sp>
        <p:nvSpPr>
          <p:cNvPr id="4" name="Content Placeholder 3"/>
          <p:cNvSpPr>
            <a:spLocks noGrp="1"/>
          </p:cNvSpPr>
          <p:nvPr>
            <p:ph sz="quarter" idx="2"/>
          </p:nvPr>
        </p:nvSpPr>
        <p:spPr>
          <a:xfrm>
            <a:off x="457200" y="2514600"/>
            <a:ext cx="4038600" cy="3276600"/>
          </a:xfrm>
          <a:blipFill>
            <a:blip r:embed="rId3"/>
            <a:tile tx="0" ty="0" sx="100000" sy="100000" flip="none" algn="tl"/>
          </a:blipFill>
        </p:spPr>
        <p:txBody>
          <a:bodyPr/>
          <a:lstStyle/>
          <a:p>
            <a:r>
              <a:rPr lang="en-US" b="1" i="1" dirty="0" err="1" smtClean="0">
                <a:solidFill>
                  <a:srgbClr val="002060"/>
                </a:solidFill>
                <a:latin typeface="NikoshBAN" pitchFamily="2" charset="0"/>
                <a:cs typeface="NikoshBAN" pitchFamily="2" charset="0"/>
              </a:rPr>
              <a:t>নিবেদিতা</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রানী</a:t>
            </a:r>
            <a:endParaRPr lang="en-US" b="1" i="1" dirty="0" smtClean="0">
              <a:solidFill>
                <a:srgbClr val="002060"/>
              </a:solidFill>
              <a:latin typeface="NikoshBAN" pitchFamily="2" charset="0"/>
              <a:cs typeface="NikoshBAN" pitchFamily="2" charset="0"/>
            </a:endParaRPr>
          </a:p>
          <a:p>
            <a:r>
              <a:rPr lang="en-US" b="1" i="1" dirty="0" err="1" smtClean="0">
                <a:solidFill>
                  <a:srgbClr val="002060"/>
                </a:solidFill>
                <a:latin typeface="NikoshBAN" pitchFamily="2" charset="0"/>
                <a:cs typeface="NikoshBAN" pitchFamily="2" charset="0"/>
              </a:rPr>
              <a:t>সহকারী</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শিক্ষক</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বাংলা</a:t>
            </a:r>
            <a:r>
              <a:rPr lang="en-US" b="1" i="1" dirty="0" smtClean="0">
                <a:solidFill>
                  <a:srgbClr val="002060"/>
                </a:solidFill>
                <a:latin typeface="NikoshBAN" pitchFamily="2" charset="0"/>
                <a:cs typeface="NikoshBAN" pitchFamily="2" charset="0"/>
              </a:rPr>
              <a:t>)</a:t>
            </a:r>
          </a:p>
          <a:p>
            <a:r>
              <a:rPr lang="en-US" b="1" i="1" dirty="0" err="1" smtClean="0">
                <a:solidFill>
                  <a:srgbClr val="002060"/>
                </a:solidFill>
                <a:latin typeface="NikoshBAN" pitchFamily="2" charset="0"/>
                <a:cs typeface="NikoshBAN" pitchFamily="2" charset="0"/>
              </a:rPr>
              <a:t>গাজীপুর</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রায়হানিয়া</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সুন্নিয়া</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দাখিল</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মাদ্রাসা</a:t>
            </a:r>
            <a:endParaRPr lang="en-US" b="1" i="1" dirty="0" smtClean="0">
              <a:solidFill>
                <a:srgbClr val="002060"/>
              </a:solidFill>
              <a:latin typeface="NikoshBAN" pitchFamily="2" charset="0"/>
              <a:cs typeface="NikoshBAN" pitchFamily="2" charset="0"/>
            </a:endParaRPr>
          </a:p>
          <a:p>
            <a:r>
              <a:rPr lang="en-US" b="1" i="1" dirty="0" err="1" smtClean="0">
                <a:solidFill>
                  <a:srgbClr val="002060"/>
                </a:solidFill>
                <a:latin typeface="NikoshBAN" pitchFamily="2" charset="0"/>
                <a:cs typeface="NikoshBAN" pitchFamily="2" charset="0"/>
              </a:rPr>
              <a:t>চুনারুঘাট</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হবিগঞ্জ</a:t>
            </a:r>
            <a:endParaRPr lang="en-US" b="1" i="1" dirty="0">
              <a:solidFill>
                <a:srgbClr val="002060"/>
              </a:solidFill>
              <a:latin typeface="NikoshBAN" pitchFamily="2" charset="0"/>
              <a:cs typeface="NikoshBAN" pitchFamily="2" charset="0"/>
            </a:endParaRPr>
          </a:p>
        </p:txBody>
      </p:sp>
      <p:sp>
        <p:nvSpPr>
          <p:cNvPr id="6" name="Content Placeholder 5"/>
          <p:cNvSpPr>
            <a:spLocks noGrp="1"/>
          </p:cNvSpPr>
          <p:nvPr>
            <p:ph sz="quarter" idx="4"/>
          </p:nvPr>
        </p:nvSpPr>
        <p:spPr>
          <a:xfrm>
            <a:off x="4724400" y="2514600"/>
            <a:ext cx="4041775" cy="3276600"/>
          </a:xfrm>
          <a:blipFill>
            <a:blip r:embed="rId3"/>
            <a:tile tx="0" ty="0" sx="100000" sy="100000" flip="none" algn="tl"/>
          </a:blipFill>
        </p:spPr>
        <p:txBody>
          <a:bodyPr/>
          <a:lstStyle/>
          <a:p>
            <a:r>
              <a:rPr lang="en-US" b="1" i="1" dirty="0" err="1" smtClean="0">
                <a:solidFill>
                  <a:srgbClr val="002060"/>
                </a:solidFill>
                <a:latin typeface="NikoshBAN" pitchFamily="2" charset="0"/>
                <a:cs typeface="NikoshBAN" pitchFamily="2" charset="0"/>
              </a:rPr>
              <a:t>শ্রণিঃ</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নবম</a:t>
            </a:r>
            <a:endParaRPr lang="en-US" b="1" i="1" dirty="0" smtClean="0">
              <a:solidFill>
                <a:srgbClr val="002060"/>
              </a:solidFill>
              <a:latin typeface="NikoshBAN" pitchFamily="2" charset="0"/>
              <a:cs typeface="NikoshBAN" pitchFamily="2" charset="0"/>
            </a:endParaRPr>
          </a:p>
          <a:p>
            <a:r>
              <a:rPr lang="en-US" b="1" i="1" dirty="0" err="1" smtClean="0">
                <a:solidFill>
                  <a:srgbClr val="002060"/>
                </a:solidFill>
                <a:latin typeface="NikoshBAN" pitchFamily="2" charset="0"/>
                <a:cs typeface="NikoshBAN" pitchFamily="2" charset="0"/>
              </a:rPr>
              <a:t>বিষয়ঃ</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বাংলা</a:t>
            </a:r>
            <a:endParaRPr lang="en-US" b="1" i="1" dirty="0" smtClean="0">
              <a:solidFill>
                <a:srgbClr val="002060"/>
              </a:solidFill>
              <a:latin typeface="NikoshBAN" pitchFamily="2" charset="0"/>
              <a:cs typeface="NikoshBAN" pitchFamily="2" charset="0"/>
            </a:endParaRPr>
          </a:p>
          <a:p>
            <a:r>
              <a:rPr lang="en-US" b="1" i="1" dirty="0" err="1" smtClean="0">
                <a:solidFill>
                  <a:srgbClr val="002060"/>
                </a:solidFill>
                <a:latin typeface="NikoshBAN" pitchFamily="2" charset="0"/>
                <a:cs typeface="NikoshBAN" pitchFamily="2" charset="0"/>
              </a:rPr>
              <a:t>পাঠঃ</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বই</a:t>
            </a:r>
            <a:r>
              <a:rPr lang="en-US" b="1" i="1" dirty="0" smtClean="0">
                <a:solidFill>
                  <a:srgbClr val="002060"/>
                </a:solidFill>
                <a:latin typeface="NikoshBAN" pitchFamily="2" charset="0"/>
                <a:cs typeface="NikoshBAN" pitchFamily="2" charset="0"/>
              </a:rPr>
              <a:t> </a:t>
            </a:r>
            <a:r>
              <a:rPr lang="en-US" b="1" i="1" dirty="0" err="1" smtClean="0">
                <a:solidFill>
                  <a:srgbClr val="002060"/>
                </a:solidFill>
                <a:latin typeface="NikoshBAN" pitchFamily="2" charset="0"/>
                <a:cs typeface="NikoshBAN" pitchFamily="2" charset="0"/>
              </a:rPr>
              <a:t>পড়া</a:t>
            </a:r>
            <a:endParaRPr lang="en-US" b="1" i="1" dirty="0" smtClean="0">
              <a:solidFill>
                <a:srgbClr val="002060"/>
              </a:solidFill>
              <a:latin typeface="NikoshBAN" pitchFamily="2" charset="0"/>
              <a:cs typeface="NikoshBAN" pitchFamily="2" charset="0"/>
            </a:endParaRPr>
          </a:p>
          <a:p>
            <a:r>
              <a:rPr lang="en-US" b="1" i="1" dirty="0" err="1" smtClean="0">
                <a:solidFill>
                  <a:srgbClr val="002060"/>
                </a:solidFill>
                <a:latin typeface="NikoshBAN" pitchFamily="2" charset="0"/>
                <a:cs typeface="NikoshBAN" pitchFamily="2" charset="0"/>
              </a:rPr>
              <a:t>সময়ঃ</a:t>
            </a:r>
            <a:r>
              <a:rPr lang="en-US" b="1" i="1" dirty="0" smtClean="0">
                <a:solidFill>
                  <a:srgbClr val="002060"/>
                </a:solidFill>
                <a:latin typeface="NikoshBAN" pitchFamily="2" charset="0"/>
                <a:cs typeface="NikoshBAN" pitchFamily="2" charset="0"/>
              </a:rPr>
              <a:t> ৪৫ </a:t>
            </a:r>
            <a:r>
              <a:rPr lang="en-US" b="1" i="1" dirty="0" err="1" smtClean="0">
                <a:solidFill>
                  <a:srgbClr val="002060"/>
                </a:solidFill>
                <a:latin typeface="NikoshBAN" pitchFamily="2" charset="0"/>
                <a:cs typeface="NikoshBAN" pitchFamily="2" charset="0"/>
              </a:rPr>
              <a:t>মিনিট</a:t>
            </a:r>
            <a:endParaRPr lang="en-US" b="1" i="1" dirty="0" smtClean="0">
              <a:solidFill>
                <a:srgbClr val="002060"/>
              </a:solidFill>
              <a:latin typeface="NikoshBAN" pitchFamily="2" charset="0"/>
              <a:cs typeface="NikoshBAN" pitchFamily="2" charset="0"/>
            </a:endParaRPr>
          </a:p>
          <a:p>
            <a:r>
              <a:rPr lang="en-US" b="1" i="1" dirty="0" err="1" smtClean="0">
                <a:solidFill>
                  <a:srgbClr val="002060"/>
                </a:solidFill>
                <a:latin typeface="NikoshBAN" pitchFamily="2" charset="0"/>
                <a:cs typeface="NikoshBAN" pitchFamily="2" charset="0"/>
              </a:rPr>
              <a:t>তারিখঃ</a:t>
            </a:r>
            <a:r>
              <a:rPr lang="en-US" b="1" i="1" dirty="0" smtClean="0">
                <a:solidFill>
                  <a:srgbClr val="002060"/>
                </a:solidFill>
                <a:latin typeface="NikoshBAN" pitchFamily="2" charset="0"/>
                <a:cs typeface="NikoshBAN" pitchFamily="2" charset="0"/>
              </a:rPr>
              <a:t> ২৪/০৬/২০২৬</a:t>
            </a:r>
            <a:endParaRPr lang="en-US" b="1" i="1" dirty="0">
              <a:solidFill>
                <a:srgbClr val="002060"/>
              </a:solidFill>
              <a:latin typeface="NikoshBAN" pitchFamily="2" charset="0"/>
              <a:cs typeface="NikoshBAN" pitchFamily="2" charset="0"/>
            </a:endParaRPr>
          </a:p>
        </p:txBody>
      </p:sp>
      <p:sp>
        <p:nvSpPr>
          <p:cNvPr id="7" name="Snip Diagonal Corner Rectangle 6"/>
          <p:cNvSpPr/>
          <p:nvPr/>
        </p:nvSpPr>
        <p:spPr>
          <a:xfrm>
            <a:off x="990600" y="304800"/>
            <a:ext cx="7239000" cy="1143000"/>
          </a:xfrm>
          <a:prstGeom prst="snip2DiagRect">
            <a:avLst/>
          </a:prstGeom>
          <a:blipFill>
            <a:blip r:embed="rId4"/>
            <a:tile tx="0" ty="0" sx="100000" sy="100000" flip="none" algn="tl"/>
          </a:blipFill>
          <a:ln w="19050">
            <a:solidFill>
              <a:srgbClr val="FFFF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err="1" smtClean="0">
                <a:ln w="11430"/>
                <a:solidFill>
                  <a:srgbClr val="00B0F0"/>
                </a:solidFill>
                <a:effectLst>
                  <a:outerShdw blurRad="50800" dist="39000" dir="5460000" algn="tl">
                    <a:srgbClr val="000000">
                      <a:alpha val="38000"/>
                    </a:srgbClr>
                  </a:outerShdw>
                </a:effectLst>
                <a:latin typeface="NikoshBAN" pitchFamily="2" charset="0"/>
                <a:cs typeface="NikoshBAN" pitchFamily="2" charset="0"/>
              </a:rPr>
              <a:t>পরিচিতি</a:t>
            </a:r>
            <a:endParaRPr lang="en-US" sz="6000" b="1" dirty="0">
              <a:ln w="11430"/>
              <a:solidFill>
                <a:srgbClr val="00B0F0"/>
              </a:solidFill>
              <a:effectLst>
                <a:outerShdw blurRad="50800" dist="39000" dir="5460000" algn="tl">
                  <a:srgbClr val="000000">
                    <a:alpha val="38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24422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wipe(down)">
                                      <p:cBhvr>
                                        <p:cTn id="25" dur="5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ipe(down)">
                                      <p:cBhvr>
                                        <p:cTn id="30" dur="5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4">
                                            <p:bg/>
                                          </p:spTgt>
                                        </p:tgtEl>
                                        <p:attrNameLst>
                                          <p:attrName>style.visibility</p:attrName>
                                        </p:attrNameLst>
                                      </p:cBhvr>
                                      <p:to>
                                        <p:strVal val="visible"/>
                                      </p:to>
                                    </p:set>
                                    <p:animEffect transition="in" filter="randombar(horizontal)">
                                      <p:cBhvr>
                                        <p:cTn id="35" dur="500"/>
                                        <p:tgtEl>
                                          <p:spTgt spid="4">
                                            <p:bg/>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randombar(horizontal)">
                                      <p:cBhvr>
                                        <p:cTn id="40" dur="50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4">
                                            <p:txEl>
                                              <p:pRg st="1" end="1"/>
                                            </p:txEl>
                                          </p:spTgt>
                                        </p:tgtEl>
                                        <p:attrNameLst>
                                          <p:attrName>style.visibility</p:attrName>
                                        </p:attrNameLst>
                                      </p:cBhvr>
                                      <p:to>
                                        <p:strVal val="visible"/>
                                      </p:to>
                                    </p:set>
                                    <p:animEffect transition="in" filter="randombar(horizontal)">
                                      <p:cBhvr>
                                        <p:cTn id="45" dur="500"/>
                                        <p:tgtEl>
                                          <p:spTgt spid="4">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4">
                                            <p:txEl>
                                              <p:pRg st="2" end="2"/>
                                            </p:txEl>
                                          </p:spTgt>
                                        </p:tgtEl>
                                        <p:attrNameLst>
                                          <p:attrName>style.visibility</p:attrName>
                                        </p:attrNameLst>
                                      </p:cBhvr>
                                      <p:to>
                                        <p:strVal val="visible"/>
                                      </p:to>
                                    </p:set>
                                    <p:animEffect transition="in" filter="randombar(horizontal)">
                                      <p:cBhvr>
                                        <p:cTn id="50" dur="500"/>
                                        <p:tgtEl>
                                          <p:spTgt spid="4">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Effect transition="in" filter="randombar(horizontal)">
                                      <p:cBhvr>
                                        <p:cTn id="55" dur="500"/>
                                        <p:tgtEl>
                                          <p:spTgt spid="4">
                                            <p:txEl>
                                              <p:pRg st="3" end="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5">
                                            <p:bg/>
                                          </p:spTgt>
                                        </p:tgtEl>
                                        <p:attrNameLst>
                                          <p:attrName>style.visibility</p:attrName>
                                        </p:attrNameLst>
                                      </p:cBhvr>
                                      <p:to>
                                        <p:strVal val="visible"/>
                                      </p:to>
                                    </p:set>
                                    <p:animEffect transition="in" filter="wipe(down)">
                                      <p:cBhvr>
                                        <p:cTn id="60" dur="500"/>
                                        <p:tgtEl>
                                          <p:spTgt spid="5">
                                            <p:bg/>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5">
                                            <p:txEl>
                                              <p:pRg st="0" end="0"/>
                                            </p:txEl>
                                          </p:spTgt>
                                        </p:tgtEl>
                                        <p:attrNameLst>
                                          <p:attrName>style.visibility</p:attrName>
                                        </p:attrNameLst>
                                      </p:cBhvr>
                                      <p:to>
                                        <p:strVal val="visible"/>
                                      </p:to>
                                    </p:set>
                                    <p:animEffect transition="in" filter="wipe(down)">
                                      <p:cBhvr>
                                        <p:cTn id="65" dur="500"/>
                                        <p:tgtEl>
                                          <p:spTgt spid="5">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6">
                                            <p:bg/>
                                          </p:spTgt>
                                        </p:tgtEl>
                                        <p:attrNameLst>
                                          <p:attrName>style.visibility</p:attrName>
                                        </p:attrNameLst>
                                      </p:cBhvr>
                                      <p:to>
                                        <p:strVal val="visible"/>
                                      </p:to>
                                    </p:set>
                                    <p:animEffect transition="in" filter="randombar(horizontal)">
                                      <p:cBhvr>
                                        <p:cTn id="70" dur="500"/>
                                        <p:tgtEl>
                                          <p:spTgt spid="6">
                                            <p:bg/>
                                          </p:spTgt>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5" dur="500"/>
                                        <p:tgtEl>
                                          <p:spTgt spid="6">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4" presetClass="entr" presetSubtype="10" fill="hold" grpId="0" nodeType="clickEffect">
                                  <p:stCondLst>
                                    <p:cond delay="0"/>
                                  </p:stCondLst>
                                  <p:childTnLst>
                                    <p:set>
                                      <p:cBhvr>
                                        <p:cTn id="79" dur="1" fill="hold">
                                          <p:stCondLst>
                                            <p:cond delay="0"/>
                                          </p:stCondLst>
                                        </p:cTn>
                                        <p:tgtEl>
                                          <p:spTgt spid="6">
                                            <p:txEl>
                                              <p:pRg st="1" end="1"/>
                                            </p:txEl>
                                          </p:spTgt>
                                        </p:tgtEl>
                                        <p:attrNameLst>
                                          <p:attrName>style.visibility</p:attrName>
                                        </p:attrNameLst>
                                      </p:cBhvr>
                                      <p:to>
                                        <p:strVal val="visible"/>
                                      </p:to>
                                    </p:set>
                                    <p:animEffect transition="in" filter="randombar(horizontal)">
                                      <p:cBhvr>
                                        <p:cTn id="80" dur="500"/>
                                        <p:tgtEl>
                                          <p:spTgt spid="6">
                                            <p:txEl>
                                              <p:pRg st="1" end="1"/>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6">
                                            <p:txEl>
                                              <p:pRg st="2" end="2"/>
                                            </p:txEl>
                                          </p:spTgt>
                                        </p:tgtEl>
                                        <p:attrNameLst>
                                          <p:attrName>style.visibility</p:attrName>
                                        </p:attrNameLst>
                                      </p:cBhvr>
                                      <p:to>
                                        <p:strVal val="visible"/>
                                      </p:to>
                                    </p:set>
                                    <p:animEffect transition="in" filter="randombar(horizontal)">
                                      <p:cBhvr>
                                        <p:cTn id="85" dur="500"/>
                                        <p:tgtEl>
                                          <p:spTgt spid="6">
                                            <p:txEl>
                                              <p:pRg st="2" end="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grpId="0" nodeType="clickEffect">
                                  <p:stCondLst>
                                    <p:cond delay="0"/>
                                  </p:stCondLst>
                                  <p:childTnLst>
                                    <p:set>
                                      <p:cBhvr>
                                        <p:cTn id="89" dur="1" fill="hold">
                                          <p:stCondLst>
                                            <p:cond delay="0"/>
                                          </p:stCondLst>
                                        </p:cTn>
                                        <p:tgtEl>
                                          <p:spTgt spid="6">
                                            <p:txEl>
                                              <p:pRg st="3" end="3"/>
                                            </p:txEl>
                                          </p:spTgt>
                                        </p:tgtEl>
                                        <p:attrNameLst>
                                          <p:attrName>style.visibility</p:attrName>
                                        </p:attrNameLst>
                                      </p:cBhvr>
                                      <p:to>
                                        <p:strVal val="visible"/>
                                      </p:to>
                                    </p:set>
                                    <p:animEffect transition="in" filter="randombar(horizontal)">
                                      <p:cBhvr>
                                        <p:cTn id="90" dur="500"/>
                                        <p:tgtEl>
                                          <p:spTgt spid="6">
                                            <p:txEl>
                                              <p:pRg st="3" end="3"/>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grpId="0" nodeType="clickEffect">
                                  <p:stCondLst>
                                    <p:cond delay="0"/>
                                  </p:stCondLst>
                                  <p:childTnLst>
                                    <p:set>
                                      <p:cBhvr>
                                        <p:cTn id="94" dur="1" fill="hold">
                                          <p:stCondLst>
                                            <p:cond delay="0"/>
                                          </p:stCondLst>
                                        </p:cTn>
                                        <p:tgtEl>
                                          <p:spTgt spid="6">
                                            <p:txEl>
                                              <p:pRg st="4" end="4"/>
                                            </p:txEl>
                                          </p:spTgt>
                                        </p:tgtEl>
                                        <p:attrNameLst>
                                          <p:attrName>style.visibility</p:attrName>
                                        </p:attrNameLst>
                                      </p:cBhvr>
                                      <p:to>
                                        <p:strVal val="visible"/>
                                      </p:to>
                                    </p:set>
                                    <p:animEffect transition="in" filter="randombar(horizontal)">
                                      <p:cBhvr>
                                        <p:cTn id="9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build="p" animBg="1"/>
      <p:bldP spid="4" grpId="0" build="p" animBg="1"/>
      <p:bldP spid="6" grpId="0" build="p"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95400" y="457200"/>
            <a:ext cx="6324600" cy="584775"/>
          </a:xfrm>
          <a:prstGeom prst="rect">
            <a:avLst/>
          </a:prstGeom>
          <a:blipFill>
            <a:blip r:embed="rId2"/>
            <a:tile tx="0" ty="0" sx="100000" sy="100000" flip="none" algn="tl"/>
          </a:blipFill>
          <a:ln w="28575">
            <a:noFill/>
          </a:ln>
          <a:effectLst>
            <a:glow rad="1397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3200" dirty="0" err="1" smtClean="0">
                <a:solidFill>
                  <a:srgbClr val="FFFF00"/>
                </a:solidFill>
                <a:latin typeface="NikoshBAN" pitchFamily="2" charset="0"/>
                <a:cs typeface="NikoshBAN" pitchFamily="2" charset="0"/>
              </a:rPr>
              <a:t>নিচের</a:t>
            </a:r>
            <a:r>
              <a:rPr lang="en-US" sz="3200" dirty="0" smtClean="0">
                <a:solidFill>
                  <a:srgbClr val="FFFF00"/>
                </a:solidFill>
                <a:latin typeface="NikoshBAN" pitchFamily="2" charset="0"/>
                <a:cs typeface="NikoshBAN" pitchFamily="2" charset="0"/>
              </a:rPr>
              <a:t> </a:t>
            </a:r>
            <a:r>
              <a:rPr lang="en-US" sz="3200" dirty="0" err="1" smtClean="0">
                <a:solidFill>
                  <a:srgbClr val="FFFF00"/>
                </a:solidFill>
                <a:latin typeface="NikoshBAN" pitchFamily="2" charset="0"/>
                <a:cs typeface="NikoshBAN" pitchFamily="2" charset="0"/>
              </a:rPr>
              <a:t>ছবিটিতে</a:t>
            </a:r>
            <a:r>
              <a:rPr lang="en-US" sz="3200" dirty="0" smtClean="0">
                <a:solidFill>
                  <a:srgbClr val="FFFF00"/>
                </a:solidFill>
                <a:latin typeface="NikoshBAN" pitchFamily="2" charset="0"/>
                <a:cs typeface="NikoshBAN" pitchFamily="2" charset="0"/>
              </a:rPr>
              <a:t> </a:t>
            </a:r>
            <a:r>
              <a:rPr lang="en-US" sz="3200" dirty="0" err="1" smtClean="0">
                <a:solidFill>
                  <a:srgbClr val="FFFF00"/>
                </a:solidFill>
                <a:latin typeface="NikoshBAN" pitchFamily="2" charset="0"/>
                <a:cs typeface="NikoshBAN" pitchFamily="2" charset="0"/>
              </a:rPr>
              <a:t>কি</a:t>
            </a:r>
            <a:r>
              <a:rPr lang="en-US" sz="3200" dirty="0" smtClean="0">
                <a:solidFill>
                  <a:srgbClr val="FFFF00"/>
                </a:solidFill>
                <a:latin typeface="NikoshBAN" pitchFamily="2" charset="0"/>
                <a:cs typeface="NikoshBAN" pitchFamily="2" charset="0"/>
              </a:rPr>
              <a:t> </a:t>
            </a:r>
            <a:r>
              <a:rPr lang="en-US" sz="3200" dirty="0" err="1" smtClean="0">
                <a:solidFill>
                  <a:srgbClr val="FFFF00"/>
                </a:solidFill>
                <a:latin typeface="NikoshBAN" pitchFamily="2" charset="0"/>
                <a:cs typeface="NikoshBAN" pitchFamily="2" charset="0"/>
              </a:rPr>
              <a:t>দেখতে</a:t>
            </a:r>
            <a:r>
              <a:rPr lang="en-US" sz="3200" dirty="0" smtClean="0">
                <a:solidFill>
                  <a:srgbClr val="FFFF00"/>
                </a:solidFill>
                <a:latin typeface="NikoshBAN" pitchFamily="2" charset="0"/>
                <a:cs typeface="NikoshBAN" pitchFamily="2" charset="0"/>
              </a:rPr>
              <a:t> </a:t>
            </a:r>
            <a:r>
              <a:rPr lang="en-US" sz="3200" dirty="0" err="1" smtClean="0">
                <a:solidFill>
                  <a:srgbClr val="FFFF00"/>
                </a:solidFill>
                <a:latin typeface="NikoshBAN" pitchFamily="2" charset="0"/>
                <a:cs typeface="NikoshBAN" pitchFamily="2" charset="0"/>
              </a:rPr>
              <a:t>পাচ্ছো</a:t>
            </a:r>
            <a:endParaRPr lang="en-US" sz="3200" dirty="0">
              <a:solidFill>
                <a:srgbClr val="FFFF00"/>
              </a:solidFill>
              <a:latin typeface="NikoshBAN" pitchFamily="2" charset="0"/>
              <a:cs typeface="NikoshBAN"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983" y="1600200"/>
            <a:ext cx="8678462" cy="4343400"/>
          </a:xfrm>
          <a:prstGeom prst="rect">
            <a:avLst/>
          </a:prstGeom>
        </p:spPr>
      </p:pic>
    </p:spTree>
    <p:extLst>
      <p:ext uri="{BB962C8B-B14F-4D97-AF65-F5344CB8AC3E}">
        <p14:creationId xmlns:p14="http://schemas.microsoft.com/office/powerpoint/2010/main" val="137659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3429000"/>
            <a:ext cx="4276751" cy="240861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12035"/>
            <a:ext cx="4251325" cy="267397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6609" y="1752600"/>
            <a:ext cx="4185397" cy="2743200"/>
          </a:xfrm>
          <a:prstGeom prst="rect">
            <a:avLst/>
          </a:prstGeom>
        </p:spPr>
      </p:pic>
    </p:spTree>
    <p:extLst>
      <p:ext uri="{BB962C8B-B14F-4D97-AF65-F5344CB8AC3E}">
        <p14:creationId xmlns:p14="http://schemas.microsoft.com/office/powerpoint/2010/main" val="204256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1200" y="2133600"/>
            <a:ext cx="5638800" cy="1569660"/>
          </a:xfrm>
          <a:prstGeom prst="rect">
            <a:avLst/>
          </a:prstGeom>
          <a:blipFill>
            <a:blip r:embed="rId2"/>
            <a:tile tx="0" ty="0" sx="100000" sy="100000" flip="none" algn="tl"/>
          </a:blipFill>
          <a:ln w="38100">
            <a:noFill/>
          </a:ln>
          <a:effectLst>
            <a:glow rad="228600">
              <a:schemeClr val="accent2">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96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rPr>
              <a:t>বই</a:t>
            </a:r>
            <a:r>
              <a:rPr lang="en-US" sz="9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rPr>
              <a:t> </a:t>
            </a:r>
            <a:r>
              <a:rPr lang="en-US" sz="96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rPr>
              <a:t>পড়া</a:t>
            </a:r>
            <a:endParaRPr lang="en-US" sz="9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endParaRPr>
          </a:p>
        </p:txBody>
      </p:sp>
    </p:spTree>
    <p:extLst>
      <p:ext uri="{BB962C8B-B14F-4D97-AF65-F5344CB8AC3E}">
        <p14:creationId xmlns:p14="http://schemas.microsoft.com/office/powerpoint/2010/main" val="235523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8800"/>
            <a:ext cx="7620000" cy="327660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38100">
            <a:solidFill>
              <a:srgbClr val="002060"/>
            </a:solidFill>
          </a:ln>
        </p:spPr>
        <p:txBody>
          <a:bodyPr>
            <a:normAutofit/>
          </a:bodyPr>
          <a:lstStyle/>
          <a:p>
            <a:r>
              <a:rPr lang="en-US" sz="2800" b="1" i="1" dirty="0" err="1" smtClean="0">
                <a:solidFill>
                  <a:srgbClr val="C00000"/>
                </a:solidFill>
                <a:latin typeface="NikoshBAN" pitchFamily="2" charset="0"/>
                <a:cs typeface="NikoshBAN" pitchFamily="2" charset="0"/>
              </a:rPr>
              <a:t>প্রমথ</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চৌধুরী</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সম্পর্কে</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জানতে</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পারবে</a:t>
            </a:r>
            <a:r>
              <a:rPr lang="en-US" sz="2800" b="1" i="1" dirty="0" smtClean="0">
                <a:solidFill>
                  <a:srgbClr val="C00000"/>
                </a:solidFill>
                <a:latin typeface="NikoshBAN" pitchFamily="2" charset="0"/>
                <a:cs typeface="NikoshBAN" pitchFamily="2" charset="0"/>
              </a:rPr>
              <a:t>।</a:t>
            </a:r>
          </a:p>
          <a:p>
            <a:r>
              <a:rPr lang="en-US" sz="2800" b="1" i="1" dirty="0" err="1" smtClean="0">
                <a:solidFill>
                  <a:srgbClr val="C00000"/>
                </a:solidFill>
                <a:latin typeface="NikoshBAN" pitchFamily="2" charset="0"/>
                <a:cs typeface="NikoshBAN" pitchFamily="2" charset="0"/>
              </a:rPr>
              <a:t>স্বশিক্ষার</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গুরুত্ব</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সম্পর্কে</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জানতে</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পারবে</a:t>
            </a:r>
            <a:r>
              <a:rPr lang="en-US" sz="2800" b="1" i="1" dirty="0" smtClean="0">
                <a:solidFill>
                  <a:srgbClr val="C00000"/>
                </a:solidFill>
                <a:latin typeface="NikoshBAN" pitchFamily="2" charset="0"/>
                <a:cs typeface="NikoshBAN" pitchFamily="2" charset="0"/>
              </a:rPr>
              <a:t>।</a:t>
            </a:r>
          </a:p>
          <a:p>
            <a:r>
              <a:rPr lang="en-US" sz="2800" b="1" i="1" dirty="0" err="1" smtClean="0">
                <a:solidFill>
                  <a:srgbClr val="C00000"/>
                </a:solidFill>
                <a:latin typeface="NikoshBAN" pitchFamily="2" charset="0"/>
                <a:cs typeface="NikoshBAN" pitchFamily="2" charset="0"/>
              </a:rPr>
              <a:t>লাইব্রেরির</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প্রয়োজনীয়তা</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সম্পর্কে</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বুঝতে</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পারবে</a:t>
            </a:r>
            <a:r>
              <a:rPr lang="en-US" sz="2800" b="1" i="1" dirty="0" smtClean="0">
                <a:solidFill>
                  <a:srgbClr val="C00000"/>
                </a:solidFill>
                <a:latin typeface="NikoshBAN" pitchFamily="2" charset="0"/>
                <a:cs typeface="NikoshBAN" pitchFamily="2" charset="0"/>
              </a:rPr>
              <a:t>।</a:t>
            </a:r>
          </a:p>
          <a:p>
            <a:r>
              <a:rPr lang="en-US" sz="2800" b="1" i="1" dirty="0" err="1" smtClean="0">
                <a:solidFill>
                  <a:srgbClr val="C00000"/>
                </a:solidFill>
                <a:latin typeface="NikoshBAN" pitchFamily="2" charset="0"/>
                <a:cs typeface="NikoshBAN" pitchFamily="2" charset="0"/>
              </a:rPr>
              <a:t>চিন্তাশক্তির</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বিকাশ</a:t>
            </a:r>
            <a:r>
              <a:rPr lang="en-US" sz="2800" b="1" i="1" dirty="0" smtClean="0">
                <a:solidFill>
                  <a:srgbClr val="C00000"/>
                </a:solidFill>
                <a:latin typeface="NikoshBAN" pitchFamily="2" charset="0"/>
                <a:cs typeface="NikoshBAN" pitchFamily="2" charset="0"/>
              </a:rPr>
              <a:t> </a:t>
            </a:r>
            <a:r>
              <a:rPr lang="en-US" sz="2800" b="1" i="1" dirty="0" err="1" smtClean="0">
                <a:solidFill>
                  <a:srgbClr val="C00000"/>
                </a:solidFill>
                <a:latin typeface="NikoshBAN" pitchFamily="2" charset="0"/>
                <a:cs typeface="NikoshBAN" pitchFamily="2" charset="0"/>
              </a:rPr>
              <a:t>হবে</a:t>
            </a:r>
            <a:r>
              <a:rPr lang="en-US" sz="2800" b="1" i="1" dirty="0" smtClean="0">
                <a:solidFill>
                  <a:srgbClr val="C00000"/>
                </a:solidFill>
                <a:latin typeface="NikoshBAN" pitchFamily="2" charset="0"/>
                <a:cs typeface="NikoshBAN" pitchFamily="2" charset="0"/>
              </a:rPr>
              <a:t>।</a:t>
            </a:r>
            <a:endParaRPr lang="en-US" sz="2800" b="1" i="1" dirty="0">
              <a:solidFill>
                <a:srgbClr val="C00000"/>
              </a:solidFill>
              <a:latin typeface="NikoshBAN" pitchFamily="2" charset="0"/>
              <a:cs typeface="NikoshBAN" pitchFamily="2" charset="0"/>
            </a:endParaRPr>
          </a:p>
        </p:txBody>
      </p:sp>
      <p:sp>
        <p:nvSpPr>
          <p:cNvPr id="2" name="Title 1"/>
          <p:cNvSpPr>
            <a:spLocks noGrp="1"/>
          </p:cNvSpPr>
          <p:nvPr>
            <p:ph type="title"/>
          </p:nvPr>
        </p:nvSpPr>
        <p:spPr/>
        <p:txBody>
          <a:bodyPr/>
          <a:lstStyle/>
          <a:p>
            <a:endParaRPr lang="en-US" dirty="0"/>
          </a:p>
        </p:txBody>
      </p:sp>
      <p:sp>
        <p:nvSpPr>
          <p:cNvPr id="4" name="Left-Right Arrow 3"/>
          <p:cNvSpPr/>
          <p:nvPr/>
        </p:nvSpPr>
        <p:spPr>
          <a:xfrm>
            <a:off x="1295400" y="59635"/>
            <a:ext cx="6477000" cy="1524000"/>
          </a:xfrm>
          <a:prstGeom prst="leftRightArrow">
            <a:avLst/>
          </a:prstGeom>
          <a:solidFill>
            <a:schemeClr val="bg2">
              <a:lumMod val="25000"/>
            </a:schemeClr>
          </a:soli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i="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NikoshBAN" pitchFamily="2" charset="0"/>
                <a:cs typeface="NikoshBAN" pitchFamily="2" charset="0"/>
              </a:rPr>
              <a:t>শিখন</a:t>
            </a:r>
            <a:r>
              <a:rPr lang="en-US" sz="6000" b="1" i="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NikoshBAN" pitchFamily="2" charset="0"/>
                <a:cs typeface="NikoshBAN" pitchFamily="2" charset="0"/>
              </a:rPr>
              <a:t> </a:t>
            </a:r>
            <a:r>
              <a:rPr lang="en-US" sz="6000" b="1" i="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NikoshBAN" pitchFamily="2" charset="0"/>
                <a:cs typeface="NikoshBAN" pitchFamily="2" charset="0"/>
              </a:rPr>
              <a:t>ফল</a:t>
            </a:r>
            <a:endParaRPr lang="en-US" sz="60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241090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wipe(down)">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down)">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ipe(down)">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down)">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81000"/>
            <a:ext cx="2971800" cy="29718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extBox 6"/>
          <p:cNvSpPr txBox="1"/>
          <p:nvPr/>
        </p:nvSpPr>
        <p:spPr>
          <a:xfrm>
            <a:off x="3276600" y="609600"/>
            <a:ext cx="5105400" cy="286232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w="28575">
            <a:solidFill>
              <a:schemeClr val="tx1"/>
            </a:solidFill>
          </a:ln>
        </p:spPr>
        <p:txBody>
          <a:bodyPr wrap="square" rtlCol="0">
            <a:spAutoFit/>
          </a:bodyPr>
          <a:lstStyle/>
          <a:p>
            <a:r>
              <a:rPr lang="as-IN"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১৮৬৮ </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সালের ৭ আগস্ট যশোর জেলায় তাঁর জন্ম হলেও, তাঁর পৈতৃক নিবাস ছিল বাংলাদেশের পাবনা জেলার চাটমোহর উপজেলার হরিপুর গ্রামে। তিনি ছিলেন বিখ্যাত জমিদার পরিবারের সন্তান এবং বিশ্বকবি রবীন্দ্রনাথ ঠাকুরের ভাগ্নে। প্রমথ চৌধুরী কলকাতার হেয়ার স্কুল থেকে এন্ট্রান্স, প্রেসিডেন্সি কলেজ থেকে বি.এ (অনার্স) এবং কলকাতা বিশ্ববিদ্যালয় থেকে ইংরেজিতে এম.এ ডিগ্রি লাভ করেন। পরবর্তীতে তিনি ব্যারিস্টারি পড়ার জন্য ইংল্যান্ডে যান এবং সেখান থেকে ডিগ্রি অর্জন করে দেশে ফিরে আইন পেশায় যুক্ত </a:t>
            </a:r>
            <a:r>
              <a:rPr lang="as-IN"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হন</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TextBox 1"/>
          <p:cNvSpPr txBox="1"/>
          <p:nvPr/>
        </p:nvSpPr>
        <p:spPr>
          <a:xfrm>
            <a:off x="450574" y="3733800"/>
            <a:ext cx="8305800" cy="2554545"/>
          </a:xfrm>
          <a:prstGeom prst="rect">
            <a:avLst/>
          </a:prstGeom>
          <a:solidFill>
            <a:schemeClr val="bg2">
              <a:lumMod val="90000"/>
            </a:schemeClr>
          </a:solidFill>
          <a:ln w="28575">
            <a:solidFill>
              <a:schemeClr val="tx1"/>
            </a:solidFill>
          </a:ln>
        </p:spPr>
        <p:txBody>
          <a:bodyPr wrap="square" rtlCol="0">
            <a:spAutoFit/>
          </a:bodyPr>
          <a:lstStyle/>
          <a:p>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সাহিত্যকর্ম ও অবদান</a:t>
            </a:r>
          </a:p>
          <a:p>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প্রমথ চৌধুরীর সম্পাদনায় ১৯১৪ সালে প্রকাশিত 'সবুজপত্র' বাংলা সাহিত্যের ইতিহাসে এক নতুন দিগন্তের সূচনা করে। প্রথাগত সাধু ভাষার বদলে তিনি এই পত্রিকায় চলিত ভাষারীতি ব্যবহার শুরু করেন, যা পরবর্তীতে বাংলা গদ্যের মান্য রূপ হিসেবে প্রতিষ্ঠিত হয়। </a:t>
            </a:r>
          </a:p>
          <a:p>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তাঁর উল্লেখযোগ্য সাহিত্যকর্মগুলোর মধ্যে রয়েছে:</a:t>
            </a:r>
          </a:p>
          <a:p>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প্রবন্ধ: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তেল-নুন-লক্‌ড়ি</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(১৯০৬),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বীরবলের হালখাতা</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(১৯১৭),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নানা কথা</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(১৯১৯),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আমাদের শিক্ষা</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(১৯২০)।</a:t>
            </a:r>
          </a:p>
          <a:p>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গল্পগ্রন্থ: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চার-ইয়ারি কথা</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(১৯১৬),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আহুতি</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(১৯১৯),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নীল লোহিত</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(১৯৩২)।</a:t>
            </a:r>
          </a:p>
          <a:p>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কাব্যগ্রন্থ: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সনেট পঞ্চাশৎ</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(১৯১৩), </a:t>
            </a:r>
            <a:r>
              <a:rPr lang="as-IN"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পদাচারণ</a:t>
            </a:r>
            <a:r>
              <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(১৯১৯</a:t>
            </a:r>
            <a:r>
              <a:rPr lang="as-IN"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a:t>
            </a: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a:t>
            </a:r>
            <a:endParaRPr lang="as-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endParaRPr>
          </a:p>
        </p:txBody>
      </p:sp>
    </p:spTree>
    <p:extLst>
      <p:ext uri="{BB962C8B-B14F-4D97-AF65-F5344CB8AC3E}">
        <p14:creationId xmlns:p14="http://schemas.microsoft.com/office/powerpoint/2010/main" val="41588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28600" y="1235765"/>
            <a:ext cx="8686800" cy="4001095"/>
          </a:xfrm>
          <a:prstGeom prst="rect">
            <a:avLst/>
          </a:prstGeom>
          <a:blipFill>
            <a:blip r:embed="rId2"/>
            <a:tile tx="0" ty="0" sx="100000" sy="100000" flip="none" algn="tl"/>
          </a:blip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n-IN" sz="2000" b="0" i="0" u="none" strike="noStrike" cap="none" normalizeH="0" baseline="0" dirty="0" smtClean="0">
                <a:ln>
                  <a:noFill/>
                </a:ln>
                <a:solidFill>
                  <a:srgbClr val="C00000"/>
                </a:solidFill>
                <a:effectLst/>
                <a:latin typeface="NikoshBAN" pitchFamily="2" charset="0"/>
                <a:cs typeface="NikoshBAN" pitchFamily="2" charset="0"/>
              </a:rPr>
              <a:t>প্রমথ চৌধুরীর </a:t>
            </a:r>
            <a:r>
              <a:rPr kumimoji="0" lang="en-US" sz="2000" b="1" i="0" u="none" strike="noStrike" cap="none" normalizeH="0" baseline="0" dirty="0" smtClean="0">
                <a:ln>
                  <a:noFill/>
                </a:ln>
                <a:solidFill>
                  <a:srgbClr val="C00000"/>
                </a:solidFill>
                <a:effectLst/>
                <a:latin typeface="NikoshBAN" pitchFamily="2" charset="0"/>
                <a:cs typeface="NikoshBAN" pitchFamily="2" charset="0"/>
              </a:rPr>
              <a:t>‘</a:t>
            </a:r>
            <a:r>
              <a:rPr kumimoji="0" lang="bn-IN" sz="2000" b="1" i="0" u="none" strike="noStrike" cap="none" normalizeH="0" baseline="0" dirty="0" smtClean="0">
                <a:ln>
                  <a:noFill/>
                </a:ln>
                <a:solidFill>
                  <a:srgbClr val="C00000"/>
                </a:solidFill>
                <a:effectLst/>
                <a:latin typeface="NikoshBAN" pitchFamily="2" charset="0"/>
                <a:cs typeface="NikoshBAN" pitchFamily="2" charset="0"/>
              </a:rPr>
              <a:t>বই পড়া</a:t>
            </a:r>
            <a:r>
              <a:rPr kumimoji="0" lang="en-US" sz="2000" b="1"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 প্রবন্ধের মূল বিষয়বস্তু হলো</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সাহিত্যচর্চার মাধ্যমে মানুষের মনের বিকাশ ঘটানো এবং স্বেচ্ছায় ও আনন্দের সাথে বই পড়ার অভ্যাস গড়ে তোলা</a:t>
            </a:r>
            <a:r>
              <a:rPr kumimoji="0" lang="hi-IN" sz="2000" b="0" i="0" u="none" strike="noStrike" cap="none" normalizeH="0" baseline="0" dirty="0" smtClean="0">
                <a:ln>
                  <a:noFill/>
                </a:ln>
                <a:solidFill>
                  <a:srgbClr val="C00000"/>
                </a:solidFill>
                <a:effectLst/>
                <a:latin typeface="NikoshBAN" pitchFamily="2" charset="0"/>
                <a:cs typeface="NikoshBAN" pitchFamily="2" charset="0"/>
              </a:rPr>
              <a:t>।</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bn-IN" sz="2000" b="0" i="0" u="none" strike="noStrike" cap="none" normalizeH="0" baseline="0" dirty="0" smtClean="0">
                <a:ln>
                  <a:noFill/>
                </a:ln>
                <a:solidFill>
                  <a:srgbClr val="C00000"/>
                </a:solidFill>
                <a:effectLst/>
                <a:latin typeface="NikoshBAN" pitchFamily="2" charset="0"/>
                <a:cs typeface="NikoshBAN" pitchFamily="2" charset="0"/>
              </a:rPr>
              <a:t>প্রবন্ধটির প্রধান দিকগুলো নিচে তুলে ধরা হলো</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2000" b="1" i="0" u="none" strike="noStrike" cap="none" normalizeH="0" baseline="0" dirty="0" smtClean="0">
                <a:ln>
                  <a:noFill/>
                </a:ln>
                <a:solidFill>
                  <a:srgbClr val="C00000"/>
                </a:solidFill>
                <a:effectLst/>
                <a:latin typeface="NikoshBAN" pitchFamily="2" charset="0"/>
                <a:cs typeface="NikoshBAN" pitchFamily="2" charset="0"/>
              </a:rPr>
              <a:t>স্বেচ্ছায় বই পড়ার গুরুত্ব</a:t>
            </a:r>
            <a:r>
              <a:rPr kumimoji="0" lang="en-US" sz="2000" b="1"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 লেখক জোর করে বা পরীক্ষার পাসের জন্য বই পড়াকে নিরুৎসাহিত করেছেন। মানুষের নিজস্ব রুচি ও আনন্দের জন্য স্বতঃপ্রণোদিত হয়ে বই পড়া উচিত।</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2000" b="1" i="0" u="none" strike="noStrike" cap="none" normalizeH="0" baseline="0" dirty="0" smtClean="0">
                <a:ln>
                  <a:noFill/>
                </a:ln>
                <a:solidFill>
                  <a:srgbClr val="C00000"/>
                </a:solidFill>
                <a:effectLst/>
                <a:latin typeface="NikoshBAN" pitchFamily="2" charset="0"/>
                <a:cs typeface="NikoshBAN" pitchFamily="2" charset="0"/>
              </a:rPr>
              <a:t>প্রাতিষ্ঠানিক শিক্ষার সীমাবদ্ধতা</a:t>
            </a:r>
            <a:r>
              <a:rPr kumimoji="0" lang="en-US" sz="2000" b="1"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 স্কুল</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কলেজের শিক্ষাকে প্রমথ চৌধুরী অসম্পূর্ণ বলে মনে করেছেন। তাঁর মতে</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এই শিক্ষা মানুষকে কেবল </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পরীক্ষার্থী</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বানায়</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প্রকৃত </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পাঠক</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তৈরি করতে পারে না।</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2000" b="1" i="0" u="none" strike="noStrike" cap="none" normalizeH="0" baseline="0" dirty="0" smtClean="0">
                <a:ln>
                  <a:noFill/>
                </a:ln>
                <a:solidFill>
                  <a:srgbClr val="C00000"/>
                </a:solidFill>
                <a:effectLst/>
                <a:latin typeface="NikoshBAN" pitchFamily="2" charset="0"/>
                <a:cs typeface="NikoshBAN" pitchFamily="2" charset="0"/>
              </a:rPr>
              <a:t>লাইব্রেরির ভূমিকা</a:t>
            </a:r>
            <a:r>
              <a:rPr kumimoji="0" lang="en-US" sz="2000" b="1"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 লাইব্রেরিকে তিনি </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মনের হাসপাতাল</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বলে আখ্যায়িত করেছেন। প্রাতিষ্ঠানিক শিক্ষার বাইরে লাইব্রেরিতে মানুষ স্বাধীনভাবে জ্ঞান অর্জন ও মানসিক প্রশান্তি লাভের সুযোগ পায়</a:t>
            </a:r>
            <a:r>
              <a:rPr kumimoji="0" lang="hi-IN" sz="2000" b="0" i="0" u="none" strike="noStrike" cap="none" normalizeH="0" baseline="0" dirty="0" smtClean="0">
                <a:ln>
                  <a:noFill/>
                </a:ln>
                <a:solidFill>
                  <a:srgbClr val="C00000"/>
                </a:solidFill>
                <a:effectLst/>
                <a:latin typeface="NikoshBAN" pitchFamily="2" charset="0"/>
                <a:cs typeface="NikoshBAN" pitchFamily="2" charset="0"/>
              </a:rPr>
              <a:t>।</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bn-IN" sz="2000" b="1" i="0" u="none" strike="noStrike" cap="none" normalizeH="0" baseline="0" dirty="0" smtClean="0">
                <a:ln>
                  <a:noFill/>
                </a:ln>
                <a:solidFill>
                  <a:srgbClr val="C00000"/>
                </a:solidFill>
                <a:effectLst/>
                <a:latin typeface="NikoshBAN" pitchFamily="2" charset="0"/>
                <a:cs typeface="NikoshBAN" pitchFamily="2" charset="0"/>
              </a:rPr>
              <a:t>সাহিত্যচর্চা ও আত্মিক উন্নয়ন</a:t>
            </a:r>
            <a:r>
              <a:rPr kumimoji="0" lang="en-US" sz="2000" b="1" i="0" u="none" strike="noStrike" cap="none" normalizeH="0" baseline="0" dirty="0" smtClean="0">
                <a:ln>
                  <a:noFill/>
                </a:ln>
                <a:solidFill>
                  <a:srgbClr val="C00000"/>
                </a:solidFill>
                <a:effectLst/>
                <a:latin typeface="NikoshBAN" pitchFamily="2" charset="0"/>
                <a:cs typeface="NikoshBAN" pitchFamily="2" charset="0"/>
              </a:rPr>
              <a:t>:</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 সাহিত্যচর্চা মানুষের মনের কল্পনাশক্তি ও সৃজনশীলতা বৃদ্ধি করে। কেবল পেশাগত বা জাগতিক উন্নতির জন্য বই না পড়ে</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মননশীল ও উদার মানুষ হতে সাহিত্য</a:t>
            </a:r>
            <a:r>
              <a:rPr kumimoji="0" lang="en-US" sz="2000" b="0" i="0" u="none" strike="noStrike" cap="none" normalizeH="0" baseline="0" dirty="0" smtClean="0">
                <a:ln>
                  <a:noFill/>
                </a:ln>
                <a:solidFill>
                  <a:srgbClr val="C00000"/>
                </a:solidFill>
                <a:effectLst/>
                <a:latin typeface="NikoshBAN" pitchFamily="2" charset="0"/>
                <a:cs typeface="NikoshBAN" pitchFamily="2" charset="0"/>
              </a:rPr>
              <a:t>, </a:t>
            </a:r>
            <a:r>
              <a:rPr kumimoji="0" lang="bn-IN" sz="2000" b="0" i="0" u="none" strike="noStrike" cap="none" normalizeH="0" baseline="0" dirty="0" smtClean="0">
                <a:ln>
                  <a:noFill/>
                </a:ln>
                <a:solidFill>
                  <a:srgbClr val="C00000"/>
                </a:solidFill>
                <a:effectLst/>
                <a:latin typeface="NikoshBAN" pitchFamily="2" charset="0"/>
                <a:cs typeface="NikoshBAN" pitchFamily="2" charset="0"/>
              </a:rPr>
              <a:t>দর্শন ও বিজ্ঞান চর্চা করা জরুরি</a:t>
            </a:r>
            <a:r>
              <a:rPr kumimoji="0" lang="bn-IN" sz="1200" b="0" i="0" u="none" strike="noStrike" cap="none" normalizeH="0" baseline="0" dirty="0" smtClean="0">
                <a:ln>
                  <a:noFill/>
                </a:ln>
                <a:solidFill>
                  <a:srgbClr val="C00000"/>
                </a:solidFill>
                <a:effectLst/>
                <a:latin typeface="Google Sans"/>
                <a:cs typeface="Vrinda"/>
              </a:rPr>
              <a:t>।</a:t>
            </a:r>
            <a:r>
              <a:rPr kumimoji="0" lang="en-US" sz="1200" b="0" i="0" u="none" strike="noStrike" cap="none" normalizeH="0" baseline="0" dirty="0" smtClean="0">
                <a:ln>
                  <a:noFill/>
                </a:ln>
                <a:solidFill>
                  <a:srgbClr val="C00000"/>
                </a:solidFill>
                <a:effectLst/>
                <a:latin typeface="Google Sans"/>
                <a:cs typeface="Arial" pitchFamily="34" charset="0"/>
              </a:rPr>
              <a:t> </a:t>
            </a:r>
          </a:p>
          <a:p>
            <a:pPr lvl="0" eaLnBrk="0" fontAlgn="base" hangingPunct="0">
              <a:spcBef>
                <a:spcPct val="0"/>
              </a:spcBef>
              <a:spcAft>
                <a:spcPct val="0"/>
              </a:spcAft>
            </a:pPr>
            <a:r>
              <a:rPr lang="as-IN" sz="2000" dirty="0">
                <a:solidFill>
                  <a:srgbClr val="C00000"/>
                </a:solidFill>
                <a:latin typeface="NikoshBAN" pitchFamily="2" charset="0"/>
                <a:cs typeface="NikoshBAN" pitchFamily="2" charset="0"/>
              </a:rPr>
              <a:t>সংক্ষেপে, সুশিক্ষিত ও মননশীল জাতি গঠনে বই পড়ার শখ বা অভ্যাসকে প্রমথ চৌধুরী সর্বশ্রেষ্ঠ শখ হিসেবে অভিহিত করেছেন।</a:t>
            </a:r>
            <a:endParaRPr kumimoji="0" lang="en-US" sz="2000" b="0" i="0" u="none" strike="noStrike" cap="none" normalizeH="0" baseline="0" dirty="0" smtClean="0">
              <a:ln>
                <a:noFill/>
              </a:ln>
              <a:solidFill>
                <a:srgbClr val="C00000"/>
              </a:solidFill>
              <a:effectLst/>
              <a:latin typeface="NikoshBAN" pitchFamily="2" charset="0"/>
              <a:cs typeface="NikoshBAN" pitchFamily="2" charset="0"/>
            </a:endParaRPr>
          </a:p>
        </p:txBody>
      </p:sp>
    </p:spTree>
    <p:extLst>
      <p:ext uri="{BB962C8B-B14F-4D97-AF65-F5344CB8AC3E}">
        <p14:creationId xmlns:p14="http://schemas.microsoft.com/office/powerpoint/2010/main" val="333057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p:cNvSpPr/>
          <p:nvPr/>
        </p:nvSpPr>
        <p:spPr>
          <a:xfrm>
            <a:off x="1295400" y="762000"/>
            <a:ext cx="6629400" cy="990600"/>
          </a:xfrm>
          <a:prstGeom prst="flowChartAlternateProcess">
            <a:avLst/>
          </a:prstGeom>
          <a:blipFill>
            <a:blip r:embed="rId2"/>
            <a:tile tx="0" ty="0" sx="100000" sy="100000" flip="none" algn="tl"/>
          </a:blipFill>
          <a:ln w="57150">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NikoshBAN" pitchFamily="2" charset="0"/>
                <a:cs typeface="NikoshBAN" pitchFamily="2" charset="0"/>
              </a:rPr>
              <a:t>দলগত</a:t>
            </a:r>
            <a:r>
              <a:rPr lang="en-US" sz="6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NikoshBAN" pitchFamily="2" charset="0"/>
                <a:cs typeface="NikoshBAN" pitchFamily="2" charset="0"/>
              </a:rPr>
              <a:t> </a:t>
            </a:r>
            <a:r>
              <a:rPr lang="en-US" sz="60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NikoshBAN" pitchFamily="2" charset="0"/>
                <a:cs typeface="NikoshBAN" pitchFamily="2" charset="0"/>
              </a:rPr>
              <a:t>কাজ</a:t>
            </a:r>
            <a:endParaRPr lang="en-US" sz="60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NikoshBAN" pitchFamily="2" charset="0"/>
              <a:cs typeface="NikoshBAN" pitchFamily="2" charset="0"/>
            </a:endParaRPr>
          </a:p>
        </p:txBody>
      </p:sp>
      <p:sp>
        <p:nvSpPr>
          <p:cNvPr id="5" name="TextBox 4"/>
          <p:cNvSpPr txBox="1"/>
          <p:nvPr/>
        </p:nvSpPr>
        <p:spPr>
          <a:xfrm>
            <a:off x="564874" y="2286000"/>
            <a:ext cx="8077200" cy="255454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w="38100">
            <a:solidFill>
              <a:srgbClr val="0070C0"/>
            </a:solidFill>
          </a:ln>
        </p:spPr>
        <p:txBody>
          <a:bodyPr wrap="square" rtlCol="0">
            <a:spAutoFit/>
          </a:bodyPr>
          <a:lstStyle/>
          <a:p>
            <a:r>
              <a:rPr lang="as-IN" sz="3200" b="1" i="1" dirty="0">
                <a:solidFill>
                  <a:srgbClr val="0070C0"/>
                </a:solidFill>
                <a:latin typeface="NikoshBAN" pitchFamily="2" charset="0"/>
                <a:cs typeface="NikoshBAN" pitchFamily="2" charset="0"/>
              </a:rPr>
              <a:t>প্রশ্ন: প্রমথ চৌধুরীর সাহিত্যিক ছদ্মনাম কী ছিল?</a:t>
            </a:r>
            <a:br>
              <a:rPr lang="as-IN" sz="3200" b="1" i="1" dirty="0">
                <a:solidFill>
                  <a:srgbClr val="0070C0"/>
                </a:solidFill>
                <a:latin typeface="NikoshBAN" pitchFamily="2" charset="0"/>
                <a:cs typeface="NikoshBAN" pitchFamily="2" charset="0"/>
              </a:rPr>
            </a:br>
            <a:r>
              <a:rPr lang="as-IN" sz="3200" b="1" i="1" dirty="0" smtClean="0">
                <a:solidFill>
                  <a:srgbClr val="0070C0"/>
                </a:solidFill>
                <a:latin typeface="NikoshBAN" pitchFamily="2" charset="0"/>
                <a:cs typeface="NikoshBAN" pitchFamily="2" charset="0"/>
              </a:rPr>
              <a:t>প্রশ্ন</a:t>
            </a:r>
            <a:r>
              <a:rPr lang="as-IN" sz="3200" b="1" i="1" dirty="0">
                <a:solidFill>
                  <a:srgbClr val="0070C0"/>
                </a:solidFill>
                <a:latin typeface="NikoshBAN" pitchFamily="2" charset="0"/>
                <a:cs typeface="NikoshBAN" pitchFamily="2" charset="0"/>
              </a:rPr>
              <a:t>: লেখক লাইব্রেরিকে কিসের ওপরে স্থান দিয়েছেন?</a:t>
            </a:r>
            <a:br>
              <a:rPr lang="as-IN" sz="3200" b="1" i="1" dirty="0">
                <a:solidFill>
                  <a:srgbClr val="0070C0"/>
                </a:solidFill>
                <a:latin typeface="NikoshBAN" pitchFamily="2" charset="0"/>
                <a:cs typeface="NikoshBAN" pitchFamily="2" charset="0"/>
              </a:rPr>
            </a:br>
            <a:r>
              <a:rPr lang="as-IN" sz="3200" b="1" i="1" dirty="0" smtClean="0">
                <a:solidFill>
                  <a:srgbClr val="0070C0"/>
                </a:solidFill>
                <a:latin typeface="NikoshBAN" pitchFamily="2" charset="0"/>
                <a:cs typeface="NikoshBAN" pitchFamily="2" charset="0"/>
              </a:rPr>
              <a:t>প্রশ্ন</a:t>
            </a:r>
            <a:r>
              <a:rPr lang="as-IN" sz="3200" b="1" i="1" dirty="0">
                <a:solidFill>
                  <a:srgbClr val="0070C0"/>
                </a:solidFill>
                <a:latin typeface="NikoshBAN" pitchFamily="2" charset="0"/>
                <a:cs typeface="NikoshBAN" pitchFamily="2" charset="0"/>
              </a:rPr>
              <a:t>: সুশিক্ষিত লোক মাত্রই কী?</a:t>
            </a:r>
            <a:br>
              <a:rPr lang="as-IN" sz="3200" b="1" i="1" dirty="0">
                <a:solidFill>
                  <a:srgbClr val="0070C0"/>
                </a:solidFill>
                <a:latin typeface="NikoshBAN" pitchFamily="2" charset="0"/>
                <a:cs typeface="NikoshBAN" pitchFamily="2" charset="0"/>
              </a:rPr>
            </a:br>
            <a:r>
              <a:rPr lang="as-IN" sz="3200" b="1" i="1" dirty="0" smtClean="0">
                <a:solidFill>
                  <a:srgbClr val="0070C0"/>
                </a:solidFill>
                <a:latin typeface="NikoshBAN" pitchFamily="2" charset="0"/>
                <a:cs typeface="NikoshBAN" pitchFamily="2" charset="0"/>
              </a:rPr>
              <a:t>প্রশ্ন</a:t>
            </a:r>
            <a:r>
              <a:rPr lang="as-IN" sz="3200" b="1" i="1" dirty="0">
                <a:solidFill>
                  <a:srgbClr val="0070C0"/>
                </a:solidFill>
                <a:latin typeface="NikoshBAN" pitchFamily="2" charset="0"/>
                <a:cs typeface="NikoshBAN" pitchFamily="2" charset="0"/>
              </a:rPr>
              <a:t>: আমাদের মনের হাসপাতালটি কোথায়?</a:t>
            </a:r>
            <a:br>
              <a:rPr lang="as-IN" sz="3200" b="1" i="1" dirty="0">
                <a:solidFill>
                  <a:srgbClr val="0070C0"/>
                </a:solidFill>
                <a:latin typeface="NikoshBAN" pitchFamily="2" charset="0"/>
                <a:cs typeface="NikoshBAN" pitchFamily="2" charset="0"/>
              </a:rPr>
            </a:br>
            <a:r>
              <a:rPr lang="as-IN" sz="3200" b="1" i="1" dirty="0" smtClean="0">
                <a:solidFill>
                  <a:srgbClr val="0070C0"/>
                </a:solidFill>
                <a:latin typeface="NikoshBAN" pitchFamily="2" charset="0"/>
                <a:cs typeface="NikoshBAN" pitchFamily="2" charset="0"/>
              </a:rPr>
              <a:t>প্রশ্ন</a:t>
            </a:r>
            <a:r>
              <a:rPr lang="as-IN" sz="3200" b="1" i="1" dirty="0">
                <a:solidFill>
                  <a:srgbClr val="0070C0"/>
                </a:solidFill>
                <a:latin typeface="NikoshBAN" pitchFamily="2" charset="0"/>
                <a:cs typeface="NikoshBAN" pitchFamily="2" charset="0"/>
              </a:rPr>
              <a:t>: ডেমোক্রেসি বা গণতন্ত্রের প্রধান দোষ কী?</a:t>
            </a:r>
            <a:endParaRPr lang="en-US" sz="3200" b="1" i="1" dirty="0">
              <a:solidFill>
                <a:srgbClr val="0070C0"/>
              </a:solidFill>
              <a:latin typeface="NikoshBAN" pitchFamily="2" charset="0"/>
              <a:cs typeface="NikoshBAN" pitchFamily="2" charset="0"/>
            </a:endParaRPr>
          </a:p>
        </p:txBody>
      </p:sp>
    </p:spTree>
    <p:extLst>
      <p:ext uri="{BB962C8B-B14F-4D97-AF65-F5344CB8AC3E}">
        <p14:creationId xmlns:p14="http://schemas.microsoft.com/office/powerpoint/2010/main" val="166310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1391478" y="914400"/>
            <a:ext cx="6096000" cy="1295400"/>
          </a:xfrm>
          <a:prstGeom prst="wedgeRoundRectCallout">
            <a:avLst/>
          </a:prstGeom>
          <a:blipFill>
            <a:blip r:embed="rId2"/>
            <a:tile tx="0" ty="0" sx="100000" sy="100000" flip="none" algn="tl"/>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000" b="1" i="1" cap="all" dirty="0" err="1" smtClean="0">
                <a:ln w="0"/>
                <a:solidFill>
                  <a:schemeClr val="tx1">
                    <a:lumMod val="95000"/>
                    <a:lumOff val="5000"/>
                  </a:schemeClr>
                </a:solidFill>
                <a:effectLst>
                  <a:reflection blurRad="12700" stA="50000" endPos="50000" dist="5000" dir="5400000" sy="-100000" rotWithShape="0"/>
                </a:effectLst>
                <a:latin typeface="NikoshBAN" pitchFamily="2" charset="0"/>
                <a:cs typeface="NikoshBAN" pitchFamily="2" charset="0"/>
              </a:rPr>
              <a:t>একক</a:t>
            </a:r>
            <a:r>
              <a:rPr lang="en-US" sz="6000" b="1" i="1" cap="all" dirty="0" smtClean="0">
                <a:ln w="0"/>
                <a:solidFill>
                  <a:schemeClr val="tx1">
                    <a:lumMod val="95000"/>
                    <a:lumOff val="5000"/>
                  </a:schemeClr>
                </a:solidFill>
                <a:effectLst>
                  <a:reflection blurRad="12700" stA="50000" endPos="50000" dist="5000" dir="5400000" sy="-100000" rotWithShape="0"/>
                </a:effectLst>
                <a:latin typeface="NikoshBAN" pitchFamily="2" charset="0"/>
                <a:cs typeface="NikoshBAN" pitchFamily="2" charset="0"/>
              </a:rPr>
              <a:t> </a:t>
            </a:r>
            <a:r>
              <a:rPr lang="en-US" sz="6000" b="1" i="1" cap="all" dirty="0" err="1" smtClean="0">
                <a:ln w="0"/>
                <a:solidFill>
                  <a:schemeClr val="tx1">
                    <a:lumMod val="95000"/>
                    <a:lumOff val="5000"/>
                  </a:schemeClr>
                </a:solidFill>
                <a:effectLst>
                  <a:reflection blurRad="12700" stA="50000" endPos="50000" dist="5000" dir="5400000" sy="-100000" rotWithShape="0"/>
                </a:effectLst>
                <a:latin typeface="NikoshBAN" pitchFamily="2" charset="0"/>
                <a:cs typeface="NikoshBAN" pitchFamily="2" charset="0"/>
              </a:rPr>
              <a:t>কাজ</a:t>
            </a:r>
            <a:endParaRPr lang="en-US" sz="6000" b="1" i="1" cap="all" dirty="0">
              <a:ln w="0"/>
              <a:solidFill>
                <a:schemeClr val="tx1">
                  <a:lumMod val="95000"/>
                  <a:lumOff val="5000"/>
                </a:schemeClr>
              </a:solidFill>
              <a:effectLst>
                <a:reflection blurRad="12700" stA="50000" endPos="50000" dist="5000" dir="5400000" sy="-100000" rotWithShape="0"/>
              </a:effectLst>
              <a:latin typeface="NikoshBAN" pitchFamily="2" charset="0"/>
              <a:cs typeface="NikoshBAN" pitchFamily="2" charset="0"/>
            </a:endParaRPr>
          </a:p>
        </p:txBody>
      </p:sp>
      <p:sp>
        <p:nvSpPr>
          <p:cNvPr id="5" name="Flowchart: Card 4"/>
          <p:cNvSpPr/>
          <p:nvPr/>
        </p:nvSpPr>
        <p:spPr>
          <a:xfrm>
            <a:off x="738809" y="3352800"/>
            <a:ext cx="7543800" cy="1600200"/>
          </a:xfrm>
          <a:prstGeom prst="flowChartPunchedCard">
            <a:avLst/>
          </a:prstGeom>
          <a:solidFill>
            <a:schemeClr val="accent3">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1" dirty="0" err="1" smtClean="0">
                <a:solidFill>
                  <a:srgbClr val="FFFF00"/>
                </a:solidFill>
                <a:latin typeface="NikoshBAN" pitchFamily="2" charset="0"/>
                <a:cs typeface="NikoshBAN" pitchFamily="2" charset="0"/>
              </a:rPr>
              <a:t>লাইব্রেরিকে</a:t>
            </a:r>
            <a:r>
              <a:rPr lang="en-US" sz="4000" i="1" dirty="0" smtClean="0">
                <a:solidFill>
                  <a:srgbClr val="FFFF00"/>
                </a:solidFill>
                <a:latin typeface="NikoshBAN" pitchFamily="2" charset="0"/>
                <a:cs typeface="NikoshBAN" pitchFamily="2" charset="0"/>
              </a:rPr>
              <a:t> </a:t>
            </a:r>
            <a:r>
              <a:rPr lang="en-US" sz="4000" i="1" dirty="0" err="1" smtClean="0">
                <a:solidFill>
                  <a:srgbClr val="FFFF00"/>
                </a:solidFill>
                <a:latin typeface="NikoshBAN" pitchFamily="2" charset="0"/>
                <a:cs typeface="NikoshBAN" pitchFamily="2" charset="0"/>
              </a:rPr>
              <a:t>স্কুল-কলেজের</a:t>
            </a:r>
            <a:r>
              <a:rPr lang="en-US" sz="4000" i="1" dirty="0" smtClean="0">
                <a:solidFill>
                  <a:srgbClr val="FFFF00"/>
                </a:solidFill>
                <a:latin typeface="NikoshBAN" pitchFamily="2" charset="0"/>
                <a:cs typeface="NikoshBAN" pitchFamily="2" charset="0"/>
              </a:rPr>
              <a:t> </a:t>
            </a:r>
            <a:r>
              <a:rPr lang="en-US" sz="4000" i="1" dirty="0" err="1" smtClean="0">
                <a:solidFill>
                  <a:srgbClr val="FFFF00"/>
                </a:solidFill>
                <a:latin typeface="NikoshBAN" pitchFamily="2" charset="0"/>
                <a:cs typeface="NikoshBAN" pitchFamily="2" charset="0"/>
              </a:rPr>
              <a:t>চেয়েও</a:t>
            </a:r>
            <a:r>
              <a:rPr lang="en-US" sz="4000" i="1" dirty="0" smtClean="0">
                <a:solidFill>
                  <a:srgbClr val="FFFF00"/>
                </a:solidFill>
                <a:latin typeface="NikoshBAN" pitchFamily="2" charset="0"/>
                <a:cs typeface="NikoshBAN" pitchFamily="2" charset="0"/>
              </a:rPr>
              <a:t> </a:t>
            </a:r>
            <a:r>
              <a:rPr lang="en-US" sz="4000" i="1" dirty="0" err="1" smtClean="0">
                <a:solidFill>
                  <a:srgbClr val="FFFF00"/>
                </a:solidFill>
                <a:latin typeface="NikoshBAN" pitchFamily="2" charset="0"/>
                <a:cs typeface="NikoshBAN" pitchFamily="2" charset="0"/>
              </a:rPr>
              <a:t>শ্রেষ্ঠ</a:t>
            </a:r>
            <a:r>
              <a:rPr lang="en-US" sz="4000" i="1" dirty="0" smtClean="0">
                <a:solidFill>
                  <a:srgbClr val="FFFF00"/>
                </a:solidFill>
                <a:latin typeface="NikoshBAN" pitchFamily="2" charset="0"/>
                <a:cs typeface="NikoshBAN" pitchFamily="2" charset="0"/>
              </a:rPr>
              <a:t> </a:t>
            </a:r>
            <a:r>
              <a:rPr lang="en-US" sz="4000" i="1" dirty="0" err="1" smtClean="0">
                <a:solidFill>
                  <a:srgbClr val="FFFF00"/>
                </a:solidFill>
                <a:latin typeface="NikoshBAN" pitchFamily="2" charset="0"/>
                <a:cs typeface="NikoshBAN" pitchFamily="2" charset="0"/>
              </a:rPr>
              <a:t>স্থান</a:t>
            </a:r>
            <a:r>
              <a:rPr lang="en-US" sz="4000" i="1" dirty="0" smtClean="0">
                <a:solidFill>
                  <a:srgbClr val="FFFF00"/>
                </a:solidFill>
                <a:latin typeface="NikoshBAN" pitchFamily="2" charset="0"/>
                <a:cs typeface="NikoshBAN" pitchFamily="2" charset="0"/>
              </a:rPr>
              <a:t> </a:t>
            </a:r>
            <a:r>
              <a:rPr lang="en-US" sz="4000" i="1" dirty="0" err="1" smtClean="0">
                <a:solidFill>
                  <a:srgbClr val="FFFF00"/>
                </a:solidFill>
                <a:latin typeface="NikoshBAN" pitchFamily="2" charset="0"/>
                <a:cs typeface="NikoshBAN" pitchFamily="2" charset="0"/>
              </a:rPr>
              <a:t>বলা</a:t>
            </a:r>
            <a:r>
              <a:rPr lang="en-US" sz="4000" i="1" dirty="0" smtClean="0">
                <a:solidFill>
                  <a:srgbClr val="FFFF00"/>
                </a:solidFill>
                <a:latin typeface="NikoshBAN" pitchFamily="2" charset="0"/>
                <a:cs typeface="NikoshBAN" pitchFamily="2" charset="0"/>
              </a:rPr>
              <a:t> </a:t>
            </a:r>
            <a:r>
              <a:rPr lang="en-US" sz="4000" i="1" dirty="0" err="1" smtClean="0">
                <a:solidFill>
                  <a:srgbClr val="FFFF00"/>
                </a:solidFill>
                <a:latin typeface="NikoshBAN" pitchFamily="2" charset="0"/>
                <a:cs typeface="NikoshBAN" pitchFamily="2" charset="0"/>
              </a:rPr>
              <a:t>হয়েছে</a:t>
            </a:r>
            <a:r>
              <a:rPr lang="en-US" sz="4000" i="1" dirty="0" smtClean="0">
                <a:solidFill>
                  <a:srgbClr val="FFFF00"/>
                </a:solidFill>
                <a:latin typeface="NikoshBAN" pitchFamily="2" charset="0"/>
                <a:cs typeface="NikoshBAN" pitchFamily="2" charset="0"/>
              </a:rPr>
              <a:t> </a:t>
            </a:r>
            <a:r>
              <a:rPr lang="en-US" sz="4000" i="1" dirty="0" err="1" smtClean="0">
                <a:solidFill>
                  <a:srgbClr val="FFFF00"/>
                </a:solidFill>
                <a:latin typeface="NikoshBAN" pitchFamily="2" charset="0"/>
                <a:cs typeface="NikoshBAN" pitchFamily="2" charset="0"/>
              </a:rPr>
              <a:t>কেন</a:t>
            </a:r>
            <a:r>
              <a:rPr lang="en-US" sz="4000" i="1" dirty="0" smtClean="0">
                <a:solidFill>
                  <a:srgbClr val="FFFF00"/>
                </a:solidFill>
                <a:latin typeface="NikoshBAN" pitchFamily="2" charset="0"/>
                <a:cs typeface="NikoshBAN" pitchFamily="2" charset="0"/>
              </a:rPr>
              <a:t>? </a:t>
            </a:r>
            <a:endParaRPr lang="en-US" sz="4000" i="1" dirty="0">
              <a:solidFill>
                <a:srgbClr val="FFFF00"/>
              </a:solidFill>
              <a:latin typeface="NikoshBAN" pitchFamily="2" charset="0"/>
              <a:cs typeface="NikoshBAN" pitchFamily="2" charset="0"/>
            </a:endParaRPr>
          </a:p>
        </p:txBody>
      </p:sp>
    </p:spTree>
    <p:extLst>
      <p:ext uri="{BB962C8B-B14F-4D97-AF65-F5344CB8AC3E}">
        <p14:creationId xmlns:p14="http://schemas.microsoft.com/office/powerpoint/2010/main" val="217125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unched Tape 1"/>
          <p:cNvSpPr/>
          <p:nvPr/>
        </p:nvSpPr>
        <p:spPr>
          <a:xfrm>
            <a:off x="1447800" y="838200"/>
            <a:ext cx="6096000" cy="1143000"/>
          </a:xfrm>
          <a:prstGeom prst="flowChartPunchedTape">
            <a:avLst/>
          </a:prstGeom>
          <a:blipFill>
            <a:blip r:embed="rId2"/>
            <a:tile tx="0" ty="0" sx="100000" sy="100000" flip="none" algn="tl"/>
          </a:blip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i="1" dirty="0" err="1" smtClean="0">
                <a:solidFill>
                  <a:srgbClr val="C00000"/>
                </a:solidFill>
                <a:latin typeface="NikoshBAN" pitchFamily="2" charset="0"/>
                <a:cs typeface="NikoshBAN" pitchFamily="2" charset="0"/>
              </a:rPr>
              <a:t>বাড়ির</a:t>
            </a:r>
            <a:r>
              <a:rPr lang="en-US" sz="4800" b="1" i="1" dirty="0" smtClean="0">
                <a:solidFill>
                  <a:srgbClr val="C00000"/>
                </a:solidFill>
                <a:latin typeface="NikoshBAN" pitchFamily="2" charset="0"/>
                <a:cs typeface="NikoshBAN" pitchFamily="2" charset="0"/>
              </a:rPr>
              <a:t> </a:t>
            </a:r>
            <a:r>
              <a:rPr lang="en-US" sz="4800" b="1" i="1" dirty="0" err="1" smtClean="0">
                <a:solidFill>
                  <a:srgbClr val="C00000"/>
                </a:solidFill>
                <a:latin typeface="NikoshBAN" pitchFamily="2" charset="0"/>
                <a:cs typeface="NikoshBAN" pitchFamily="2" charset="0"/>
              </a:rPr>
              <a:t>কাজ</a:t>
            </a:r>
            <a:endParaRPr lang="en-US" sz="4800" b="1" i="1" dirty="0">
              <a:solidFill>
                <a:srgbClr val="C00000"/>
              </a:solidFill>
              <a:latin typeface="NikoshBAN" pitchFamily="2" charset="0"/>
              <a:cs typeface="NikoshBAN" pitchFamily="2" charset="0"/>
            </a:endParaRPr>
          </a:p>
        </p:txBody>
      </p:sp>
      <p:sp>
        <p:nvSpPr>
          <p:cNvPr id="5" name="Flowchart: Terminator 4"/>
          <p:cNvSpPr/>
          <p:nvPr/>
        </p:nvSpPr>
        <p:spPr>
          <a:xfrm>
            <a:off x="914400" y="3296478"/>
            <a:ext cx="7162800" cy="990600"/>
          </a:xfrm>
          <a:prstGeom prst="flowChartTerminator">
            <a:avLst/>
          </a:prstGeom>
          <a:solidFill>
            <a:schemeClr val="accent2">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rgbClr val="FFFF00"/>
                </a:solidFill>
                <a:latin typeface="NikoshBAN" pitchFamily="2" charset="0"/>
                <a:cs typeface="NikoshBAN" pitchFamily="2" charset="0"/>
              </a:rPr>
              <a:t>“</a:t>
            </a:r>
            <a:r>
              <a:rPr lang="en-US" sz="2800" b="1" i="1" dirty="0" err="1" smtClean="0">
                <a:solidFill>
                  <a:srgbClr val="FFFF00"/>
                </a:solidFill>
                <a:latin typeface="NikoshBAN" pitchFamily="2" charset="0"/>
                <a:cs typeface="NikoshBAN" pitchFamily="2" charset="0"/>
              </a:rPr>
              <a:t>সুশিক্ষিত</a:t>
            </a:r>
            <a:r>
              <a:rPr lang="en-US" sz="2800" b="1" i="1" dirty="0" smtClean="0">
                <a:solidFill>
                  <a:srgbClr val="FFFF00"/>
                </a:solidFill>
                <a:latin typeface="NikoshBAN" pitchFamily="2" charset="0"/>
                <a:cs typeface="NikoshBAN" pitchFamily="2" charset="0"/>
              </a:rPr>
              <a:t> </a:t>
            </a:r>
            <a:r>
              <a:rPr lang="en-US" sz="2800" b="1" i="1" dirty="0" err="1" smtClean="0">
                <a:solidFill>
                  <a:srgbClr val="FFFF00"/>
                </a:solidFill>
                <a:latin typeface="NikoshBAN" pitchFamily="2" charset="0"/>
                <a:cs typeface="NikoshBAN" pitchFamily="2" charset="0"/>
              </a:rPr>
              <a:t>লোক</a:t>
            </a:r>
            <a:r>
              <a:rPr lang="en-US" sz="2800" b="1" i="1" dirty="0" smtClean="0">
                <a:solidFill>
                  <a:srgbClr val="FFFF00"/>
                </a:solidFill>
                <a:latin typeface="NikoshBAN" pitchFamily="2" charset="0"/>
                <a:cs typeface="NikoshBAN" pitchFamily="2" charset="0"/>
              </a:rPr>
              <a:t> </a:t>
            </a:r>
            <a:r>
              <a:rPr lang="en-US" sz="2800" b="1" i="1" dirty="0" err="1" smtClean="0">
                <a:solidFill>
                  <a:srgbClr val="FFFF00"/>
                </a:solidFill>
                <a:latin typeface="NikoshBAN" pitchFamily="2" charset="0"/>
                <a:cs typeface="NikoshBAN" pitchFamily="2" charset="0"/>
              </a:rPr>
              <a:t>মাত্রই</a:t>
            </a:r>
            <a:r>
              <a:rPr lang="en-US" sz="2800" b="1" i="1" dirty="0" smtClean="0">
                <a:solidFill>
                  <a:srgbClr val="FFFF00"/>
                </a:solidFill>
                <a:latin typeface="NikoshBAN" pitchFamily="2" charset="0"/>
                <a:cs typeface="NikoshBAN" pitchFamily="2" charset="0"/>
              </a:rPr>
              <a:t> </a:t>
            </a:r>
            <a:r>
              <a:rPr lang="en-US" sz="2800" b="1" i="1" dirty="0" err="1" smtClean="0">
                <a:solidFill>
                  <a:srgbClr val="FFFF00"/>
                </a:solidFill>
                <a:latin typeface="NikoshBAN" pitchFamily="2" charset="0"/>
                <a:cs typeface="NikoshBAN" pitchFamily="2" charset="0"/>
              </a:rPr>
              <a:t>স্বশক্ষিত</a:t>
            </a:r>
            <a:r>
              <a:rPr lang="en-US" sz="2800" b="1" i="1" dirty="0" smtClean="0">
                <a:solidFill>
                  <a:srgbClr val="FFFF00"/>
                </a:solidFill>
                <a:latin typeface="NikoshBAN" pitchFamily="2" charset="0"/>
                <a:cs typeface="NikoshBAN" pitchFamily="2" charset="0"/>
              </a:rPr>
              <a:t>”-</a:t>
            </a:r>
            <a:r>
              <a:rPr lang="en-US" sz="2800" b="1" i="1" dirty="0" err="1" smtClean="0">
                <a:solidFill>
                  <a:srgbClr val="FFFF00"/>
                </a:solidFill>
                <a:latin typeface="NikoshBAN" pitchFamily="2" charset="0"/>
                <a:cs typeface="NikoshBAN" pitchFamily="2" charset="0"/>
              </a:rPr>
              <a:t>প্রাবন্ধিক</a:t>
            </a:r>
            <a:r>
              <a:rPr lang="en-US" sz="2800" b="1" i="1" dirty="0" smtClean="0">
                <a:solidFill>
                  <a:srgbClr val="FFFF00"/>
                </a:solidFill>
                <a:latin typeface="NikoshBAN" pitchFamily="2" charset="0"/>
                <a:cs typeface="NikoshBAN" pitchFamily="2" charset="0"/>
              </a:rPr>
              <a:t> এ </a:t>
            </a:r>
            <a:r>
              <a:rPr lang="en-US" sz="2800" b="1" i="1" dirty="0" err="1" smtClean="0">
                <a:solidFill>
                  <a:srgbClr val="FFFF00"/>
                </a:solidFill>
                <a:latin typeface="NikoshBAN" pitchFamily="2" charset="0"/>
                <a:cs typeface="NikoshBAN" pitchFamily="2" charset="0"/>
              </a:rPr>
              <a:t>কথাটি</a:t>
            </a:r>
            <a:r>
              <a:rPr lang="en-US" sz="2800" b="1" i="1" dirty="0" smtClean="0">
                <a:solidFill>
                  <a:srgbClr val="FFFF00"/>
                </a:solidFill>
                <a:latin typeface="NikoshBAN" pitchFamily="2" charset="0"/>
                <a:cs typeface="NikoshBAN" pitchFamily="2" charset="0"/>
              </a:rPr>
              <a:t> </a:t>
            </a:r>
            <a:r>
              <a:rPr lang="en-US" sz="2800" b="1" i="1" dirty="0" err="1" smtClean="0">
                <a:solidFill>
                  <a:srgbClr val="FFFF00"/>
                </a:solidFill>
                <a:latin typeface="NikoshBAN" pitchFamily="2" charset="0"/>
                <a:cs typeface="NikoshBAN" pitchFamily="2" charset="0"/>
              </a:rPr>
              <a:t>দিয়ে</a:t>
            </a:r>
            <a:r>
              <a:rPr lang="en-US" sz="2800" b="1" i="1" dirty="0" smtClean="0">
                <a:solidFill>
                  <a:srgbClr val="FFFF00"/>
                </a:solidFill>
                <a:latin typeface="NikoshBAN" pitchFamily="2" charset="0"/>
                <a:cs typeface="NikoshBAN" pitchFamily="2" charset="0"/>
              </a:rPr>
              <a:t> </a:t>
            </a:r>
            <a:r>
              <a:rPr lang="en-US" sz="2800" b="1" i="1" dirty="0" err="1" smtClean="0">
                <a:solidFill>
                  <a:srgbClr val="FFFF00"/>
                </a:solidFill>
                <a:latin typeface="NikoshBAN" pitchFamily="2" charset="0"/>
                <a:cs typeface="NikoshBAN" pitchFamily="2" charset="0"/>
              </a:rPr>
              <a:t>কী</a:t>
            </a:r>
            <a:r>
              <a:rPr lang="en-US" sz="2800" b="1" i="1" dirty="0" smtClean="0">
                <a:solidFill>
                  <a:srgbClr val="FFFF00"/>
                </a:solidFill>
                <a:latin typeface="NikoshBAN" pitchFamily="2" charset="0"/>
                <a:cs typeface="NikoshBAN" pitchFamily="2" charset="0"/>
              </a:rPr>
              <a:t> </a:t>
            </a:r>
            <a:r>
              <a:rPr lang="en-US" sz="2800" b="1" i="1" dirty="0" err="1" smtClean="0">
                <a:solidFill>
                  <a:srgbClr val="FFFF00"/>
                </a:solidFill>
                <a:latin typeface="NikoshBAN" pitchFamily="2" charset="0"/>
                <a:cs typeface="NikoshBAN" pitchFamily="2" charset="0"/>
              </a:rPr>
              <a:t>বুঝিয়েছেন</a:t>
            </a:r>
            <a:r>
              <a:rPr lang="en-US" sz="2800" b="1" i="1" dirty="0" smtClean="0">
                <a:solidFill>
                  <a:srgbClr val="FFFF00"/>
                </a:solidFill>
                <a:latin typeface="NikoshBAN" pitchFamily="2" charset="0"/>
                <a:cs typeface="NikoshBAN" pitchFamily="2" charset="0"/>
              </a:rPr>
              <a:t>?</a:t>
            </a:r>
            <a:endParaRPr lang="en-US" sz="2800" b="1" i="1" dirty="0">
              <a:solidFill>
                <a:srgbClr val="FFFF00"/>
              </a:solidFill>
              <a:latin typeface="NikoshBAN" pitchFamily="2" charset="0"/>
              <a:cs typeface="NikoshBAN" pitchFamily="2" charset="0"/>
            </a:endParaRPr>
          </a:p>
        </p:txBody>
      </p:sp>
    </p:spTree>
    <p:extLst>
      <p:ext uri="{BB962C8B-B14F-4D97-AF65-F5344CB8AC3E}">
        <p14:creationId xmlns:p14="http://schemas.microsoft.com/office/powerpoint/2010/main" val="97194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orizontal Scroll 2"/>
          <p:cNvSpPr/>
          <p:nvPr/>
        </p:nvSpPr>
        <p:spPr>
          <a:xfrm>
            <a:off x="1066800" y="2057400"/>
            <a:ext cx="7010400" cy="2133600"/>
          </a:xfrm>
          <a:prstGeom prst="horizontalScroll">
            <a:avLst/>
          </a:prstGeom>
          <a:blipFill>
            <a:blip r:embed="rId2"/>
            <a:tile tx="0" ty="0" sx="100000" sy="100000" flip="none" algn="tl"/>
          </a:blipFill>
          <a:ln w="57150"/>
          <a:effectLst>
            <a:glow rad="139700">
              <a:schemeClr val="accent1">
                <a:satMod val="175000"/>
                <a:alpha val="40000"/>
              </a:schemeClr>
            </a:glo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dirty="0" err="1"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rPr>
              <a:t>সকলকে</a:t>
            </a:r>
            <a:r>
              <a:rPr lang="en-US" sz="6000" b="1" cap="all"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rPr>
              <a:t> </a:t>
            </a:r>
            <a:r>
              <a:rPr lang="en-US" sz="6000" b="1" cap="all" dirty="0" err="1"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rPr>
              <a:t>ধন্যবাদ</a:t>
            </a:r>
            <a:endParaRPr lang="en-US" sz="6000" b="1" cap="all"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itchFamily="2" charset="0"/>
              <a:cs typeface="NikoshBAN" pitchFamily="2" charset="0"/>
            </a:endParaRPr>
          </a:p>
        </p:txBody>
      </p:sp>
    </p:spTree>
    <p:extLst>
      <p:ext uri="{BB962C8B-B14F-4D97-AF65-F5344CB8AC3E}">
        <p14:creationId xmlns:p14="http://schemas.microsoft.com/office/powerpoint/2010/main" val="210015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289</TotalTime>
  <Words>467</Words>
  <Application>Microsoft Office PowerPoint</Application>
  <PresentationFormat>On-screen Show (4:3)</PresentationFormat>
  <Paragraphs>41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43</cp:revision>
  <dcterms:created xsi:type="dcterms:W3CDTF">2006-08-16T00:00:00Z</dcterms:created>
  <dcterms:modified xsi:type="dcterms:W3CDTF">2026-06-25T15:42:33Z</dcterms:modified>
</cp:coreProperties>
</file>