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12" r:id="rId2"/>
    <p:sldId id="446" r:id="rId3"/>
    <p:sldId id="262" r:id="rId4"/>
    <p:sldId id="258" r:id="rId5"/>
    <p:sldId id="285" r:id="rId6"/>
    <p:sldId id="259" r:id="rId7"/>
    <p:sldId id="261" r:id="rId8"/>
    <p:sldId id="441" r:id="rId9"/>
    <p:sldId id="442" r:id="rId10"/>
    <p:sldId id="443" r:id="rId11"/>
    <p:sldId id="444" r:id="rId12"/>
    <p:sldId id="260" r:id="rId13"/>
    <p:sldId id="263" r:id="rId14"/>
    <p:sldId id="276" r:id="rId15"/>
    <p:sldId id="447" r:id="rId16"/>
    <p:sldId id="271" r:id="rId17"/>
    <p:sldId id="272" r:id="rId18"/>
    <p:sldId id="274" r:id="rId19"/>
    <p:sldId id="44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A050FD1-A4E9-4597-AF7F-1A233939730A}">
          <p14:sldIdLst>
            <p14:sldId id="312"/>
            <p14:sldId id="446"/>
            <p14:sldId id="262"/>
            <p14:sldId id="258"/>
          </p14:sldIdLst>
        </p14:section>
        <p14:section name="Untitled Section" id="{999BF0ED-D85F-40C8-88AE-5AF3AD1D7E68}">
          <p14:sldIdLst>
            <p14:sldId id="285"/>
            <p14:sldId id="259"/>
            <p14:sldId id="261"/>
            <p14:sldId id="441"/>
            <p14:sldId id="442"/>
            <p14:sldId id="443"/>
            <p14:sldId id="444"/>
            <p14:sldId id="260"/>
            <p14:sldId id="263"/>
            <p14:sldId id="276"/>
            <p14:sldId id="447"/>
            <p14:sldId id="271"/>
            <p14:sldId id="272"/>
            <p14:sldId id="274"/>
            <p14:sldId id="4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20" autoAdjust="0"/>
  </p:normalViewPr>
  <p:slideViewPr>
    <p:cSldViewPr snapToGrid="0">
      <p:cViewPr varScale="1">
        <p:scale>
          <a:sx n="83" d="100"/>
          <a:sy n="83" d="100"/>
        </p:scale>
        <p:origin x="42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CB970B-5C3D-4258-8B11-637736F5A551}" type="datetimeFigureOut">
              <a:rPr lang="en-US" smtClean="0"/>
              <a:t>25-Jun-26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662A67-36F4-40BB-BE5D-C3F06709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64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763513-8442-4917-97EA-A62CB1ED5F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4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62A67-36F4-40BB-BE5D-C3F06709D36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104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A8BC2-7745-606F-9427-AF4F35141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D35E5-E301-AE9B-D8C9-720CA3C579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4A7FCE-04D8-C0D0-20C3-04338AB75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A979F-19A5-D910-EAE6-0C5AC6B561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662A67-36F4-40BB-BE5D-C3F06709D36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3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43ED8A-EB8A-46BD-81DA-E5729B9DD1D9}" type="datetimeFigureOut">
              <a:rPr lang="en-US" smtClean="0"/>
              <a:t>25-Jun-26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26A970-D61E-4ED7-8DED-9B3BE0A1C2C4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9E66CF-52E3-9EF3-0AA3-2A145627FE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7199" y="279922"/>
            <a:ext cx="767347" cy="6208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74382C-9117-595D-9560-3A916C5695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3563" y="279922"/>
            <a:ext cx="767347" cy="620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3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microsoft.com/office/2007/relationships/media" Target="../media/media1.mp3"/><Relationship Id="rId7" Type="http://schemas.openxmlformats.org/officeDocument/2006/relationships/image" Target="../media/image3.gi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audio" Target="../media/media1.mp3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6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rds-singing_nature-sound-145453">
            <a:hlinkClick r:id="" action="ppaction://media"/>
            <a:extLst>
              <a:ext uri="{FF2B5EF4-FFF2-40B4-BE49-F238E27FC236}">
                <a16:creationId xmlns:a16="http://schemas.microsoft.com/office/drawing/2014/main" id="{F88A2B71-A834-3D52-902F-493CBBC3655A}"/>
              </a:ext>
            </a:extLst>
          </p:cNvPr>
          <p:cNvPicPr>
            <a:picLocks noChangeAspect="1"/>
          </p:cNvPicPr>
          <p:nvPr userDrawn="1"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48962" y="6472586"/>
            <a:ext cx="304800" cy="304800"/>
          </a:xfrm>
          <a:prstGeom prst="rect">
            <a:avLst/>
          </a:prstGeom>
        </p:spPr>
      </p:pic>
      <p:sp>
        <p:nvSpPr>
          <p:cNvPr id="7" name="Frame 6">
            <a:extLst>
              <a:ext uri="{FF2B5EF4-FFF2-40B4-BE49-F238E27FC236}">
                <a16:creationId xmlns:a16="http://schemas.microsoft.com/office/drawing/2014/main" id="{80CEF249-8CFB-E68C-AAAF-42787FE288BE}"/>
              </a:ext>
            </a:extLst>
          </p:cNvPr>
          <p:cNvSpPr/>
          <p:nvPr userDrawn="1"/>
        </p:nvSpPr>
        <p:spPr>
          <a:xfrm>
            <a:off x="0" y="0"/>
            <a:ext cx="12177399" cy="6901804"/>
          </a:xfrm>
          <a:prstGeom prst="frame">
            <a:avLst>
              <a:gd name="adj1" fmla="val 3738"/>
            </a:avLst>
          </a:prstGeom>
          <a:solidFill>
            <a:schemeClr val="accent6">
              <a:lumMod val="50000"/>
              <a:alpha val="5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8E949AB-0A5F-4D90-7135-995F87F8B79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20922" y="5411632"/>
            <a:ext cx="720835" cy="15432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347C77-BB9B-5F84-5DB0-DEEAE5D253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5840" y="5386518"/>
            <a:ext cx="720835" cy="15432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0057A1-E9E6-7698-4B1A-E568AB19545F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632578"/>
            <a:ext cx="5543551" cy="180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14FFA73-0787-F80B-12B4-E01D83C1C20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1" y="6242847"/>
            <a:ext cx="5543551" cy="1809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1A7CEF-D9FD-BF66-EFFD-D85B231380E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7" y="6219825"/>
            <a:ext cx="5543551" cy="180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688051B-C400-C029-136A-6B822AF64DF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51" y="6642103"/>
            <a:ext cx="5543551" cy="1809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EAC356F-8452-8B88-4E5E-3A1EA7591E7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8326" y="6192807"/>
            <a:ext cx="1083190" cy="6709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63368A7-6DAE-88C3-6710-BFD2654A73D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788181" y="3280706"/>
            <a:ext cx="5968042" cy="194833"/>
          </a:xfrm>
          <a:prstGeom prst="rect">
            <a:avLst/>
          </a:prstGeom>
        </p:spPr>
      </p:pic>
      <p:sp>
        <p:nvSpPr>
          <p:cNvPr id="25" name="Action Button: Home 18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F3FC502-3FAC-C2C4-56E2-32C85D1859EE}"/>
              </a:ext>
            </a:extLst>
          </p:cNvPr>
          <p:cNvSpPr/>
          <p:nvPr userDrawn="1"/>
        </p:nvSpPr>
        <p:spPr>
          <a:xfrm>
            <a:off x="-1" y="0"/>
            <a:ext cx="720835" cy="702860"/>
          </a:xfrm>
          <a:prstGeom prst="actionButtonHom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DED3B0E-9972-5120-3FE7-08C218609D1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846290" y="3200972"/>
            <a:ext cx="6234649" cy="20353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C22C088-0455-0673-85F6-C48303B5286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307" y="62841"/>
            <a:ext cx="5543551" cy="18097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98FDC8F-9785-5943-77CB-BE7F0F1C852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63" y="51141"/>
            <a:ext cx="5760439" cy="188056"/>
          </a:xfrm>
          <a:prstGeom prst="rect">
            <a:avLst/>
          </a:prstGeom>
        </p:spPr>
      </p:pic>
      <p:sp>
        <p:nvSpPr>
          <p:cNvPr id="29" name="Action Button: Forward or Next 20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5442BE7-79C4-4BCA-C643-3376B64A0496}"/>
              </a:ext>
            </a:extLst>
          </p:cNvPr>
          <p:cNvSpPr/>
          <p:nvPr userDrawn="1"/>
        </p:nvSpPr>
        <p:spPr>
          <a:xfrm flipH="1" flipV="1">
            <a:off x="-14603" y="3216901"/>
            <a:ext cx="504000" cy="597647"/>
          </a:xfrm>
          <a:prstGeom prst="actionButtonForwardNex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Action Button: Forward or Next 19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0E73778-9E16-4193-D227-0503EAB0790F}"/>
              </a:ext>
            </a:extLst>
          </p:cNvPr>
          <p:cNvSpPr/>
          <p:nvPr userDrawn="1"/>
        </p:nvSpPr>
        <p:spPr>
          <a:xfrm>
            <a:off x="11642602" y="3234902"/>
            <a:ext cx="540000" cy="579646"/>
          </a:xfrm>
          <a:prstGeom prst="actionButtonForwardNext">
            <a:avLst/>
          </a:prstGeom>
          <a:pattFill prst="lgConfetti">
            <a:fgClr>
              <a:schemeClr val="bg2">
                <a:lumMod val="75000"/>
              </a:schemeClr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5B6032-AAB4-0E3A-FF0C-A762C1FFD084}"/>
              </a:ext>
            </a:extLst>
          </p:cNvPr>
          <p:cNvSpPr txBox="1"/>
          <p:nvPr userDrawn="1"/>
        </p:nvSpPr>
        <p:spPr>
          <a:xfrm>
            <a:off x="12584987" y="6575476"/>
            <a:ext cx="4426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E-mail:drezaulhassan@gmail.com</a:t>
            </a:r>
            <a:r>
              <a:rPr lang="bn-IN" dirty="0">
                <a:solidFill>
                  <a:srgbClr val="FF0000"/>
                </a:solidFill>
                <a:latin typeface="Calibri" panose="020F0502020204030204"/>
                <a:cs typeface="Vrinda" panose="020B0502040204020203" pitchFamily="34" charset="0"/>
              </a:rPr>
              <a:t>/</a:t>
            </a:r>
            <a:r>
              <a:rPr lang="en-US" dirty="0">
                <a:solidFill>
                  <a:srgbClr val="FFFF00"/>
                </a:solidFill>
                <a:latin typeface="Calibri" panose="020F0502020204030204"/>
              </a:rPr>
              <a:t>drezaulhassan@yahoo.com.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***   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</a:t>
            </a:r>
            <a:r>
              <a:rPr lang="en-US" dirty="0">
                <a:solidFill>
                  <a:srgbClr val="FF0000"/>
                </a:solidFill>
                <a:latin typeface="Calibri" panose="020F0502020204030204"/>
              </a:rPr>
              <a:t>E-mail:drezaulhassan@gmail.com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./drezaulhassan@yahoo.com.</a:t>
            </a:r>
            <a:r>
              <a:rPr lang="bn-IN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  <a:cs typeface="Vrinda" panose="020B0502040204020203" pitchFamily="34" charset="0"/>
              </a:rPr>
              <a:t>*****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Dewan Rezaul Hassan,assistant teacher,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Baropakhia</a:t>
            </a:r>
            <a:r>
              <a:rPr lang="en-US" baseline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baseline="0" dirty="0" err="1">
                <a:solidFill>
                  <a:prstClr val="black"/>
                </a:solidFill>
                <a:latin typeface="Calibri" panose="020F0502020204030204"/>
              </a:rPr>
              <a:t>Rothindrapara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GPS,Delduar,Tangail. </a:t>
            </a:r>
            <a:r>
              <a:rPr lang="en-US" dirty="0" err="1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E-mail:drezaulhassan@gmail.com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 </a:t>
            </a:r>
            <a:r>
              <a:rPr lang="en-US" dirty="0">
                <a:solidFill>
                  <a:srgbClr val="C00000"/>
                </a:solidFill>
                <a:latin typeface="Calibri" panose="020F0502020204030204"/>
              </a:rPr>
              <a:t>/drezaulhassan@yahoo.com</a:t>
            </a:r>
            <a:r>
              <a:rPr lang="en-US" dirty="0">
                <a:solidFill>
                  <a:srgbClr val="FFC000">
                    <a:lumMod val="75000"/>
                  </a:srgbClr>
                </a:solidFill>
                <a:latin typeface="Calibri" panose="020F0502020204030204"/>
              </a:rPr>
              <a:t> </a:t>
            </a: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27782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85185E-6 L -2.57448 -0.00787 " pathEditMode="relative" rAng="0" ptsTypes="AA">
                                      <p:cBhvr>
                                        <p:cTn id="6" dur="3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724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" grpId="0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8.gif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308AFEF-06D5-4503-83E7-CC8929020F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8953" y="4354338"/>
            <a:ext cx="1493045" cy="18019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-1657650" y="701712"/>
            <a:ext cx="10619873" cy="2161673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3321"/>
                <a:gd name="adj2" fmla="val 0"/>
              </a:avLst>
            </a:prstTxWarp>
            <a:spAutoFit/>
            <a:scene3d>
              <a:camera prst="perspectiveHeroicExtremeLeftFacing"/>
              <a:lightRig rig="threePt" dir="t"/>
            </a:scene3d>
          </a:bodyPr>
          <a:lstStyle/>
          <a:p>
            <a:pPr algn="ctr" defTabSz="685800"/>
            <a:r>
              <a:rPr lang="bn-BD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ক্লাসে সবাইকে </a:t>
            </a:r>
            <a:r>
              <a:rPr lang="bn-BD" sz="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endParaRPr lang="bn-IN" sz="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defTabSz="685800"/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কেমন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</a:t>
            </a:r>
            <a:r>
              <a:rPr lang="en-US" sz="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en-US" sz="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0" fill="hold">
                                          <p:stCondLst>
                                            <p:cond delay="1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0" fill="hold">
                                          <p:stCondLst>
                                            <p:cond delay="3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29D7985-C178-EA6D-A188-E4F24C89F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16" y="2372011"/>
            <a:ext cx="1284252" cy="44627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A25B34-4E70-98B2-18AF-56032569610D}"/>
              </a:ext>
            </a:extLst>
          </p:cNvPr>
          <p:cNvSpPr/>
          <p:nvPr/>
        </p:nvSpPr>
        <p:spPr>
          <a:xfrm>
            <a:off x="4513830" y="1342931"/>
            <a:ext cx="2356363" cy="5938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94F57B-C230-5CC6-03E1-C665CD476497}"/>
              </a:ext>
            </a:extLst>
          </p:cNvPr>
          <p:cNvSpPr/>
          <p:nvPr/>
        </p:nvSpPr>
        <p:spPr>
          <a:xfrm>
            <a:off x="1084731" y="3747900"/>
            <a:ext cx="4114719" cy="218521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দেওয়ান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রেজাউল</a:t>
            </a:r>
            <a:r>
              <a:rPr lang="en-US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হাসান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bn-IN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শিক্ষক</a:t>
            </a:r>
          </a:p>
          <a:p>
            <a:pPr algn="ctr">
              <a:defRPr/>
            </a:pPr>
            <a:r>
              <a:rPr lang="en-US" sz="2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বারপাখীয়া</a:t>
            </a: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রথীন্দ্রপাড়া</a:t>
            </a: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 </a:t>
            </a:r>
            <a:r>
              <a:rPr lang="en-US" sz="2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প্রা</a:t>
            </a: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24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দেলদুয়ার,টাঙ্গাইল</a:t>
            </a:r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defRPr/>
            </a:pPr>
            <a:r>
              <a:rPr lang="en-US" sz="1600" b="1" dirty="0" err="1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E-mail:drezaulhassan@gmail.com</a:t>
            </a:r>
            <a:endParaRPr lang="en-US" sz="1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4D58BC-5AA7-BBA6-C342-FF0E2670BCC8}"/>
              </a:ext>
            </a:extLst>
          </p:cNvPr>
          <p:cNvSpPr txBox="1"/>
          <p:nvPr/>
        </p:nvSpPr>
        <p:spPr>
          <a:xfrm>
            <a:off x="6261041" y="3557366"/>
            <a:ext cx="573634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বাংলা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দ্বিতীয়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শিরোনামঃ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১8,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পিরিয়ডঃ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7৩, পাঠ-২,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পৃষ্ঠাঃ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৩5</a:t>
            </a:r>
          </a:p>
          <a:p>
            <a:r>
              <a:rPr lang="as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ফুপাতো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বোন</a:t>
            </a:r>
            <a:r>
              <a:rPr lang="as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....ভালো লাগল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as-IN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7378C8-2505-4A87-0B94-C77AEA350CBD}"/>
              </a:ext>
            </a:extLst>
          </p:cNvPr>
          <p:cNvSpPr txBox="1"/>
          <p:nvPr/>
        </p:nvSpPr>
        <p:spPr>
          <a:xfrm>
            <a:off x="6466707" y="2957478"/>
            <a:ext cx="11840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1B71C5-1A39-26D9-A3AB-D65C89A23F48}"/>
              </a:ext>
            </a:extLst>
          </p:cNvPr>
          <p:cNvSpPr txBox="1"/>
          <p:nvPr/>
        </p:nvSpPr>
        <p:spPr>
          <a:xfrm>
            <a:off x="3363070" y="3013501"/>
            <a:ext cx="2116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558513-A5C8-57A7-6ABB-20F6FF76A05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87382" y="659245"/>
            <a:ext cx="3088655" cy="30886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7DF4FD-4CD1-0122-A844-F813DE9B76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5" r="3885"/>
          <a:stretch/>
        </p:blipFill>
        <p:spPr>
          <a:xfrm>
            <a:off x="12778941" y="794379"/>
            <a:ext cx="2260383" cy="31814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811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5 0.00347 L 0.34557 -0.0032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70" y="-34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0.01018 L -0.40222 -0.00394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17" y="-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07267" y="840751"/>
            <a:ext cx="9026224" cy="5016758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32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পিরিয়ড – ৭৩</a:t>
            </a:r>
          </a:p>
          <a:p>
            <a:r>
              <a:rPr lang="en-US" sz="24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আমি</a:t>
            </a:r>
            <a:r>
              <a:rPr lang="en-US" sz="24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নের</a:t>
            </a:r>
            <a:r>
              <a:rPr lang="en-US" sz="2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ফুপাতো</a:t>
            </a:r>
            <a:r>
              <a:rPr lang="en-US" sz="2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বোন</a:t>
            </a:r>
            <a:r>
              <a:rPr lang="as-IN" sz="2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.......... অনেক ভালো লাগল</a:t>
            </a:r>
            <a:r>
              <a:rPr lang="en-US" sz="24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as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শিখনফল: এই পিরিয়ড শেষে শিক্ষার্থীরা-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১.২.১ যুক্তবর্ণযোগে গঠিত শব্দ শনাক্ত করতে পারবে।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৫.১.১ শব্দে ব্যবহৃত যুক্তবর্ণের ধ্বনি বলতে পারবে।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৫.১.২ যুক্তবর্ণযোগে গঠিত শব্দ বলতে পারবে।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৫.২.১ স্পষ্ট ও শুদ্ধভাবে শব্দ বলতে পারবে।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১৪.১.৩ সহজ বাক্যে প্রমিত বাংলায় প্রশ্নের উত্তর লিখতে পারবে।</a:t>
            </a:r>
          </a:p>
          <a:p>
            <a:endParaRPr lang="en-US" sz="24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as-IN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উপকরণ: পাঠ্যপুস্তক, ছবি, অনুচ্ছেদ লেখা চার্ট।</a:t>
            </a:r>
          </a:p>
          <a:p>
            <a:r>
              <a:rPr lang="as-IN" sz="24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পদ্ধতি/কৌশল: প্রদর্শন, প্রশ্নোত্তর, আলোচনা।</a:t>
            </a:r>
            <a:endParaRPr lang="en-US" sz="40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81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0616" y="885128"/>
            <a:ext cx="2715901" cy="20346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2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4722" y="1099959"/>
            <a:ext cx="2564167" cy="19389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503" y="2856530"/>
            <a:ext cx="2723013" cy="1868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isometricOffAxis2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4722" y="3097405"/>
            <a:ext cx="2564167" cy="1756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9C5258-F910-1225-68F3-C9DD53BAC67D}"/>
              </a:ext>
            </a:extLst>
          </p:cNvPr>
          <p:cNvSpPr txBox="1"/>
          <p:nvPr/>
        </p:nvSpPr>
        <p:spPr>
          <a:xfrm>
            <a:off x="1213313" y="5275494"/>
            <a:ext cx="98509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চিড়িয়াখানায়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/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শিশুপার্কে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বেড়াতে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গিয়েছে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দেখেছে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23E93F-E25E-3882-74AD-3D36D21409C4}"/>
              </a:ext>
            </a:extLst>
          </p:cNvPr>
          <p:cNvSpPr txBox="1"/>
          <p:nvPr/>
        </p:nvSpPr>
        <p:spPr>
          <a:xfrm>
            <a:off x="3668960" y="470975"/>
            <a:ext cx="36373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3200" b="1" u="sng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b="1" u="sng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b="1" u="sng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200" b="1" u="sng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u="sng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200" b="1" u="sng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7CDA64-7C6D-C677-BF67-ADCE69E093C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2379" y="1104636"/>
            <a:ext cx="2714068" cy="193899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BF3222A-079B-CA24-5648-70E973E759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142" y="885128"/>
            <a:ext cx="2499055" cy="2034655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77AF59-988E-78EB-7617-49A6404D63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6142" y="2909355"/>
            <a:ext cx="2491943" cy="1866874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A59F77B-375E-AB49-7E52-75E73E4FE730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2380" y="3122235"/>
            <a:ext cx="2714068" cy="17734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B76D9CC-0D30-D104-8945-810A858CB9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413575" y="446733"/>
            <a:ext cx="501246" cy="46755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0820E3F-56FC-F4CD-89C9-46B0400BEC5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06278" y="444399"/>
            <a:ext cx="601140" cy="46755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1CC93AE-4AAE-0B21-59CA-143DBC49AE4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704895" y="454785"/>
            <a:ext cx="509114" cy="46755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DCFF8C83-12B8-4C82-A89D-D06E7EDF8BB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48993" y="416032"/>
            <a:ext cx="601140" cy="46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08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5922062-104B-E24F-0BFC-F342EFB23F1E}"/>
              </a:ext>
            </a:extLst>
          </p:cNvPr>
          <p:cNvSpPr txBox="1"/>
          <p:nvPr/>
        </p:nvSpPr>
        <p:spPr>
          <a:xfrm>
            <a:off x="3132395" y="714831"/>
            <a:ext cx="61030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গ্রাম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u="sng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শহর</a:t>
            </a:r>
            <a:r>
              <a:rPr lang="en-US" sz="36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986446-E033-E6E6-F96D-08CFBBDA226B}"/>
              </a:ext>
            </a:extLst>
          </p:cNvPr>
          <p:cNvSpPr txBox="1"/>
          <p:nvPr/>
        </p:nvSpPr>
        <p:spPr>
          <a:xfrm>
            <a:off x="5672312" y="1491271"/>
            <a:ext cx="5755764" cy="3970318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আমিনের ফুপাতো বোন তিথি। আমিন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আর তিথিকে নিয়ে ফুপু একদিন চিড়িয়াখানায় গেলেন। আমিন সেখানে বাঘ, হরিণ, জিরাফসহ অনেক প্রাণী দেখল। আরেক দিন তাদের নিয়ে ফুপু শিশুপার্কে গেলেন। শিশুপার্কে ঘুরতে আমিনের অনেক ভালো লাগল।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E3DA1FD-47CD-C009-E789-ECE972ADC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956560" y="737551"/>
            <a:ext cx="501246" cy="4675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47845F2-D608-896F-C820-4F7DDB42B0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247880" y="745603"/>
            <a:ext cx="509114" cy="467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00EADD-9352-FCA8-A8A5-D8CD445693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539200" y="771872"/>
            <a:ext cx="509114" cy="4675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ACF730D-CB8B-2600-AA98-5E3FAB95E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0506" y="832586"/>
            <a:ext cx="601140" cy="46755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A0328E0-B4F2-5366-1233-A85F16F347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93221" y="804219"/>
            <a:ext cx="601140" cy="4675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8FB4DCE-2A6D-AA3D-EE60-389E31075E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51572" y="844591"/>
            <a:ext cx="601140" cy="4675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83E93D2-1B47-458A-BC68-4CBA81476F8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9117" y="1692491"/>
            <a:ext cx="4516470" cy="357240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558401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5078" y="1975903"/>
            <a:ext cx="864988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as-IN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চিড়িয়াখানা</a:t>
            </a:r>
            <a:r>
              <a:rPr lang="en-US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as-IN" sz="4000" b="1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যেখানে দেখানোর জন্য পশুপাখি রাখা হয়।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5384" y="3753928"/>
            <a:ext cx="666735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as-IN" sz="4000" b="1" dirty="0">
                <a:highlight>
                  <a:srgbClr val="00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শিশুপার্ক </a:t>
            </a:r>
            <a:r>
              <a:rPr lang="as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- শিশুদের বিনোদনের জায়গা।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V="1">
            <a:off x="471399" y="1423838"/>
            <a:ext cx="2265687" cy="1518472"/>
          </a:xfrm>
          <a:prstGeom prst="rect">
            <a:avLst/>
          </a:prstGeom>
          <a:ln w="57150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398" y="3259887"/>
            <a:ext cx="2265688" cy="1675601"/>
          </a:xfrm>
          <a:prstGeom prst="rect">
            <a:avLst/>
          </a:prstGeom>
          <a:ln w="57150"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5323978-DB5C-A773-A233-18C2A51BEDA7}"/>
              </a:ext>
            </a:extLst>
          </p:cNvPr>
          <p:cNvSpPr txBox="1"/>
          <p:nvPr/>
        </p:nvSpPr>
        <p:spPr>
          <a:xfrm>
            <a:off x="4685431" y="647804"/>
            <a:ext cx="15836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b="1" dirty="0">
                <a:highlight>
                  <a:srgbClr val="C0C0C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12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6796" y="389839"/>
            <a:ext cx="321561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আর্দশ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B56243-3433-91B6-87F6-3A67E1FB05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396" y="1277660"/>
            <a:ext cx="2975442" cy="42061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4CFF6DA-79E6-1460-1E9F-05A49A2854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3855" y="1374212"/>
            <a:ext cx="4870199" cy="36526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Frame 3">
            <a:extLst>
              <a:ext uri="{FF2B5EF4-FFF2-40B4-BE49-F238E27FC236}">
                <a16:creationId xmlns:a16="http://schemas.microsoft.com/office/drawing/2014/main" id="{A2295AAF-E864-D001-4D38-47CE07F27DD1}"/>
              </a:ext>
            </a:extLst>
          </p:cNvPr>
          <p:cNvSpPr/>
          <p:nvPr/>
        </p:nvSpPr>
        <p:spPr>
          <a:xfrm>
            <a:off x="8395828" y="4469611"/>
            <a:ext cx="2709123" cy="681541"/>
          </a:xfrm>
          <a:prstGeom prst="frame">
            <a:avLst>
              <a:gd name="adj1" fmla="val 4167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29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3B414E9-C91C-7B25-3D46-76127AACE048}"/>
              </a:ext>
            </a:extLst>
          </p:cNvPr>
          <p:cNvSpPr txBox="1"/>
          <p:nvPr/>
        </p:nvSpPr>
        <p:spPr>
          <a:xfrm>
            <a:off x="1276894" y="2850135"/>
            <a:ext cx="45900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আমিনের ফুপাতো বোন তিথি।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3B0285-3CC1-F4D4-CB66-989D660442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906745"/>
            <a:ext cx="3392016" cy="4379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2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C82DFB-B80A-0A9C-2D2A-AFAE8E3D8492}"/>
              </a:ext>
            </a:extLst>
          </p:cNvPr>
          <p:cNvSpPr txBox="1"/>
          <p:nvPr/>
        </p:nvSpPr>
        <p:spPr>
          <a:xfrm>
            <a:off x="1866332" y="5319299"/>
            <a:ext cx="77774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আর তিথিকে নিয়ে ফুপু একদিন চিড়িয়াখানায় গেলেন।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316E5F-F1F7-5382-F535-C841D3D5010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82152" y="363488"/>
            <a:ext cx="7124321" cy="484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7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88BC5B3-566B-E3A8-9F72-2B7B8C76A4F7}"/>
              </a:ext>
            </a:extLst>
          </p:cNvPr>
          <p:cNvSpPr txBox="1"/>
          <p:nvPr/>
        </p:nvSpPr>
        <p:spPr>
          <a:xfrm>
            <a:off x="1594201" y="5319989"/>
            <a:ext cx="87510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আমিন সেখানে বাঘ, হরিণ, জিরাফসহ অনেক প্রাণী দেখল।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D18560-AD68-A3DF-9752-9DEDF095AB2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2404" y="1090465"/>
            <a:ext cx="2823438" cy="40364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8721D3-46B3-2F04-21AE-83A0803FF2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2393" y="1090466"/>
            <a:ext cx="2823439" cy="40364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17601C-7F26-93E1-513F-A312818DC7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2384" y="1090465"/>
            <a:ext cx="2823440" cy="403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8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E49285-FE0A-E712-2478-6FBFBCB9BE09}"/>
              </a:ext>
            </a:extLst>
          </p:cNvPr>
          <p:cNvSpPr txBox="1"/>
          <p:nvPr/>
        </p:nvSpPr>
        <p:spPr>
          <a:xfrm>
            <a:off x="2994661" y="5040476"/>
            <a:ext cx="6825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আরেক দিন তাদের নিয়ে ফুপু শিশুপার্কে গেলেন।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63DF04-9FE0-F82B-699D-B2DF9744741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8291" y="958079"/>
            <a:ext cx="6463274" cy="388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31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52050" y="3136516"/>
            <a:ext cx="2546556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শিশুপার্ক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9102" y="3136516"/>
            <a:ext cx="1406013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র্ক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08041" y="3136516"/>
            <a:ext cx="10820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83386" y="3102138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ক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366" y="3342801"/>
            <a:ext cx="247685" cy="295316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8358248" y="2954462"/>
            <a:ext cx="614050" cy="3883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371140" y="3706881"/>
            <a:ext cx="614050" cy="206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120424" y="3741259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দর্শক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94640" y="2428630"/>
            <a:ext cx="105252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স্পর্শ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BADFD8-9683-D1B0-A2C8-957A44B245BB}"/>
              </a:ext>
            </a:extLst>
          </p:cNvPr>
          <p:cNvSpPr txBox="1"/>
          <p:nvPr/>
        </p:nvSpPr>
        <p:spPr>
          <a:xfrm>
            <a:off x="2754599" y="781986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56384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7" grpId="0" animBg="1"/>
      <p:bldP spid="18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814A8A-ED0C-297C-FBE4-92DDE76B3F6A}"/>
              </a:ext>
            </a:extLst>
          </p:cNvPr>
          <p:cNvSpPr txBox="1"/>
          <p:nvPr/>
        </p:nvSpPr>
        <p:spPr>
          <a:xfrm>
            <a:off x="2299063" y="604739"/>
            <a:ext cx="79030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৩৫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en-US" sz="3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8CECDC-B80D-5691-9EAF-379DF9A24C9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39791" y="1251070"/>
            <a:ext cx="4958986" cy="3985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1B1B1F1-6047-D2A8-2902-D18A173F86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" r="753"/>
          <a:stretch/>
        </p:blipFill>
        <p:spPr>
          <a:xfrm>
            <a:off x="2096588" y="1055152"/>
            <a:ext cx="3372188" cy="43774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9661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7928" y="1697939"/>
            <a:ext cx="3274373" cy="37155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69A755-FB72-ECC7-2977-A287C1004B2D}"/>
              </a:ext>
            </a:extLst>
          </p:cNvPr>
          <p:cNvSpPr txBox="1"/>
          <p:nvPr/>
        </p:nvSpPr>
        <p:spPr>
          <a:xfrm>
            <a:off x="2646389" y="788408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0D19FF-A64E-6EB2-9CB6-3E36A2532F9E}"/>
              </a:ext>
            </a:extLst>
          </p:cNvPr>
          <p:cNvSpPr txBox="1"/>
          <p:nvPr/>
        </p:nvSpPr>
        <p:spPr>
          <a:xfrm>
            <a:off x="5822768" y="1803401"/>
            <a:ext cx="579011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আমিনের ফুপাতো বোন তিথি। 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আর তিথিকে নিয়ে ফুপু একদিন চিড়িয়াখানায় গেলেন। আমিন সেখানে বাঘ, হরিণ, জিরাফসহ অনেক প্রাণী দেখল। আরেক দিন তাদের নিয়ে ফুপু শিশুপার্কে গেলেন। শিশুপার্কে ঘুরতে আমিনের অনেক ভালো লাগল।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893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98F34-68F9-71A0-BD10-0FF8EA0C9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9C823D-49D0-E9BB-1C55-E06E0C4308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37928" y="1697939"/>
            <a:ext cx="3274373" cy="371553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34B6B7-0FE0-916A-0BF0-91CBC1A01B1D}"/>
              </a:ext>
            </a:extLst>
          </p:cNvPr>
          <p:cNvSpPr txBox="1"/>
          <p:nvPr/>
        </p:nvSpPr>
        <p:spPr>
          <a:xfrm>
            <a:off x="2646389" y="788408"/>
            <a:ext cx="61068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627D8F-D8F7-3D14-4832-884062A4D982}"/>
              </a:ext>
            </a:extLst>
          </p:cNvPr>
          <p:cNvSpPr txBox="1"/>
          <p:nvPr/>
        </p:nvSpPr>
        <p:spPr>
          <a:xfrm>
            <a:off x="5822768" y="1803401"/>
            <a:ext cx="579011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আমিনের ফুপাতো বোন তিথি। আমিন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আর তিথিকে নিয়ে ফুপু একদিন চিড়িয়াখানায় গেলেন। আমিন সেখানে বাঘ, হরিণ, জিরাফসহ অনেক প্রাণী দেখল। আরেক দিন তাদের নিয়ে ফুপু শিশুপার্কে গেলেন। শিশুপার্কে ঘুরতে আমিনের অনেক ভালো লাগল।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6505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562781"/>
              </p:ext>
            </p:extLst>
          </p:nvPr>
        </p:nvGraphicFramePr>
        <p:xfrm>
          <a:off x="1538677" y="2171173"/>
          <a:ext cx="8583561" cy="2979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4288">
                  <a:extLst>
                    <a:ext uri="{9D8B030D-6E8A-4147-A177-3AD203B41FA5}">
                      <a16:colId xmlns:a16="http://schemas.microsoft.com/office/drawing/2014/main" val="391828121"/>
                    </a:ext>
                  </a:extLst>
                </a:gridCol>
                <a:gridCol w="4359273">
                  <a:extLst>
                    <a:ext uri="{9D8B030D-6E8A-4147-A177-3AD203B41FA5}">
                      <a16:colId xmlns:a16="http://schemas.microsoft.com/office/drawing/2014/main" val="1533438239"/>
                    </a:ext>
                  </a:extLst>
                </a:gridCol>
              </a:tblGrid>
              <a:tr h="9930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নং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১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দল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en-US" sz="4000" dirty="0" err="1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নং</a:t>
                      </a:r>
                      <a:r>
                        <a:rPr lang="en-US" sz="40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২ 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3104819"/>
                  </a:ext>
                </a:extLst>
              </a:tr>
              <a:tr h="99305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শহর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চিড়িয়াখানা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9275609"/>
                  </a:ext>
                </a:extLst>
              </a:tr>
              <a:tr h="993058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হরিণ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বাঘ</a:t>
                      </a:r>
                      <a:endParaRPr lang="en-US" sz="4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383425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18DA14B-8E31-0AC4-E105-8FD11E84637A}"/>
              </a:ext>
            </a:extLst>
          </p:cNvPr>
          <p:cNvSpPr txBox="1"/>
          <p:nvPr/>
        </p:nvSpPr>
        <p:spPr>
          <a:xfrm>
            <a:off x="3987437" y="586552"/>
            <a:ext cx="32101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2185DEB-E301-8FC9-68F8-AD2756E8D6EE}"/>
              </a:ext>
            </a:extLst>
          </p:cNvPr>
          <p:cNvSpPr txBox="1"/>
          <p:nvPr/>
        </p:nvSpPr>
        <p:spPr>
          <a:xfrm>
            <a:off x="1330305" y="1434927"/>
            <a:ext cx="27503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48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লিখিঃ</a:t>
            </a:r>
            <a:r>
              <a:rPr lang="en-US" sz="48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930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097460" y="2337863"/>
            <a:ext cx="1323669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হরিণ</a:t>
            </a:r>
            <a:endParaRPr lang="en-US" sz="40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7653" y="2330390"/>
            <a:ext cx="1573781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ফুপাতো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 flipH="1">
            <a:off x="6195356" y="2330390"/>
            <a:ext cx="1762432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endParaRPr lang="en-US" sz="40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98703" y="2330390"/>
            <a:ext cx="2031593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শিশুপার্কে</a:t>
            </a:r>
            <a:endParaRPr lang="en-US" sz="4000" dirty="0">
              <a:highlight>
                <a:srgbClr val="FFFF00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8026" y="3369302"/>
            <a:ext cx="10834660" cy="255454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আমিনের 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…….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বোন তিথি। আমিন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 তিথিকে নিয়ে ফুপু একদিন 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….. ……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গেলেন। আমিন সেখানে বাঘ,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……..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জিরাফসহ অনেক প্রাণী দেখল। আরেক দিন তাদের নিয়ে ফুপু 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……    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গেলেন। শিশুপার্কে ঘুরতে আমিনের অনেক </a:t>
            </a:r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…    </a:t>
            </a:r>
            <a:r>
              <a:rPr lang="as-IN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লাগল।</a:t>
            </a:r>
            <a:endParaRPr lang="en-US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80358" y="2330390"/>
            <a:ext cx="2388184" cy="707886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as-IN" sz="4000" dirty="0">
                <a:highlight>
                  <a:srgbClr val="FFFF00"/>
                </a:highlight>
                <a:latin typeface="NikoshBAN" panose="02000000000000000000" pitchFamily="2" charset="0"/>
                <a:cs typeface="NikoshBAN" panose="02000000000000000000" pitchFamily="2" charset="0"/>
              </a:rPr>
              <a:t>চিড়িয়াখানায়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B1E9CF-9056-2195-F763-F44FDA53097F}"/>
              </a:ext>
            </a:extLst>
          </p:cNvPr>
          <p:cNvSpPr txBox="1"/>
          <p:nvPr/>
        </p:nvSpPr>
        <p:spPr>
          <a:xfrm>
            <a:off x="1355271" y="764876"/>
            <a:ext cx="929749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মূল্যায়নঃ</a:t>
            </a:r>
            <a:endParaRPr lang="en-US" sz="44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উপযুক্ত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জায়গা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400" b="1" u="sng" dirty="0"/>
          </a:p>
        </p:txBody>
      </p:sp>
    </p:spTree>
    <p:extLst>
      <p:ext uri="{BB962C8B-B14F-4D97-AF65-F5344CB8AC3E}">
        <p14:creationId xmlns:p14="http://schemas.microsoft.com/office/powerpoint/2010/main" val="2399147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81481E-6 L 0.03776 0.1476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8" y="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81481E-6 L -0.47643 0.22847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828" y="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59259E-6 L 0.31458 0.23125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29" y="1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L -0.21237 0.41342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25" y="2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81481E-6 L 0.20065 0.41435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26" y="2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  <p:bldP spid="8" grpId="0"/>
      <p:bldP spid="8" grpId="1"/>
      <p:bldP spid="9" grpId="0" animBg="1"/>
      <p:bldP spid="10" grpId="0"/>
      <p:bldP spid="10" grpId="1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C6B6F2-CD55-5547-98D1-7268B6AB6B27}"/>
              </a:ext>
            </a:extLst>
          </p:cNvPr>
          <p:cNvSpPr txBox="1"/>
          <p:nvPr/>
        </p:nvSpPr>
        <p:spPr>
          <a:xfrm>
            <a:off x="2627987" y="1892328"/>
            <a:ext cx="610688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600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36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১।আমিন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চিড়িয়াখানায়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২।শিশুপার্ক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সম্পর্কে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163702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67B363-7694-77F5-D379-09879391D66D}"/>
              </a:ext>
            </a:extLst>
          </p:cNvPr>
          <p:cNvSpPr txBox="1"/>
          <p:nvPr/>
        </p:nvSpPr>
        <p:spPr>
          <a:xfrm>
            <a:off x="4659086" y="1864863"/>
            <a:ext cx="28738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FF00"/>
                </a:solidFill>
              </a:rPr>
              <a:t>ধন্যবাদ</a:t>
            </a:r>
            <a:endParaRPr lang="en-US" sz="3600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CF6A83-4766-2B9C-1300-BD36A199EB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309" y="2242457"/>
            <a:ext cx="4762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022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5">
    <wetp:webextensionref xmlns:r="http://schemas.openxmlformats.org/officeDocument/2006/relationships" r:id="rId1"/>
  </wetp:taskpane>
  <wetp:taskpane dockstate="right" visibility="0" width="700" row="3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BF672E16-7A5F-4F53-BF74-97FD46F2CF27}">
  <we:reference id="wa200005566" version="3.0.0.2" store="en-US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5C832950-93B9-4C05-B20F-2C67631AF34C}">
  <we:reference id="wa104379279" version="2.1.0.0" store="en-US" storeType="OMEX"/>
  <we:alternateReferences>
    <we:reference id="WA104379279" version="2.1.0.0" store="WA104379279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1136</TotalTime>
  <Words>476</Words>
  <Application>Microsoft Office PowerPoint</Application>
  <PresentationFormat>Widescreen</PresentationFormat>
  <Paragraphs>75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drezaul hassan</cp:lastModifiedBy>
  <cp:revision>104</cp:revision>
  <dcterms:created xsi:type="dcterms:W3CDTF">2024-05-25T06:13:49Z</dcterms:created>
  <dcterms:modified xsi:type="dcterms:W3CDTF">2026-06-25T14:59:28Z</dcterms:modified>
</cp:coreProperties>
</file>