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25" r:id="rId4"/>
  </p:sldMasterIdLst>
  <p:notesMasterIdLst>
    <p:notesMasterId r:id="rId13"/>
  </p:notesMasterIdLst>
  <p:handoutMasterIdLst>
    <p:handoutMasterId r:id="rId14"/>
  </p:handoutMasterIdLst>
  <p:sldIdLst>
    <p:sldId id="261" r:id="rId5"/>
    <p:sldId id="256" r:id="rId6"/>
    <p:sldId id="257" r:id="rId7"/>
    <p:sldId id="260" r:id="rId8"/>
    <p:sldId id="258" r:id="rId9"/>
    <p:sldId id="259" r:id="rId10"/>
    <p:sldId id="262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 Motaher Hossain" userId="d4362cb7acae1f17" providerId="LiveId" clId="{7D092DD7-DCB8-4602-B31B-F7A723D05DC6}"/>
    <pc:docChg chg="custSel addSld delSld modSld sldOrd">
      <pc:chgData name="Md Motaher Hossain" userId="d4362cb7acae1f17" providerId="LiveId" clId="{7D092DD7-DCB8-4602-B31B-F7A723D05DC6}" dt="2025-01-02T17:20:24.343" v="143"/>
      <pc:docMkLst>
        <pc:docMk/>
      </pc:docMkLst>
      <pc:sldChg chg="addSp delSp modSp add ord modTransition">
        <pc:chgData name="Md Motaher Hossain" userId="d4362cb7acae1f17" providerId="LiveId" clId="{7D092DD7-DCB8-4602-B31B-F7A723D05DC6}" dt="2025-01-02T17:20:24.343" v="143"/>
        <pc:sldMkLst>
          <pc:docMk/>
          <pc:sldMk cId="2748386330" sldId="261"/>
        </pc:sldMkLst>
        <pc:spChg chg="add mod">
          <ac:chgData name="Md Motaher Hossain" userId="d4362cb7acae1f17" providerId="LiveId" clId="{7D092DD7-DCB8-4602-B31B-F7A723D05DC6}" dt="2024-12-25T14:54:14.239" v="3" actId="255"/>
          <ac:spMkLst>
            <pc:docMk/>
            <pc:sldMk cId="2748386330" sldId="261"/>
            <ac:spMk id="2" creationId="{39C1ADFB-F0D7-4F55-8CE1-98CB4E1A720E}"/>
          </ac:spMkLst>
        </pc:spChg>
        <pc:picChg chg="add del mod">
          <ac:chgData name="Md Motaher Hossain" userId="d4362cb7acae1f17" providerId="LiveId" clId="{7D092DD7-DCB8-4602-B31B-F7A723D05DC6}" dt="2024-12-25T15:00:10.727" v="12"/>
          <ac:picMkLst>
            <pc:docMk/>
            <pc:sldMk cId="2748386330" sldId="261"/>
            <ac:picMk id="1026" creationId="{81FE3BA6-BA73-485D-A5B1-33D86C6F0361}"/>
          </ac:picMkLst>
        </pc:picChg>
        <pc:picChg chg="add mod">
          <ac:chgData name="Md Motaher Hossain" userId="d4362cb7acae1f17" providerId="LiveId" clId="{7D092DD7-DCB8-4602-B31B-F7A723D05DC6}" dt="2024-12-25T15:02:01.219" v="18" actId="14100"/>
          <ac:picMkLst>
            <pc:docMk/>
            <pc:sldMk cId="2748386330" sldId="261"/>
            <ac:picMk id="1028" creationId="{3311E316-B897-4C25-9FF9-BADFC2B4DCE2}"/>
          </ac:picMkLst>
        </pc:picChg>
      </pc:sldChg>
      <pc:sldChg chg="addSp modSp add ord">
        <pc:chgData name="Md Motaher Hossain" userId="d4362cb7acae1f17" providerId="LiveId" clId="{7D092DD7-DCB8-4602-B31B-F7A723D05DC6}" dt="2024-12-25T15:13:44.742" v="88"/>
        <pc:sldMkLst>
          <pc:docMk/>
          <pc:sldMk cId="788316796" sldId="262"/>
        </pc:sldMkLst>
        <pc:spChg chg="add mod">
          <ac:chgData name="Md Motaher Hossain" userId="d4362cb7acae1f17" providerId="LiveId" clId="{7D092DD7-DCB8-4602-B31B-F7A723D05DC6}" dt="2024-12-25T15:13:08.998" v="87" actId="5793"/>
          <ac:spMkLst>
            <pc:docMk/>
            <pc:sldMk cId="788316796" sldId="262"/>
            <ac:spMk id="2" creationId="{222D9CC9-9053-4871-BE7D-8A44A079CC23}"/>
          </ac:spMkLst>
        </pc:spChg>
        <pc:spChg chg="add mod">
          <ac:chgData name="Md Motaher Hossain" userId="d4362cb7acae1f17" providerId="LiveId" clId="{7D092DD7-DCB8-4602-B31B-F7A723D05DC6}" dt="2024-12-25T15:11:21.926" v="81" actId="1076"/>
          <ac:spMkLst>
            <pc:docMk/>
            <pc:sldMk cId="788316796" sldId="262"/>
            <ac:spMk id="3" creationId="{DC2DD1D7-53AD-4DE7-A50A-435EF857C9FB}"/>
          </ac:spMkLst>
        </pc:spChg>
      </pc:sldChg>
      <pc:sldChg chg="modSp add del">
        <pc:chgData name="Md Motaher Hossain" userId="d4362cb7acae1f17" providerId="LiveId" clId="{7D092DD7-DCB8-4602-B31B-F7A723D05DC6}" dt="2025-01-02T16:48:50.730" v="140" actId="2696"/>
        <pc:sldMkLst>
          <pc:docMk/>
          <pc:sldMk cId="171806858" sldId="263"/>
        </pc:sldMkLst>
        <pc:spChg chg="mod">
          <ac:chgData name="Md Motaher Hossain" userId="d4362cb7acae1f17" providerId="LiveId" clId="{7D092DD7-DCB8-4602-B31B-F7A723D05DC6}" dt="2025-01-02T16:45:46.989" v="120" actId="20578"/>
          <ac:spMkLst>
            <pc:docMk/>
            <pc:sldMk cId="171806858" sldId="263"/>
            <ac:spMk id="2" creationId="{D20179FD-06AC-4F78-A15A-38729940ECAF}"/>
          </ac:spMkLst>
        </pc:spChg>
      </pc:sldChg>
      <pc:sldChg chg="add del">
        <pc:chgData name="Md Motaher Hossain" userId="d4362cb7acae1f17" providerId="LiveId" clId="{7D092DD7-DCB8-4602-B31B-F7A723D05DC6}" dt="2025-01-02T16:40:40.318" v="90" actId="2696"/>
        <pc:sldMkLst>
          <pc:docMk/>
          <pc:sldMk cId="3019291936" sldId="263"/>
        </pc:sldMkLst>
      </pc:sldChg>
      <pc:sldChg chg="addSp modSp add ord">
        <pc:chgData name="Md Motaher Hossain" userId="d4362cb7acae1f17" providerId="LiveId" clId="{7D092DD7-DCB8-4602-B31B-F7A723D05DC6}" dt="2025-01-02T16:51:48.714" v="142"/>
        <pc:sldMkLst>
          <pc:docMk/>
          <pc:sldMk cId="801496235" sldId="264"/>
        </pc:sldMkLst>
        <pc:spChg chg="add mod">
          <ac:chgData name="Md Motaher Hossain" userId="d4362cb7acae1f17" providerId="LiveId" clId="{7D092DD7-DCB8-4602-B31B-F7A723D05DC6}" dt="2025-01-02T16:49:29.039" v="141" actId="20577"/>
          <ac:spMkLst>
            <pc:docMk/>
            <pc:sldMk cId="801496235" sldId="264"/>
            <ac:spMk id="2" creationId="{E926CCF5-54E0-49D3-8CEE-9322A8CC56E9}"/>
          </ac:spMkLst>
        </pc:spChg>
      </pc:sldChg>
    </pc:docChg>
  </pc:docChgLst>
  <pc:docChgLst>
    <pc:chgData name="Md Motaher Hossain" userId="d4362cb7acae1f17" providerId="LiveId" clId="{F6E6511C-EAA5-485F-BB30-FE360999470D}"/>
    <pc:docChg chg="modSld">
      <pc:chgData name="Md Motaher Hossain" userId="d4362cb7acae1f17" providerId="LiveId" clId="{F6E6511C-EAA5-485F-BB30-FE360999470D}" dt="2024-12-07T14:19:24.877" v="29" actId="20577"/>
      <pc:docMkLst>
        <pc:docMk/>
      </pc:docMkLst>
      <pc:sldChg chg="addSp modSp mod modAnim">
        <pc:chgData name="Md Motaher Hossain" userId="d4362cb7acae1f17" providerId="LiveId" clId="{F6E6511C-EAA5-485F-BB30-FE360999470D}" dt="2024-12-07T08:18:10.525" v="25"/>
        <pc:sldMkLst>
          <pc:docMk/>
          <pc:sldMk cId="1819359268" sldId="256"/>
        </pc:sldMkLst>
        <pc:spChg chg="mod">
          <ac:chgData name="Md Motaher Hossain" userId="d4362cb7acae1f17" providerId="LiveId" clId="{F6E6511C-EAA5-485F-BB30-FE360999470D}" dt="2024-12-07T08:12:05.998" v="11" actId="1037"/>
          <ac:spMkLst>
            <pc:docMk/>
            <pc:sldMk cId="1819359268" sldId="256"/>
            <ac:spMk id="3" creationId="{2E78725B-6E40-4D82-B375-7831D81C29EE}"/>
          </ac:spMkLst>
        </pc:spChg>
        <pc:picChg chg="add mod">
          <ac:chgData name="Md Motaher Hossain" userId="d4362cb7acae1f17" providerId="LiveId" clId="{F6E6511C-EAA5-485F-BB30-FE360999470D}" dt="2024-12-07T08:12:01.168" v="3" actId="1076"/>
          <ac:picMkLst>
            <pc:docMk/>
            <pc:sldMk cId="1819359268" sldId="256"/>
            <ac:picMk id="5" creationId="{583DCC1B-6525-475E-84BC-B1A1C57533D1}"/>
          </ac:picMkLst>
        </pc:picChg>
      </pc:sldChg>
      <pc:sldChg chg="modSp">
        <pc:chgData name="Md Motaher Hossain" userId="d4362cb7acae1f17" providerId="LiveId" clId="{F6E6511C-EAA5-485F-BB30-FE360999470D}" dt="2024-12-07T14:19:24.877" v="29" actId="20577"/>
        <pc:sldMkLst>
          <pc:docMk/>
          <pc:sldMk cId="3253689747" sldId="257"/>
        </pc:sldMkLst>
        <pc:spChg chg="mod">
          <ac:chgData name="Md Motaher Hossain" userId="d4362cb7acae1f17" providerId="LiveId" clId="{F6E6511C-EAA5-485F-BB30-FE360999470D}" dt="2024-12-07T14:19:24.877" v="29" actId="20577"/>
          <ac:spMkLst>
            <pc:docMk/>
            <pc:sldMk cId="3253689747" sldId="257"/>
            <ac:spMk id="2" creationId="{34DB6CE4-2B13-4715-B5B2-615A55922CA1}"/>
          </ac:spMkLst>
        </pc:spChg>
      </pc:sldChg>
      <pc:sldChg chg="modSp mod">
        <pc:chgData name="Md Motaher Hossain" userId="d4362cb7acae1f17" providerId="LiveId" clId="{F6E6511C-EAA5-485F-BB30-FE360999470D}" dt="2024-12-07T08:12:48.384" v="15" actId="1440"/>
        <pc:sldMkLst>
          <pc:docMk/>
          <pc:sldMk cId="1193417028" sldId="259"/>
        </pc:sldMkLst>
        <pc:picChg chg="mod">
          <ac:chgData name="Md Motaher Hossain" userId="d4362cb7acae1f17" providerId="LiveId" clId="{F6E6511C-EAA5-485F-BB30-FE360999470D}" dt="2024-12-07T08:12:48.384" v="15" actId="1440"/>
          <ac:picMkLst>
            <pc:docMk/>
            <pc:sldMk cId="1193417028" sldId="259"/>
            <ac:picMk id="16" creationId="{436449BE-65DC-4421-A6DB-1321222E9F3E}"/>
          </ac:picMkLst>
        </pc:picChg>
      </pc:sldChg>
      <pc:sldChg chg="modSp">
        <pc:chgData name="Md Motaher Hossain" userId="d4362cb7acae1f17" providerId="LiveId" clId="{F6E6511C-EAA5-485F-BB30-FE360999470D}" dt="2024-12-07T08:12:17.300" v="12"/>
        <pc:sldMkLst>
          <pc:docMk/>
          <pc:sldMk cId="1391626386" sldId="260"/>
        </pc:sldMkLst>
        <pc:picChg chg="mod">
          <ac:chgData name="Md Motaher Hossain" userId="d4362cb7acae1f17" providerId="LiveId" clId="{F6E6511C-EAA5-485F-BB30-FE360999470D}" dt="2024-12-07T08:12:17.300" v="12"/>
          <ac:picMkLst>
            <pc:docMk/>
            <pc:sldMk cId="1391626386" sldId="260"/>
            <ac:picMk id="4" creationId="{AAD64293-E256-49C1-8539-918AFC0BD7A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7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40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480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25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40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42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4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2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9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6844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22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9066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647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1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15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88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  <p:sldLayoutId id="2147484337" r:id="rId12"/>
    <p:sldLayoutId id="2147484338" r:id="rId13"/>
    <p:sldLayoutId id="2147484339" r:id="rId14"/>
    <p:sldLayoutId id="2147484340" r:id="rId15"/>
    <p:sldLayoutId id="21474843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C1ADFB-F0D7-4F55-8CE1-98CB4E1A720E}"/>
              </a:ext>
            </a:extLst>
          </p:cNvPr>
          <p:cNvSpPr/>
          <p:nvPr/>
        </p:nvSpPr>
        <p:spPr>
          <a:xfrm>
            <a:off x="2465294" y="73018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6000" dirty="0" err="1">
                <a:solidFill>
                  <a:srgbClr val="FFFF00"/>
                </a:solidFill>
              </a:rPr>
              <a:t>আজকের</a:t>
            </a:r>
            <a:r>
              <a:rPr lang="en-GB" sz="6000" dirty="0">
                <a:solidFill>
                  <a:srgbClr val="FFFF00"/>
                </a:solidFill>
              </a:rPr>
              <a:t> </a:t>
            </a:r>
            <a:r>
              <a:rPr lang="en-GB" sz="6000" dirty="0" err="1">
                <a:solidFill>
                  <a:srgbClr val="FFFF00"/>
                </a:solidFill>
              </a:rPr>
              <a:t>ক্লাসে</a:t>
            </a:r>
            <a:endParaRPr lang="en-GB" sz="6000" dirty="0">
              <a:solidFill>
                <a:srgbClr val="FFFF00"/>
              </a:solidFill>
            </a:endParaRPr>
          </a:p>
          <a:p>
            <a:r>
              <a:rPr lang="en-GB" sz="6000" dirty="0">
                <a:solidFill>
                  <a:srgbClr val="FFFF00"/>
                </a:solidFill>
              </a:rPr>
              <a:t>       </a:t>
            </a:r>
            <a:r>
              <a:rPr lang="en-GB" sz="6000" dirty="0" err="1">
                <a:solidFill>
                  <a:srgbClr val="FFFF00"/>
                </a:solidFill>
              </a:rPr>
              <a:t>তোমাদের</a:t>
            </a:r>
            <a:r>
              <a:rPr lang="en-GB" sz="6000" dirty="0">
                <a:solidFill>
                  <a:srgbClr val="FFFF00"/>
                </a:solidFill>
              </a:rPr>
              <a:t> </a:t>
            </a:r>
            <a:r>
              <a:rPr lang="en-GB" sz="6000" dirty="0" err="1">
                <a:solidFill>
                  <a:srgbClr val="FFFF00"/>
                </a:solidFill>
              </a:rPr>
              <a:t>স্বাগতম</a:t>
            </a:r>
            <a:r>
              <a:rPr lang="en-GB" sz="60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1028" name="Picture 4" descr="Hot Pink Beautiful Flowers Pictures ...">
            <a:extLst>
              <a:ext uri="{FF2B5EF4-FFF2-40B4-BE49-F238E27FC236}">
                <a16:creationId xmlns:a16="http://schemas.microsoft.com/office/drawing/2014/main" id="{3311E316-B897-4C25-9FF9-BADFC2B4D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207" y="2669180"/>
            <a:ext cx="6274174" cy="36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38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6712" y="615820"/>
            <a:ext cx="7137573" cy="1821122"/>
          </a:xfrm>
        </p:spPr>
        <p:txBody>
          <a:bodyPr>
            <a:normAutofit/>
          </a:bodyPr>
          <a:lstStyle/>
          <a:p>
            <a:pPr algn="ctr"/>
            <a:r>
              <a:rPr lang="en-US" sz="9600" dirty="0" err="1" smtClean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r>
              <a:rPr lang="en-US" sz="9600" dirty="0" smtClean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9600" dirty="0" err="1" smtClean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পরিচিতি</a:t>
            </a:r>
            <a:endParaRPr lang="en-US" sz="9600" dirty="0">
              <a:solidFill>
                <a:schemeClr val="tx1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 txBox="1">
            <a:spLocks/>
          </p:cNvSpPr>
          <p:nvPr/>
        </p:nvSpPr>
        <p:spPr>
          <a:xfrm>
            <a:off x="764120" y="3203511"/>
            <a:ext cx="8172830" cy="33216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মো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হাসান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ইমাম</a:t>
            </a:r>
            <a:endParaRPr lang="en-US" sz="21600" dirty="0" smtClean="0">
              <a:solidFill>
                <a:schemeClr val="bg2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প্রভাষক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রসায়ন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ctr"/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রাজাবাড়ী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কলেজ</a:t>
            </a:r>
            <a:endParaRPr lang="en-US" sz="21600" dirty="0" smtClean="0">
              <a:solidFill>
                <a:schemeClr val="bg2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মির্জাপুর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16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টাঙ্গাইল</a:t>
            </a:r>
            <a:r>
              <a:rPr lang="en-US" sz="216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।</a:t>
            </a:r>
          </a:p>
          <a:p>
            <a:pPr algn="ctr"/>
            <a:endParaRPr lang="en-US" sz="32000" dirty="0" smtClean="0">
              <a:solidFill>
                <a:schemeClr val="bg2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" b="2420"/>
          <a:stretch/>
        </p:blipFill>
        <p:spPr>
          <a:xfrm>
            <a:off x="7940350" y="1847461"/>
            <a:ext cx="4251649" cy="50105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7638">
        <p14:honeycomb/>
      </p:transition>
    </mc:Choice>
    <mc:Fallback>
      <p:transition spd="slow" advTm="76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DB6CE4-2B13-4715-B5B2-615A55922CA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88408" y="2579685"/>
                <a:ext cx="10023298" cy="3858437"/>
              </a:xfrm>
            </p:spPr>
            <p:txBody>
              <a:bodyPr>
                <a:noAutofit/>
              </a:bodyPr>
              <a:lstStyle/>
              <a:p>
                <a:pPr fontAlgn="base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𝑠𝑝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chemeClr val="tx1"/>
                    </a:solidFill>
                    <a:latin typeface="Shonar Bangla" panose="02020603050405020304" pitchFamily="18" charset="0"/>
                    <a:cs typeface="Shonar Bangla" panose="02020603050405020304" pitchFamily="18" charset="0"/>
                  </a:rPr>
                  <a:t> </a:t>
                </a:r>
                <a:r>
                  <a:rPr lang="bn-BD" sz="2800" dirty="0">
                    <a:solidFill>
                      <a:schemeClr val="tx1"/>
                    </a:solidFill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সংকরণ </a:t>
                </a:r>
                <a:r>
                  <a:rPr lang="bn-BD" sz="28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: </a:t>
                </a:r>
                <a:r>
                  <a:rPr lang="en-GB" sz="2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/>
                </a:r>
                <a:br>
                  <a:rPr lang="en-GB" sz="2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</a:br>
                <a:r>
                  <a:rPr lang="en-GB" sz="2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/>
                </a:r>
                <a:br>
                  <a:rPr lang="en-GB" sz="2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</a:b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কোন পরমাণুর যোজ্যতাস্তরের একটি 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s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 এবং দুইটি 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p 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অরবিটাল সংকরিত হয়ে তিনটি সমমানের ট্রাইগোনাল বা ত্রিকোণীয় আকৃতির অরবিটাল উৎপন্ন করার প্রক্রিয়াকে 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sp² 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সংকরণ বলে। দ্বি-বন্ধনযুক্ত যৌগে উত্তেজিত কার্বন পরমাণুর যোজ্যতাস্তরের চারটি অর্ধপূর্ণ অরবিটালের মধ্যে একটি '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s' 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এবং দুইটি 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p 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অরবিটাল সংকরিত হয়ে তিনটি 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sp² 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সংকর অরবিটাল উৎপন্ন করে। অবশিষ্ট অসংকরিত </a:t>
                </a:r>
                <a:r>
                  <a:rPr lang="en-GB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p </a:t>
                </a:r>
                <a:r>
                  <a:rPr lang="bn-BD" sz="2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অরবিটাল কার্বন পরমাণুর সমতলের উপর লম্বভাবে অবস্থান করে।</a:t>
                </a:r>
                <a:r>
                  <a:rPr lang="bn-BD" sz="2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  <a:t/>
                </a:r>
                <a:br>
                  <a:rPr lang="bn-BD" sz="2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honar Bangla" panose="02020603050405020304" pitchFamily="18" charset="0"/>
                    <a:cs typeface="Shonar Bangla" panose="02020603050405020304" pitchFamily="18" charset="0"/>
                  </a:rPr>
                </a:br>
                <a:endParaRPr lang="bn-BD" sz="2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honar Bangla" panose="02020603050405020304" pitchFamily="18" charset="0"/>
                  <a:cs typeface="Shonar Bangla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DB6CE4-2B13-4715-B5B2-615A55922C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88408" y="2579685"/>
                <a:ext cx="10023298" cy="3858437"/>
              </a:xfrm>
              <a:blipFill>
                <a:blip r:embed="rId3"/>
                <a:stretch>
                  <a:fillRect l="-1338" t="-1738" r="-487" b="-6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53681" y="643040"/>
                <a:ext cx="741161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latin typeface="Rockwell" panose="02060603020205020403" pitchFamily="18" charset="0"/>
                  </a:rPr>
                  <a:t>আজকের </a:t>
                </a:r>
                <a:r>
                  <a:rPr lang="en-US" sz="4800" dirty="0" err="1">
                    <a:latin typeface="Rockwell" panose="02060603020205020403" pitchFamily="18" charset="0"/>
                  </a:rPr>
                  <a:t>আলোচ্য</a:t>
                </a:r>
                <a:r>
                  <a:rPr lang="en-US" sz="4800" dirty="0">
                    <a:latin typeface="Rockwell" panose="02060603020205020403" pitchFamily="18" charset="0"/>
                  </a:rPr>
                  <a:t> </a:t>
                </a:r>
                <a:r>
                  <a:rPr lang="en-US" sz="4800" dirty="0" err="1">
                    <a:latin typeface="Rockwell" panose="02060603020205020403" pitchFamily="18" charset="0"/>
                  </a:rPr>
                  <a:t>বিষয়ঃ</a:t>
                </a:r>
                <a:r>
                  <a:rPr lang="en-US" sz="4800" dirty="0">
                    <a:latin typeface="Rockwell" panose="02060603020205020403" pitchFamily="18" charset="0"/>
                  </a:rPr>
                  <a:t/>
                </a:r>
                <a:br>
                  <a:rPr lang="en-US" sz="4800" dirty="0">
                    <a:latin typeface="Rockwell" panose="02060603020205020403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𝑠𝑝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800" dirty="0">
                    <a:latin typeface="Shonar Bangla" panose="02020603050405020304" pitchFamily="18" charset="0"/>
                    <a:cs typeface="Shonar Bangla" panose="02020603050405020304" pitchFamily="18" charset="0"/>
                  </a:rPr>
                  <a:t> </a:t>
                </a:r>
                <a:r>
                  <a:rPr lang="bn-BD" sz="4800" dirty="0"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সংকরণ</a:t>
                </a:r>
                <a:r>
                  <a:rPr lang="en-GB" sz="4800" dirty="0">
                    <a:latin typeface="Shonar Bangla" panose="02020603050405020304" pitchFamily="18" charset="0"/>
                    <a:cs typeface="Shonar Bangla" panose="02020603050405020304" pitchFamily="18" charset="0"/>
                  </a:rPr>
                  <a:t>।</a:t>
                </a:r>
                <a:r>
                  <a:rPr lang="en-US" sz="4800" dirty="0">
                    <a:latin typeface="Shonar Bangla" panose="02020603050405020304" pitchFamily="18" charset="0"/>
                    <a:cs typeface="Shonar Bangla" panose="02020603050405020304" pitchFamily="18" charset="0"/>
                  </a:rPr>
                  <a:t> </a:t>
                </a:r>
                <a:endParaRPr lang="en-US" sz="4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681" y="643040"/>
                <a:ext cx="7411616" cy="1569660"/>
              </a:xfrm>
              <a:prstGeom prst="rect">
                <a:avLst/>
              </a:prstGeom>
              <a:blipFill>
                <a:blip r:embed="rId4"/>
                <a:stretch>
                  <a:fillRect l="-3701" t="-8915" b="-19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7463">
        <p14:honeycomb/>
      </p:transition>
    </mc:Choice>
    <mc:Fallback>
      <p:transition spd="slow" advTm="74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D64293-E256-49C1-8539-918AFC0BD7A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3442"/>
            <a:ext cx="12192000" cy="684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2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2C345A8-DA98-4618-850D-9070FB992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305" y="1472349"/>
            <a:ext cx="10023298" cy="4975343"/>
          </a:xfrm>
        </p:spPr>
        <p:txBody>
          <a:bodyPr>
            <a:noAutofit/>
          </a:bodyPr>
          <a:lstStyle/>
          <a:p>
            <a:pPr fontAlgn="base"/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sp²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সংকর অরবিটাল ট্রাইগোনাল আকৃতির। দুটি অরবিটালের মধ্যে কোণের পরিমাণ 120°। সব দ্বি-বন্ধনযুক্ত যৌগে কার্বনের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sp²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সংকরণ ঘটে। যেমন- ইথিলিন অণুতে প্রত্যেক কার্বন পরমাণুর তিনটি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sp²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সংকর অরবিটাল দ্বারা একটি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 - C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এবং 2টি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 - H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সিগমা বন্ধন গঠিত হয়।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/>
            </a:r>
            <a:b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</a:b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ফলে প্রতিটি কার্বনের সমতলে একটি করে অসংকরিত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p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অরবিটাল লম্বভাবে অবশিষ্ট থাকে। এ অসংকরিত 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p </a:t>
            </a:r>
            <a:r>
              <a:rPr lang="bn-BD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অরবিটালগুলো পাশাপাশি অধিক্রমণ করে কার্বন পরমাণুদ্বয়ের মধ্যে একটি পাই বন্ধন রচনা করে। ফলে ইথিলিন অণুতে দুটি কার্বন পরমাণু একটি সিগমা ও একটি পাই বন্ধন দ্বারা সৃষ্ট দ্বি-বন্ধনে যুক্ত হয়। কার্বন-কার্বন দ্বি-বন্ধনের দৈর্ঘ্য 0.134 </a:t>
            </a:r>
            <a:r>
              <a:rPr lang="en-GB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nm.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5919">
        <p14:honeycomb/>
      </p:transition>
    </mc:Choice>
    <mc:Fallback>
      <p:transition spd="slow" advTm="5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36449BE-65DC-4421-A6DB-1321222E9F3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775372"/>
            <a:ext cx="12192000" cy="3603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8869">
        <p14:honeycomb/>
      </p:transition>
    </mc:Choice>
    <mc:Fallback>
      <p:transition spd="slow" advTm="88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2D9CC9-9053-4871-BE7D-8A44A079CC23}"/>
              </a:ext>
            </a:extLst>
          </p:cNvPr>
          <p:cNvSpPr/>
          <p:nvPr/>
        </p:nvSpPr>
        <p:spPr>
          <a:xfrm>
            <a:off x="2626659" y="2330840"/>
            <a:ext cx="87943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4000" dirty="0"/>
              <a:t>CH</a:t>
            </a:r>
            <a:r>
              <a:rPr lang="en-GB" sz="4000" baseline="-25000" dirty="0"/>
              <a:t>3</a:t>
            </a:r>
            <a:r>
              <a:rPr lang="en-GB" sz="4000" dirty="0"/>
              <a:t> - CH</a:t>
            </a:r>
            <a:r>
              <a:rPr lang="en-GB" sz="4000" baseline="-25000" dirty="0"/>
              <a:t>3 </a:t>
            </a:r>
            <a:r>
              <a:rPr lang="bn-BD" sz="4000" dirty="0"/>
              <a:t>অণুতে কার্বনের </a:t>
            </a:r>
            <a:r>
              <a:rPr lang="en-GB" sz="4000" dirty="0"/>
              <a:t>s p </a:t>
            </a:r>
            <a:r>
              <a:rPr lang="en-GB" sz="4000" baseline="30000" dirty="0"/>
              <a:t>3 </a:t>
            </a:r>
            <a:r>
              <a:rPr lang="bn-BD" sz="4000" dirty="0"/>
              <a:t>সংকরণ </a:t>
            </a:r>
            <a:endParaRPr lang="en-GB" sz="4000" dirty="0"/>
          </a:p>
          <a:p>
            <a:r>
              <a:rPr lang="bn-BD" sz="4000" dirty="0"/>
              <a:t>এবং </a:t>
            </a:r>
            <a:endParaRPr lang="en-GB" sz="4000" dirty="0"/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4000" dirty="0"/>
              <a:t>CH</a:t>
            </a:r>
            <a:r>
              <a:rPr lang="en-GB" sz="4000" baseline="-25000" dirty="0"/>
              <a:t>2</a:t>
            </a:r>
            <a:r>
              <a:rPr lang="en-GB" sz="4000" dirty="0"/>
              <a:t> = CH</a:t>
            </a:r>
            <a:r>
              <a:rPr lang="en-GB" sz="4000" baseline="-25000" dirty="0"/>
              <a:t>2</a:t>
            </a:r>
            <a:r>
              <a:rPr lang="en-GB" sz="4000" dirty="0"/>
              <a:t> </a:t>
            </a:r>
          </a:p>
          <a:p>
            <a:r>
              <a:rPr lang="en-GB" sz="4000" dirty="0" err="1"/>
              <a:t>যৌগে</a:t>
            </a:r>
            <a:r>
              <a:rPr lang="en-GB" sz="4000" dirty="0"/>
              <a:t> C </a:t>
            </a:r>
            <a:r>
              <a:rPr lang="bn-BD" sz="4000" dirty="0"/>
              <a:t>পরমাণুর </a:t>
            </a:r>
            <a:r>
              <a:rPr lang="en-GB" sz="4000" dirty="0"/>
              <a:t>s p </a:t>
            </a:r>
            <a:r>
              <a:rPr lang="en-GB" sz="4000" baseline="30000" dirty="0"/>
              <a:t>2</a:t>
            </a:r>
            <a:r>
              <a:rPr lang="en-GB" sz="4000" dirty="0"/>
              <a:t> </a:t>
            </a:r>
            <a:r>
              <a:rPr lang="bn-BD" sz="4000" dirty="0"/>
              <a:t>সংকরণ ঘটে। কেন</a:t>
            </a:r>
            <a:r>
              <a:rPr lang="en-GB" sz="4000" dirty="0"/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2DD1D7-53AD-4DE7-A50A-435EF857C9FB}"/>
              </a:ext>
            </a:extLst>
          </p:cNvPr>
          <p:cNvSpPr/>
          <p:nvPr/>
        </p:nvSpPr>
        <p:spPr>
          <a:xfrm>
            <a:off x="2552034" y="895581"/>
            <a:ext cx="365196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dirty="0" err="1">
                <a:solidFill>
                  <a:srgbClr val="22F227"/>
                </a:solidFill>
              </a:rPr>
              <a:t>বাড়ির</a:t>
            </a:r>
            <a:r>
              <a:rPr lang="en-GB" sz="6000" dirty="0">
                <a:solidFill>
                  <a:srgbClr val="22F227"/>
                </a:solidFill>
              </a:rPr>
              <a:t> </a:t>
            </a:r>
            <a:r>
              <a:rPr lang="en-GB" sz="6000" dirty="0" err="1">
                <a:solidFill>
                  <a:srgbClr val="22F227"/>
                </a:solidFill>
              </a:rPr>
              <a:t>কাজ</a:t>
            </a:r>
            <a:r>
              <a:rPr lang="en-GB" sz="6000" dirty="0">
                <a:solidFill>
                  <a:srgbClr val="22F227"/>
                </a:solidFill>
              </a:rPr>
              <a:t> </a:t>
            </a:r>
            <a:r>
              <a:rPr lang="bn-BD" sz="6000" dirty="0">
                <a:solidFill>
                  <a:srgbClr val="22F227"/>
                </a:solidFill>
              </a:rPr>
              <a:t>ঃ</a:t>
            </a:r>
            <a:endParaRPr lang="en-GB" sz="6000" dirty="0">
              <a:solidFill>
                <a:srgbClr val="22F2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1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26CCF5-54E0-49D3-8CEE-9322A8CC56E9}"/>
              </a:ext>
            </a:extLst>
          </p:cNvPr>
          <p:cNvSpPr/>
          <p:nvPr/>
        </p:nvSpPr>
        <p:spPr>
          <a:xfrm>
            <a:off x="3505200" y="152804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7200" dirty="0">
                <a:solidFill>
                  <a:srgbClr val="FFFF00"/>
                </a:solidFill>
              </a:rPr>
              <a:t>ধন্যবাদ </a:t>
            </a:r>
            <a:br>
              <a:rPr lang="bn-BD" sz="7200" dirty="0">
                <a:solidFill>
                  <a:srgbClr val="FFFF00"/>
                </a:solidFill>
              </a:rPr>
            </a:br>
            <a:r>
              <a:rPr lang="bn-BD" sz="7200" dirty="0">
                <a:solidFill>
                  <a:srgbClr val="FFFF00"/>
                </a:solidFill>
              </a:rPr>
              <a:t>               সবাইকে।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801496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5|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C0B241-13E5-418D-8920-D23491E2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866CFD-F94E-4AE5-ACEA-86FEC0F48A10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242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Cambria Math</vt:lpstr>
      <vt:lpstr>Rockwell</vt:lpstr>
      <vt:lpstr>Shonar Bangla</vt:lpstr>
      <vt:lpstr>SutonnyOMJ</vt:lpstr>
      <vt:lpstr>Tahoma</vt:lpstr>
      <vt:lpstr>Trebuchet MS</vt:lpstr>
      <vt:lpstr>Vrinda</vt:lpstr>
      <vt:lpstr>Wingdings</vt:lpstr>
      <vt:lpstr>Wingdings 3</vt:lpstr>
      <vt:lpstr>Facet</vt:lpstr>
      <vt:lpstr>PowerPoint Presentation</vt:lpstr>
      <vt:lpstr>শিক্ষক পরিচিতি</vt:lpstr>
      <vt:lpstr>〖sp〗^2 সংকরণ :   কোন পরমাণুর যোজ্যতাস্তরের একটি s এবং দুইটি p অরবিটাল সংকরিত হয়ে তিনটি সমমানের ট্রাইগোনাল বা ত্রিকোণীয় আকৃতির অরবিটাল উৎপন্ন করার প্রক্রিয়াকে sp² সংকরণ বলে। দ্বি-বন্ধনযুক্ত যৌগে উত্তেজিত কার্বন পরমাণুর যোজ্যতাস্তরের চারটি অর্ধপূর্ণ অরবিটালের মধ্যে একটি 's' এবং দুইটি p অরবিটাল সংকরিত হয়ে তিনটি sp² সংকর অরবিটাল উৎপন্ন করে। অবশিষ্ট অসংকরিত p অরবিটাল কার্বন পরমাণুর সমতলের উপর লম্বভাবে অবস্থান করে। </vt:lpstr>
      <vt:lpstr>PowerPoint Presentation</vt:lpstr>
      <vt:lpstr>sp² সংকর অরবিটাল ট্রাইগোনাল আকৃতির। দুটি অরবিটালের মধ্যে কোণের পরিমাণ 120°। সব দ্বি-বন্ধনযুক্ত যৌগে কার্বনের sp² সংকরণ ঘটে। যেমন- ইথিলিন অণুতে প্রত্যেক কার্বন পরমাণুর তিনটি sp² সংকর অরবিটাল দ্বারা একটি C - C এবং 2টি C - H সিগমা বন্ধন গঠিত হয়।  ফলে প্রতিটি কার্বনের সমতলে একটি করে অসংকরিত p অরবিটাল লম্বভাবে অবশিষ্ট থাকে। এ অসংকরিত p অরবিটালগুলো পাশাপাশি অধিক্রমণ করে কার্বন পরমাণুদ্বয়ের মধ্যে একটি পাই বন্ধন রচনা করে। ফলে ইথিলিন অণুতে দুটি কার্বন পরমাণু একটি সিগমা ও একটি পাই বন্ধন দ্বারা সৃষ্ট দ্বি-বন্ধনে যুক্ত হয়। কার্বন-কার্বন দ্বি-বন্ধনের দৈর্ঘ্য 0.134 nm.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আলোচ্য বিষয়ঃ রাদারফোর্ড এর আলফা রশ্মি বিকক্ষেপণ পরীক্ষা।</dc:title>
  <dc:creator>Md Motaher Hossain</dc:creator>
  <cp:lastModifiedBy>DELL</cp:lastModifiedBy>
  <cp:revision>32</cp:revision>
  <dcterms:created xsi:type="dcterms:W3CDTF">2024-12-06T09:32:06Z</dcterms:created>
  <dcterms:modified xsi:type="dcterms:W3CDTF">2026-06-25T13:29:43Z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