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" name="Google Shape;2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" name="Google Shape;27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" name="Google Shape;4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" name="Google Shape;41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3" name="Google Shape;7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" name="Google Shape;96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" name="Google Shape;12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6" name="Google Shape;13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0" name="Google Shape;250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2" name="Google Shape;272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3" name="Google Shape;303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8" name="Google Shape;318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1" name="Google Shape;331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2" name="Google Shape;34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3" name="Google Shape;343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1" name="Google Shape;36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2" name="Google Shape;362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4" name="Google Shape;374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5" name="Google Shape;375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13.png"/><Relationship Id="rId6" Type="http://schemas.openxmlformats.org/officeDocument/2006/relationships/image" Target="../media/image34.png"/><Relationship Id="rId7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29.png"/><Relationship Id="rId7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10" Type="http://schemas.openxmlformats.org/officeDocument/2006/relationships/image" Target="../media/image19.png"/><Relationship Id="rId9" Type="http://schemas.openxmlformats.org/officeDocument/2006/relationships/image" Target="../media/image18.png"/><Relationship Id="rId5" Type="http://schemas.openxmlformats.org/officeDocument/2006/relationships/image" Target="../media/image5.png"/><Relationship Id="rId6" Type="http://schemas.openxmlformats.org/officeDocument/2006/relationships/image" Target="../media/image9.png"/><Relationship Id="rId7" Type="http://schemas.openxmlformats.org/officeDocument/2006/relationships/image" Target="../media/image20.png"/><Relationship Id="rId8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10" Type="http://schemas.openxmlformats.org/officeDocument/2006/relationships/image" Target="../media/image19.png"/><Relationship Id="rId9" Type="http://schemas.openxmlformats.org/officeDocument/2006/relationships/image" Target="../media/image18.png"/><Relationship Id="rId5" Type="http://schemas.openxmlformats.org/officeDocument/2006/relationships/image" Target="../media/image5.png"/><Relationship Id="rId6" Type="http://schemas.openxmlformats.org/officeDocument/2006/relationships/image" Target="../media/image9.png"/><Relationship Id="rId7" Type="http://schemas.openxmlformats.org/officeDocument/2006/relationships/image" Target="../media/image20.png"/><Relationship Id="rId8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Relationship Id="rId4" Type="http://schemas.openxmlformats.org/officeDocument/2006/relationships/image" Target="../media/image22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3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Relationship Id="rId4" Type="http://schemas.openxmlformats.org/officeDocument/2006/relationships/hyperlink" Target="https://www.youtube.com/" TargetMode="External"/><Relationship Id="rId5" Type="http://schemas.openxmlformats.org/officeDocument/2006/relationships/hyperlink" Target="https://www.youtube.com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6.png"/><Relationship Id="rId4" Type="http://schemas.openxmlformats.org/officeDocument/2006/relationships/image" Target="../media/image35.png"/><Relationship Id="rId5" Type="http://schemas.openxmlformats.org/officeDocument/2006/relationships/image" Target="../media/image31.png"/><Relationship Id="rId6" Type="http://schemas.openxmlformats.org/officeDocument/2006/relationships/image" Target="../media/image28.png"/><Relationship Id="rId7" Type="http://schemas.openxmlformats.org/officeDocument/2006/relationships/image" Target="../media/image14.png"/><Relationship Id="rId8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8860B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2103120" y="-1188720"/>
            <a:ext cx="4937760" cy="4937760"/>
          </a:xfrm>
          <a:prstGeom prst="ellipse">
            <a:avLst/>
          </a:prstGeom>
          <a:solidFill>
            <a:srgbClr val="BF9000"/>
          </a:solidFill>
          <a:ln cap="flat" cmpd="sng" w="1905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7" name="Google Shape;17;p3"/>
          <p:cNvPicPr preferRelativeResize="0"/>
          <p:nvPr/>
        </p:nvPicPr>
        <p:blipFill rotWithShape="1">
          <a:blip r:embed="rId3">
            <a:alphaModFix amt="85000"/>
          </a:blip>
          <a:srcRect b="0" l="0" r="0" t="0"/>
          <a:stretch/>
        </p:blipFill>
        <p:spPr>
          <a:xfrm>
            <a:off x="320040" y="32004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8" name="Google Shape;18;p3"/>
          <p:cNvPicPr preferRelativeResize="0"/>
          <p:nvPr/>
        </p:nvPicPr>
        <p:blipFill rotWithShape="1">
          <a:blip r:embed="rId4">
            <a:alphaModFix amt="85000"/>
          </a:blip>
          <a:srcRect b="0" l="0" r="0" t="0"/>
          <a:stretch/>
        </p:blipFill>
        <p:spPr>
          <a:xfrm>
            <a:off x="7955280" y="36576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" name="Google Shape;19;p3"/>
          <p:cNvPicPr preferRelativeResize="0"/>
          <p:nvPr/>
        </p:nvPicPr>
        <p:blipFill rotWithShape="1">
          <a:blip r:embed="rId5">
            <a:alphaModFix amt="85000"/>
          </a:blip>
          <a:srcRect b="0" l="0" r="0" t="0"/>
          <a:stretch/>
        </p:blipFill>
        <p:spPr>
          <a:xfrm>
            <a:off x="502920" y="3931920"/>
            <a:ext cx="777240" cy="777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" name="Google Shape;20;p3"/>
          <p:cNvPicPr preferRelativeResize="0"/>
          <p:nvPr/>
        </p:nvPicPr>
        <p:blipFill rotWithShape="1">
          <a:blip r:embed="rId6">
            <a:alphaModFix amt="85000"/>
          </a:blip>
          <a:srcRect b="0" l="0" r="0" t="0"/>
          <a:stretch/>
        </p:blipFill>
        <p:spPr>
          <a:xfrm>
            <a:off x="7772400" y="3886200"/>
            <a:ext cx="868680" cy="8686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1" name="Google Shape;21;p3"/>
          <p:cNvPicPr preferRelativeResize="0"/>
          <p:nvPr/>
        </p:nvPicPr>
        <p:blipFill rotWithShape="1">
          <a:blip r:embed="rId7">
            <a:alphaModFix amt="85000"/>
          </a:blip>
          <a:srcRect b="0" l="0" r="0" t="0"/>
          <a:stretch/>
        </p:blipFill>
        <p:spPr>
          <a:xfrm>
            <a:off x="4206240" y="4160520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"/>
          <p:cNvSpPr/>
          <p:nvPr/>
        </p:nvSpPr>
        <p:spPr>
          <a:xfrm>
            <a:off x="457200" y="182880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সবাইকে স্বাগতম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"/>
          <p:cNvSpPr/>
          <p:nvPr/>
        </p:nvSpPr>
        <p:spPr>
          <a:xfrm>
            <a:off x="8138160" y="4759452"/>
            <a:ext cx="8229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 / 18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2A4A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/>
          <p:nvPr/>
        </p:nvSpPr>
        <p:spPr>
          <a:xfrm>
            <a:off x="-1371600" y="1828800"/>
            <a:ext cx="4572000" cy="4572000"/>
          </a:xfrm>
          <a:prstGeom prst="ellipse">
            <a:avLst/>
          </a:prstGeom>
          <a:solidFill>
            <a:srgbClr val="6F90C4">
              <a:alpha val="1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3794760" y="502920"/>
            <a:ext cx="1554480" cy="1554480"/>
          </a:xfrm>
          <a:prstGeom prst="ellipse">
            <a:avLst/>
          </a:prstGeom>
          <a:solidFill>
            <a:srgbClr val="6F90C4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1" name="Google Shape;3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60520" y="868680"/>
            <a:ext cx="822960" cy="82296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/>
          <p:nvPr/>
        </p:nvSpPr>
        <p:spPr>
          <a:xfrm>
            <a:off x="1554475" y="2775450"/>
            <a:ext cx="6035100" cy="2258100"/>
          </a:xfrm>
          <a:prstGeom prst="roundRect">
            <a:avLst>
              <a:gd fmla="val 5217" name="adj"/>
            </a:avLst>
          </a:prstGeom>
          <a:solidFill>
            <a:srgbClr val="F6B26B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1554475" y="2971800"/>
            <a:ext cx="60351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2600"/>
              <a:buFont typeface="Arial"/>
              <a:buNone/>
            </a:pPr>
            <a:r>
              <a:rPr b="1" i="0" lang="en-US" sz="30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আব্দুস সামাদ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4"/>
          <p:cNvSpPr/>
          <p:nvPr/>
        </p:nvSpPr>
        <p:spPr>
          <a:xfrm>
            <a:off x="1554475" y="3538803"/>
            <a:ext cx="60351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B2A4A"/>
                </a:solidFill>
                <a:latin typeface="Arial"/>
                <a:ea typeface="Arial"/>
                <a:cs typeface="Arial"/>
                <a:sym typeface="Arial"/>
              </a:rPr>
              <a:t>সহকারী শিক্ষক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4"/>
          <p:cNvSpPr/>
          <p:nvPr/>
        </p:nvSpPr>
        <p:spPr>
          <a:xfrm>
            <a:off x="1554475" y="3794875"/>
            <a:ext cx="60351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ভাটেরা উচ্চ বিদ্যালয়</a:t>
            </a:r>
            <a:endParaRPr b="1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1554475" y="4270277"/>
            <a:ext cx="60351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ভাটেরা, কুলাউড়া, মৌলভীবাজার</a:t>
            </a:r>
            <a:endParaRPr b="1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" name="Google Shape;3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17097" y="152400"/>
            <a:ext cx="2523225" cy="2518561"/>
          </a:xfrm>
          <a:prstGeom prst="rect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695C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/>
          <p:nvPr/>
        </p:nvSpPr>
        <p:spPr>
          <a:xfrm>
            <a:off x="548640" y="292608"/>
            <a:ext cx="7772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B6AC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4DB6AC"/>
                </a:solidFill>
                <a:latin typeface="Arial"/>
                <a:ea typeface="Arial"/>
                <a:cs typeface="Arial"/>
                <a:sym typeface="Arial"/>
              </a:rPr>
              <a:t>শ্রেণি পরিচিতি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5"/>
          <p:cNvSpPr/>
          <p:nvPr/>
        </p:nvSpPr>
        <p:spPr>
          <a:xfrm>
            <a:off x="548640" y="566928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পাঠ পরিচিতি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5"/>
          <p:cNvSpPr/>
          <p:nvPr/>
        </p:nvSpPr>
        <p:spPr>
          <a:xfrm>
            <a:off x="1005840" y="1508760"/>
            <a:ext cx="7132320" cy="621792"/>
          </a:xfrm>
          <a:prstGeom prst="roundRect">
            <a:avLst>
              <a:gd fmla="val 17647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5"/>
          <p:cNvSpPr/>
          <p:nvPr/>
        </p:nvSpPr>
        <p:spPr>
          <a:xfrm>
            <a:off x="1234440" y="1618488"/>
            <a:ext cx="402336" cy="402336"/>
          </a:xfrm>
          <a:prstGeom prst="ellipse">
            <a:avLst/>
          </a:prstGeom>
          <a:solidFill>
            <a:srgbClr val="0069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7" name="Google Shape;4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5024" y="1700784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5"/>
          <p:cNvSpPr/>
          <p:nvPr/>
        </p:nvSpPr>
        <p:spPr>
          <a:xfrm>
            <a:off x="1828800" y="1508760"/>
            <a:ext cx="155448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95C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00695C"/>
                </a:solidFill>
                <a:latin typeface="Arial"/>
                <a:ea typeface="Arial"/>
                <a:cs typeface="Arial"/>
                <a:sym typeface="Arial"/>
              </a:rPr>
              <a:t>বিষয়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5"/>
          <p:cNvSpPr/>
          <p:nvPr/>
        </p:nvSpPr>
        <p:spPr>
          <a:xfrm>
            <a:off x="3429000" y="1508760"/>
            <a:ext cx="4572000" cy="6217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ইংরেজি (English) ২য় পত্র</a:t>
            </a:r>
            <a:endParaRPr b="0" i="0" sz="1500" u="none" cap="none" strike="noStrik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5"/>
          <p:cNvSpPr/>
          <p:nvPr/>
        </p:nvSpPr>
        <p:spPr>
          <a:xfrm>
            <a:off x="1005840" y="2240280"/>
            <a:ext cx="7132320" cy="621792"/>
          </a:xfrm>
          <a:prstGeom prst="roundRect">
            <a:avLst>
              <a:gd fmla="val 17647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5"/>
          <p:cNvSpPr/>
          <p:nvPr/>
        </p:nvSpPr>
        <p:spPr>
          <a:xfrm>
            <a:off x="1234440" y="2350008"/>
            <a:ext cx="402336" cy="402336"/>
          </a:xfrm>
          <a:prstGeom prst="ellipse">
            <a:avLst/>
          </a:prstGeom>
          <a:solidFill>
            <a:srgbClr val="0069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52" name="Google Shape;5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5024" y="2432304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5"/>
          <p:cNvSpPr/>
          <p:nvPr/>
        </p:nvSpPr>
        <p:spPr>
          <a:xfrm>
            <a:off x="1828800" y="2240280"/>
            <a:ext cx="155448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95C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00695C"/>
                </a:solidFill>
                <a:latin typeface="Arial"/>
                <a:ea typeface="Arial"/>
                <a:cs typeface="Arial"/>
                <a:sym typeface="Arial"/>
              </a:rPr>
              <a:t>শ্রেণি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5"/>
          <p:cNvSpPr/>
          <p:nvPr/>
        </p:nvSpPr>
        <p:spPr>
          <a:xfrm>
            <a:off x="3429000" y="2240280"/>
            <a:ext cx="457200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সপ্তম (৭ম)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5"/>
          <p:cNvSpPr/>
          <p:nvPr/>
        </p:nvSpPr>
        <p:spPr>
          <a:xfrm>
            <a:off x="1005840" y="2971800"/>
            <a:ext cx="7132320" cy="621792"/>
          </a:xfrm>
          <a:prstGeom prst="roundRect">
            <a:avLst>
              <a:gd fmla="val 17647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5"/>
          <p:cNvSpPr/>
          <p:nvPr/>
        </p:nvSpPr>
        <p:spPr>
          <a:xfrm>
            <a:off x="1234440" y="3081528"/>
            <a:ext cx="402336" cy="402336"/>
          </a:xfrm>
          <a:prstGeom prst="ellipse">
            <a:avLst/>
          </a:prstGeom>
          <a:solidFill>
            <a:srgbClr val="0069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57" name="Google Shape;5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35024" y="3163824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5"/>
          <p:cNvSpPr/>
          <p:nvPr/>
        </p:nvSpPr>
        <p:spPr>
          <a:xfrm>
            <a:off x="1828800" y="2971800"/>
            <a:ext cx="155448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95C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00695C"/>
                </a:solidFill>
                <a:latin typeface="Arial"/>
                <a:ea typeface="Arial"/>
                <a:cs typeface="Arial"/>
                <a:sym typeface="Arial"/>
              </a:rPr>
              <a:t>শাখা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5"/>
          <p:cNvSpPr/>
          <p:nvPr/>
        </p:nvSpPr>
        <p:spPr>
          <a:xfrm>
            <a:off x="3429000" y="2971800"/>
            <a:ext cx="4572000" cy="6217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খ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5"/>
          <p:cNvSpPr/>
          <p:nvPr/>
        </p:nvSpPr>
        <p:spPr>
          <a:xfrm>
            <a:off x="1005840" y="3703320"/>
            <a:ext cx="7132320" cy="621792"/>
          </a:xfrm>
          <a:prstGeom prst="roundRect">
            <a:avLst>
              <a:gd fmla="val 17647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5"/>
          <p:cNvSpPr/>
          <p:nvPr/>
        </p:nvSpPr>
        <p:spPr>
          <a:xfrm>
            <a:off x="1234440" y="3813048"/>
            <a:ext cx="402336" cy="402336"/>
          </a:xfrm>
          <a:prstGeom prst="ellipse">
            <a:avLst/>
          </a:prstGeom>
          <a:solidFill>
            <a:srgbClr val="0069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62" name="Google Shape;62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35024" y="3895344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5"/>
          <p:cNvSpPr/>
          <p:nvPr/>
        </p:nvSpPr>
        <p:spPr>
          <a:xfrm>
            <a:off x="1828800" y="3703320"/>
            <a:ext cx="155448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95C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00695C"/>
                </a:solidFill>
                <a:latin typeface="Arial"/>
                <a:ea typeface="Arial"/>
                <a:cs typeface="Arial"/>
                <a:sym typeface="Arial"/>
              </a:rPr>
              <a:t>অধ্যায়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5"/>
          <p:cNvSpPr/>
          <p:nvPr/>
        </p:nvSpPr>
        <p:spPr>
          <a:xfrm>
            <a:off x="3429000" y="3703320"/>
            <a:ext cx="457200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ইউনিট ১-৯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5"/>
          <p:cNvSpPr/>
          <p:nvPr/>
        </p:nvSpPr>
        <p:spPr>
          <a:xfrm>
            <a:off x="1005840" y="4434840"/>
            <a:ext cx="7132320" cy="621792"/>
          </a:xfrm>
          <a:prstGeom prst="roundRect">
            <a:avLst>
              <a:gd fmla="val 17647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5"/>
          <p:cNvSpPr/>
          <p:nvPr/>
        </p:nvSpPr>
        <p:spPr>
          <a:xfrm>
            <a:off x="1234440" y="4544568"/>
            <a:ext cx="402336" cy="402336"/>
          </a:xfrm>
          <a:prstGeom prst="ellipse">
            <a:avLst/>
          </a:prstGeom>
          <a:solidFill>
            <a:srgbClr val="0069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67" name="Google Shape;67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35024" y="4626864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5"/>
          <p:cNvSpPr/>
          <p:nvPr/>
        </p:nvSpPr>
        <p:spPr>
          <a:xfrm>
            <a:off x="1828800" y="4434840"/>
            <a:ext cx="155448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95C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00695C"/>
                </a:solidFill>
                <a:latin typeface="Arial"/>
                <a:ea typeface="Arial"/>
                <a:cs typeface="Arial"/>
                <a:sym typeface="Arial"/>
              </a:rPr>
              <a:t>সময়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5"/>
          <p:cNvSpPr/>
          <p:nvPr/>
        </p:nvSpPr>
        <p:spPr>
          <a:xfrm>
            <a:off x="3429000" y="4434840"/>
            <a:ext cx="457200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৪০ মিনিট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1B9A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"/>
          <p:cNvSpPr/>
          <p:nvPr/>
        </p:nvSpPr>
        <p:spPr>
          <a:xfrm>
            <a:off x="548640" y="292608"/>
            <a:ext cx="7772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E93D8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CE93D8"/>
                </a:solidFill>
                <a:latin typeface="Arial"/>
                <a:ea typeface="Arial"/>
                <a:cs typeface="Arial"/>
                <a:sym typeface="Arial"/>
              </a:rPr>
              <a:t>এই পাঠ শেষে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6"/>
          <p:cNvSpPr/>
          <p:nvPr/>
        </p:nvSpPr>
        <p:spPr>
          <a:xfrm>
            <a:off x="548640" y="566928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শিখনফল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6"/>
          <p:cNvSpPr/>
          <p:nvPr/>
        </p:nvSpPr>
        <p:spPr>
          <a:xfrm>
            <a:off x="1280160" y="1508760"/>
            <a:ext cx="6675120" cy="713232"/>
          </a:xfrm>
          <a:prstGeom prst="roundRect">
            <a:avLst>
              <a:gd fmla="val 15385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6"/>
          <p:cNvSpPr/>
          <p:nvPr/>
        </p:nvSpPr>
        <p:spPr>
          <a:xfrm>
            <a:off x="1508760" y="1627632"/>
            <a:ext cx="475488" cy="475488"/>
          </a:xfrm>
          <a:prstGeom prst="ellipse">
            <a:avLst/>
          </a:prstGeom>
          <a:solidFill>
            <a:srgbClr val="6A1B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79" name="Google Shape;7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7632" y="1737360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6"/>
          <p:cNvSpPr/>
          <p:nvPr/>
        </p:nvSpPr>
        <p:spPr>
          <a:xfrm>
            <a:off x="2240280" y="1508760"/>
            <a:ext cx="553212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26323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Parts of Speech-এর সংজ্ঞা ব্যাখ্যা করতে পারবে।</a:t>
            </a:r>
            <a:endParaRPr b="0" i="0" sz="1500" u="none" cap="none" strike="noStrik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6"/>
          <p:cNvSpPr/>
          <p:nvPr/>
        </p:nvSpPr>
        <p:spPr>
          <a:xfrm>
            <a:off x="1280160" y="2368296"/>
            <a:ext cx="6675120" cy="713232"/>
          </a:xfrm>
          <a:prstGeom prst="roundRect">
            <a:avLst>
              <a:gd fmla="val 15385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6"/>
          <p:cNvSpPr/>
          <p:nvPr/>
        </p:nvSpPr>
        <p:spPr>
          <a:xfrm>
            <a:off x="1508760" y="2487168"/>
            <a:ext cx="475488" cy="475488"/>
          </a:xfrm>
          <a:prstGeom prst="ellipse">
            <a:avLst/>
          </a:prstGeom>
          <a:solidFill>
            <a:srgbClr val="6A1B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83" name="Google Shape;8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7632" y="2596896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6"/>
          <p:cNvSpPr/>
          <p:nvPr/>
        </p:nvSpPr>
        <p:spPr>
          <a:xfrm>
            <a:off x="2240280" y="2368296"/>
            <a:ext cx="553212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৮ প্রকার Parts of Speech চিহ্নিত করতে পারবে।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6"/>
          <p:cNvSpPr/>
          <p:nvPr/>
        </p:nvSpPr>
        <p:spPr>
          <a:xfrm>
            <a:off x="1280160" y="3227832"/>
            <a:ext cx="6675120" cy="713232"/>
          </a:xfrm>
          <a:prstGeom prst="roundRect">
            <a:avLst>
              <a:gd fmla="val 15385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6"/>
          <p:cNvSpPr/>
          <p:nvPr/>
        </p:nvSpPr>
        <p:spPr>
          <a:xfrm>
            <a:off x="1508760" y="3346704"/>
            <a:ext cx="475488" cy="475488"/>
          </a:xfrm>
          <a:prstGeom prst="ellipse">
            <a:avLst/>
          </a:prstGeom>
          <a:solidFill>
            <a:srgbClr val="6A1B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87" name="Google Shape;8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7632" y="3456432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6"/>
          <p:cNvSpPr/>
          <p:nvPr/>
        </p:nvSpPr>
        <p:spPr>
          <a:xfrm>
            <a:off x="2240280" y="3227832"/>
            <a:ext cx="553212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বাক্যে যথাযথভাবে Parts of Speech প্রয়োগ করতে পারবে।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6"/>
          <p:cNvSpPr/>
          <p:nvPr/>
        </p:nvSpPr>
        <p:spPr>
          <a:xfrm>
            <a:off x="1280160" y="4087368"/>
            <a:ext cx="6675120" cy="713232"/>
          </a:xfrm>
          <a:prstGeom prst="roundRect">
            <a:avLst>
              <a:gd fmla="val 15385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6"/>
          <p:cNvSpPr/>
          <p:nvPr/>
        </p:nvSpPr>
        <p:spPr>
          <a:xfrm>
            <a:off x="1508760" y="4206240"/>
            <a:ext cx="475488" cy="475488"/>
          </a:xfrm>
          <a:prstGeom prst="ellipse">
            <a:avLst/>
          </a:prstGeom>
          <a:solidFill>
            <a:srgbClr val="6A1B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91" name="Google Shape;9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7632" y="4315968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6"/>
          <p:cNvSpPr/>
          <p:nvPr/>
        </p:nvSpPr>
        <p:spPr>
          <a:xfrm>
            <a:off x="2240280" y="4087368"/>
            <a:ext cx="553212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দৈনন্দিন ভাষায় ব্যাকরণগত দক্ষতা বৃদ্ধি করতে পারবে।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84315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"/>
          <p:cNvSpPr/>
          <p:nvPr/>
        </p:nvSpPr>
        <p:spPr>
          <a:xfrm>
            <a:off x="1828800" y="822960"/>
            <a:ext cx="5486400" cy="5486400"/>
          </a:xfrm>
          <a:prstGeom prst="ellipse">
            <a:avLst/>
          </a:prstGeom>
          <a:solidFill>
            <a:srgbClr val="FFAB91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7"/>
          <p:cNvSpPr/>
          <p:nvPr/>
        </p:nvSpPr>
        <p:spPr>
          <a:xfrm>
            <a:off x="457200" y="141732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B91"/>
              </a:buClr>
              <a:buSzPts val="1800"/>
              <a:buFont typeface="Arial"/>
              <a:buNone/>
            </a:pPr>
            <a:r>
              <a:rPr b="1" i="0" lang="en-US" sz="2400" u="none" cap="none" strike="noStrike">
                <a:solidFill>
                  <a:srgbClr val="00FFFF"/>
                </a:solidFill>
                <a:latin typeface="Arial"/>
                <a:ea typeface="Arial"/>
                <a:cs typeface="Arial"/>
                <a:sym typeface="Arial"/>
              </a:rPr>
              <a:t>আজকের পাঠ</a:t>
            </a:r>
            <a:endParaRPr b="1" i="0" sz="2400" u="none" cap="none" strike="noStrike">
              <a:solidFill>
                <a:srgbClr val="00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7"/>
          <p:cNvSpPr/>
          <p:nvPr/>
        </p:nvSpPr>
        <p:spPr>
          <a:xfrm>
            <a:off x="457200" y="1965960"/>
            <a:ext cx="82296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Arial"/>
              <a:buNone/>
            </a:pPr>
            <a:r>
              <a:rPr b="1" i="0" lang="en-US" sz="4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Parts of Speech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7"/>
          <p:cNvSpPr/>
          <p:nvPr/>
        </p:nvSpPr>
        <p:spPr>
          <a:xfrm>
            <a:off x="457200" y="301752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0" i="1" lang="en-US" sz="1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ইংরেজি ব্যাকরণের মূল ভিত্তি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7"/>
          <p:cNvSpPr/>
          <p:nvPr/>
        </p:nvSpPr>
        <p:spPr>
          <a:xfrm>
            <a:off x="2167128" y="3749040"/>
            <a:ext cx="457200" cy="457200"/>
          </a:xfrm>
          <a:prstGeom prst="ellipse">
            <a:avLst/>
          </a:prstGeom>
          <a:solidFill>
            <a:srgbClr val="FFAB91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03" name="Google Shape;10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49424" y="3831336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7"/>
          <p:cNvSpPr/>
          <p:nvPr/>
        </p:nvSpPr>
        <p:spPr>
          <a:xfrm>
            <a:off x="2788920" y="3749040"/>
            <a:ext cx="457200" cy="457200"/>
          </a:xfrm>
          <a:prstGeom prst="ellipse">
            <a:avLst/>
          </a:prstGeom>
          <a:solidFill>
            <a:srgbClr val="FFAB91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05" name="Google Shape;10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71216" y="3831336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7"/>
          <p:cNvSpPr/>
          <p:nvPr/>
        </p:nvSpPr>
        <p:spPr>
          <a:xfrm>
            <a:off x="3410712" y="3749040"/>
            <a:ext cx="457200" cy="457200"/>
          </a:xfrm>
          <a:prstGeom prst="ellipse">
            <a:avLst/>
          </a:prstGeom>
          <a:solidFill>
            <a:srgbClr val="FFAB91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07" name="Google Shape;107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93008" y="3831336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7"/>
          <p:cNvSpPr/>
          <p:nvPr/>
        </p:nvSpPr>
        <p:spPr>
          <a:xfrm>
            <a:off x="4032504" y="3749040"/>
            <a:ext cx="457200" cy="457200"/>
          </a:xfrm>
          <a:prstGeom prst="ellipse">
            <a:avLst/>
          </a:prstGeom>
          <a:solidFill>
            <a:srgbClr val="FFAB91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09" name="Google Shape;109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14800" y="3831336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7"/>
          <p:cNvSpPr/>
          <p:nvPr/>
        </p:nvSpPr>
        <p:spPr>
          <a:xfrm>
            <a:off x="4654296" y="3749040"/>
            <a:ext cx="457200" cy="457200"/>
          </a:xfrm>
          <a:prstGeom prst="ellipse">
            <a:avLst/>
          </a:prstGeom>
          <a:solidFill>
            <a:srgbClr val="FFAB91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1" name="Google Shape;111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36592" y="3831336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7"/>
          <p:cNvSpPr/>
          <p:nvPr/>
        </p:nvSpPr>
        <p:spPr>
          <a:xfrm>
            <a:off x="5276088" y="3749040"/>
            <a:ext cx="457200" cy="457200"/>
          </a:xfrm>
          <a:prstGeom prst="ellipse">
            <a:avLst/>
          </a:prstGeom>
          <a:solidFill>
            <a:srgbClr val="FFAB91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3" name="Google Shape;113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58384" y="3831336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7"/>
          <p:cNvSpPr/>
          <p:nvPr/>
        </p:nvSpPr>
        <p:spPr>
          <a:xfrm>
            <a:off x="5897880" y="3749040"/>
            <a:ext cx="457200" cy="457200"/>
          </a:xfrm>
          <a:prstGeom prst="ellipse">
            <a:avLst/>
          </a:prstGeom>
          <a:solidFill>
            <a:srgbClr val="FFAB91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5" name="Google Shape;115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980176" y="3831336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7"/>
          <p:cNvSpPr/>
          <p:nvPr/>
        </p:nvSpPr>
        <p:spPr>
          <a:xfrm>
            <a:off x="6519672" y="3749040"/>
            <a:ext cx="457200" cy="457200"/>
          </a:xfrm>
          <a:prstGeom prst="ellipse">
            <a:avLst/>
          </a:prstGeom>
          <a:solidFill>
            <a:srgbClr val="FFAB91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7" name="Google Shape;117;p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601968" y="3831336"/>
            <a:ext cx="292608" cy="292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E7D32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"/>
          <p:cNvSpPr/>
          <p:nvPr/>
        </p:nvSpPr>
        <p:spPr>
          <a:xfrm>
            <a:off x="548640" y="292608"/>
            <a:ext cx="7772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D6A7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A5D6A7"/>
                </a:solidFill>
                <a:latin typeface="Arial"/>
                <a:ea typeface="Arial"/>
                <a:cs typeface="Arial"/>
                <a:sym typeface="Arial"/>
              </a:rPr>
              <a:t>সংজ্ঞা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8"/>
          <p:cNvSpPr/>
          <p:nvPr/>
        </p:nvSpPr>
        <p:spPr>
          <a:xfrm>
            <a:off x="548640" y="566928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Parts of Speech কী?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8"/>
          <p:cNvSpPr/>
          <p:nvPr/>
        </p:nvSpPr>
        <p:spPr>
          <a:xfrm>
            <a:off x="548640" y="1417320"/>
            <a:ext cx="5212080" cy="1417320"/>
          </a:xfrm>
          <a:prstGeom prst="roundRect">
            <a:avLst>
              <a:gd fmla="val 7742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26" name="Google Shape;12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240" y="160020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8"/>
          <p:cNvSpPr/>
          <p:nvPr/>
        </p:nvSpPr>
        <p:spPr>
          <a:xfrm>
            <a:off x="868680" y="1965960"/>
            <a:ext cx="46634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যে শব্দ দ্বারা বাক্যে কোনো ব্যক্তি, বস্তু, কাজ, গুণ বা ভাব প্রকাশ করা হয় তাকে Parts of Speech বলা হয়। প্রতিটি শব্দের বাক্যে একটি নির্দিষ্ট ভূমিকা থাকে।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8"/>
          <p:cNvSpPr/>
          <p:nvPr/>
        </p:nvSpPr>
        <p:spPr>
          <a:xfrm>
            <a:off x="548640" y="3017520"/>
            <a:ext cx="5212080" cy="1691640"/>
          </a:xfrm>
          <a:prstGeom prst="roundRect">
            <a:avLst>
              <a:gd fmla="val 6486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8"/>
          <p:cNvSpPr/>
          <p:nvPr/>
        </p:nvSpPr>
        <p:spPr>
          <a:xfrm>
            <a:off x="777240" y="3154680"/>
            <a:ext cx="47548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D32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2E7D32"/>
                </a:solidFill>
                <a:latin typeface="Arial"/>
                <a:ea typeface="Arial"/>
                <a:cs typeface="Arial"/>
                <a:sym typeface="Arial"/>
              </a:rPr>
              <a:t>উদাহরণ: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8"/>
          <p:cNvSpPr/>
          <p:nvPr/>
        </p:nvSpPr>
        <p:spPr>
          <a:xfrm>
            <a:off x="777240" y="3456432"/>
            <a:ext cx="47548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500"/>
              <a:buFont typeface="Arial"/>
              <a:buNone/>
            </a:pPr>
            <a:r>
              <a:rPr b="1" i="1" lang="en-US" sz="15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"Rahim quickly reads an interesting book."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8"/>
          <p:cNvSpPr/>
          <p:nvPr/>
        </p:nvSpPr>
        <p:spPr>
          <a:xfrm>
            <a:off x="777240" y="3858768"/>
            <a:ext cx="47548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5A64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455A64"/>
                </a:solidFill>
                <a:latin typeface="Arial"/>
                <a:ea typeface="Arial"/>
                <a:cs typeface="Arial"/>
                <a:sym typeface="Arial"/>
              </a:rPr>
              <a:t>Rahim = Noun   quickly = Adverb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55A64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455A64"/>
                </a:solidFill>
                <a:latin typeface="Arial"/>
                <a:ea typeface="Arial"/>
                <a:cs typeface="Arial"/>
                <a:sym typeface="Arial"/>
              </a:rPr>
              <a:t>reads = Verb   interesting = Adjective   book = Noun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2" name="Google Shape;13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89320" y="1554480"/>
            <a:ext cx="2606040" cy="260604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65C0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"/>
          <p:cNvSpPr/>
          <p:nvPr/>
        </p:nvSpPr>
        <p:spPr>
          <a:xfrm>
            <a:off x="548640" y="292608"/>
            <a:ext cx="7772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CAF9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90CAF9"/>
                </a:solidFill>
                <a:latin typeface="Arial"/>
                <a:ea typeface="Arial"/>
                <a:cs typeface="Arial"/>
                <a:sym typeface="Arial"/>
              </a:rPr>
              <a:t>একনজরে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9"/>
          <p:cNvSpPr/>
          <p:nvPr/>
        </p:nvSpPr>
        <p:spPr>
          <a:xfrm>
            <a:off x="548640" y="566928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Parts of Speech-এর ৮টি প্রকার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9"/>
          <p:cNvSpPr/>
          <p:nvPr/>
        </p:nvSpPr>
        <p:spPr>
          <a:xfrm>
            <a:off x="667512" y="1508760"/>
            <a:ext cx="1828800" cy="1417320"/>
          </a:xfrm>
          <a:prstGeom prst="roundRect">
            <a:avLst>
              <a:gd fmla="val 7742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/>
          <p:nvPr/>
        </p:nvSpPr>
        <p:spPr>
          <a:xfrm>
            <a:off x="1289304" y="1655064"/>
            <a:ext cx="585216" cy="585216"/>
          </a:xfrm>
          <a:prstGeom prst="ellipse">
            <a:avLst/>
          </a:prstGeom>
          <a:solidFill>
            <a:srgbClr val="1565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42" name="Google Shape;14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7320" y="1783080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9"/>
          <p:cNvSpPr/>
          <p:nvPr/>
        </p:nvSpPr>
        <p:spPr>
          <a:xfrm>
            <a:off x="713232" y="2295144"/>
            <a:ext cx="17373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Noun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/>
          <p:cNvSpPr/>
          <p:nvPr/>
        </p:nvSpPr>
        <p:spPr>
          <a:xfrm>
            <a:off x="713232" y="2587752"/>
            <a:ext cx="1737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1565C0"/>
                </a:solidFill>
                <a:latin typeface="Arial"/>
                <a:ea typeface="Arial"/>
                <a:cs typeface="Arial"/>
                <a:sym typeface="Arial"/>
              </a:rPr>
              <a:t>বিশেষ্য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/>
          <p:nvPr/>
        </p:nvSpPr>
        <p:spPr>
          <a:xfrm>
            <a:off x="2660904" y="1508760"/>
            <a:ext cx="1828800" cy="1417320"/>
          </a:xfrm>
          <a:prstGeom prst="roundRect">
            <a:avLst>
              <a:gd fmla="val 7742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9"/>
          <p:cNvSpPr/>
          <p:nvPr/>
        </p:nvSpPr>
        <p:spPr>
          <a:xfrm>
            <a:off x="3282696" y="1655064"/>
            <a:ext cx="585216" cy="585216"/>
          </a:xfrm>
          <a:prstGeom prst="ellipse">
            <a:avLst/>
          </a:prstGeom>
          <a:solidFill>
            <a:srgbClr val="1565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47" name="Google Shape;14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10712" y="1783080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9"/>
          <p:cNvSpPr/>
          <p:nvPr/>
        </p:nvSpPr>
        <p:spPr>
          <a:xfrm>
            <a:off x="2706624" y="2295144"/>
            <a:ext cx="17373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Pronoun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9"/>
          <p:cNvSpPr/>
          <p:nvPr/>
        </p:nvSpPr>
        <p:spPr>
          <a:xfrm>
            <a:off x="2706624" y="2587752"/>
            <a:ext cx="1737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1565C0"/>
                </a:solidFill>
                <a:latin typeface="Arial"/>
                <a:ea typeface="Arial"/>
                <a:cs typeface="Arial"/>
                <a:sym typeface="Arial"/>
              </a:rPr>
              <a:t>সর্বনাম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9"/>
          <p:cNvSpPr/>
          <p:nvPr/>
        </p:nvSpPr>
        <p:spPr>
          <a:xfrm>
            <a:off x="4654296" y="1508760"/>
            <a:ext cx="1828800" cy="1417320"/>
          </a:xfrm>
          <a:prstGeom prst="roundRect">
            <a:avLst>
              <a:gd fmla="val 7742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9"/>
          <p:cNvSpPr/>
          <p:nvPr/>
        </p:nvSpPr>
        <p:spPr>
          <a:xfrm>
            <a:off x="5276088" y="1655064"/>
            <a:ext cx="585216" cy="585216"/>
          </a:xfrm>
          <a:prstGeom prst="ellipse">
            <a:avLst/>
          </a:prstGeom>
          <a:solidFill>
            <a:srgbClr val="1565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52" name="Google Shape;15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04104" y="1783080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9"/>
          <p:cNvSpPr/>
          <p:nvPr/>
        </p:nvSpPr>
        <p:spPr>
          <a:xfrm>
            <a:off x="4700016" y="2295144"/>
            <a:ext cx="17373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Verb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9"/>
          <p:cNvSpPr/>
          <p:nvPr/>
        </p:nvSpPr>
        <p:spPr>
          <a:xfrm>
            <a:off x="4700016" y="2587752"/>
            <a:ext cx="1737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1565C0"/>
                </a:solidFill>
                <a:latin typeface="Arial"/>
                <a:ea typeface="Arial"/>
                <a:cs typeface="Arial"/>
                <a:sym typeface="Arial"/>
              </a:rPr>
              <a:t>ক্রিয়া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9"/>
          <p:cNvSpPr/>
          <p:nvPr/>
        </p:nvSpPr>
        <p:spPr>
          <a:xfrm>
            <a:off x="6647688" y="1508760"/>
            <a:ext cx="1828800" cy="1417320"/>
          </a:xfrm>
          <a:prstGeom prst="roundRect">
            <a:avLst>
              <a:gd fmla="val 7742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9"/>
          <p:cNvSpPr/>
          <p:nvPr/>
        </p:nvSpPr>
        <p:spPr>
          <a:xfrm>
            <a:off x="7269480" y="1655064"/>
            <a:ext cx="585216" cy="585216"/>
          </a:xfrm>
          <a:prstGeom prst="ellipse">
            <a:avLst/>
          </a:prstGeom>
          <a:solidFill>
            <a:srgbClr val="1565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57" name="Google Shape;157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97496" y="1783080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9"/>
          <p:cNvSpPr/>
          <p:nvPr/>
        </p:nvSpPr>
        <p:spPr>
          <a:xfrm>
            <a:off x="6693408" y="2295144"/>
            <a:ext cx="17373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Adjective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9"/>
          <p:cNvSpPr/>
          <p:nvPr/>
        </p:nvSpPr>
        <p:spPr>
          <a:xfrm>
            <a:off x="6693408" y="2587752"/>
            <a:ext cx="1737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1565C0"/>
                </a:solidFill>
                <a:latin typeface="Arial"/>
                <a:ea typeface="Arial"/>
                <a:cs typeface="Arial"/>
                <a:sym typeface="Arial"/>
              </a:rPr>
              <a:t>বিশেষণ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9"/>
          <p:cNvSpPr/>
          <p:nvPr/>
        </p:nvSpPr>
        <p:spPr>
          <a:xfrm>
            <a:off x="667512" y="3108960"/>
            <a:ext cx="1828800" cy="1417320"/>
          </a:xfrm>
          <a:prstGeom prst="roundRect">
            <a:avLst>
              <a:gd fmla="val 7742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9"/>
          <p:cNvSpPr/>
          <p:nvPr/>
        </p:nvSpPr>
        <p:spPr>
          <a:xfrm>
            <a:off x="1289304" y="3255264"/>
            <a:ext cx="585216" cy="585216"/>
          </a:xfrm>
          <a:prstGeom prst="ellipse">
            <a:avLst/>
          </a:prstGeom>
          <a:solidFill>
            <a:srgbClr val="1565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62" name="Google Shape;162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17320" y="3383280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9"/>
          <p:cNvSpPr/>
          <p:nvPr/>
        </p:nvSpPr>
        <p:spPr>
          <a:xfrm>
            <a:off x="713232" y="3895344"/>
            <a:ext cx="17373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Adverb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9"/>
          <p:cNvSpPr/>
          <p:nvPr/>
        </p:nvSpPr>
        <p:spPr>
          <a:xfrm>
            <a:off x="713232" y="4187952"/>
            <a:ext cx="1737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1565C0"/>
                </a:solidFill>
                <a:latin typeface="Arial"/>
                <a:ea typeface="Arial"/>
                <a:cs typeface="Arial"/>
                <a:sym typeface="Arial"/>
              </a:rPr>
              <a:t>ক্রিয়া-বিশেষণ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9"/>
          <p:cNvSpPr/>
          <p:nvPr/>
        </p:nvSpPr>
        <p:spPr>
          <a:xfrm>
            <a:off x="2660904" y="3108960"/>
            <a:ext cx="1828800" cy="1417320"/>
          </a:xfrm>
          <a:prstGeom prst="roundRect">
            <a:avLst>
              <a:gd fmla="val 7742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9"/>
          <p:cNvSpPr/>
          <p:nvPr/>
        </p:nvSpPr>
        <p:spPr>
          <a:xfrm>
            <a:off x="3282696" y="3255264"/>
            <a:ext cx="585216" cy="585216"/>
          </a:xfrm>
          <a:prstGeom prst="ellipse">
            <a:avLst/>
          </a:prstGeom>
          <a:solidFill>
            <a:srgbClr val="1565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67" name="Google Shape;167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10712" y="3383280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9"/>
          <p:cNvSpPr/>
          <p:nvPr/>
        </p:nvSpPr>
        <p:spPr>
          <a:xfrm>
            <a:off x="2706624" y="3895344"/>
            <a:ext cx="17373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Preposition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9"/>
          <p:cNvSpPr/>
          <p:nvPr/>
        </p:nvSpPr>
        <p:spPr>
          <a:xfrm>
            <a:off x="2706624" y="4187952"/>
            <a:ext cx="1737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1565C0"/>
                </a:solidFill>
                <a:latin typeface="Arial"/>
                <a:ea typeface="Arial"/>
                <a:cs typeface="Arial"/>
                <a:sym typeface="Arial"/>
              </a:rPr>
              <a:t>পদান্বয়ী অব্যয়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9"/>
          <p:cNvSpPr/>
          <p:nvPr/>
        </p:nvSpPr>
        <p:spPr>
          <a:xfrm>
            <a:off x="4654296" y="3108960"/>
            <a:ext cx="1828800" cy="1417320"/>
          </a:xfrm>
          <a:prstGeom prst="roundRect">
            <a:avLst>
              <a:gd fmla="val 7742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9"/>
          <p:cNvSpPr/>
          <p:nvPr/>
        </p:nvSpPr>
        <p:spPr>
          <a:xfrm>
            <a:off x="5276088" y="3255264"/>
            <a:ext cx="585216" cy="585216"/>
          </a:xfrm>
          <a:prstGeom prst="ellipse">
            <a:avLst/>
          </a:prstGeom>
          <a:solidFill>
            <a:srgbClr val="1565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72" name="Google Shape;172;p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404104" y="3383280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9"/>
          <p:cNvSpPr/>
          <p:nvPr/>
        </p:nvSpPr>
        <p:spPr>
          <a:xfrm>
            <a:off x="4700016" y="3895344"/>
            <a:ext cx="17373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Conjunction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9"/>
          <p:cNvSpPr/>
          <p:nvPr/>
        </p:nvSpPr>
        <p:spPr>
          <a:xfrm>
            <a:off x="4700016" y="4187952"/>
            <a:ext cx="1737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1565C0"/>
                </a:solidFill>
                <a:latin typeface="Arial"/>
                <a:ea typeface="Arial"/>
                <a:cs typeface="Arial"/>
                <a:sym typeface="Arial"/>
              </a:rPr>
              <a:t>সংযোজক অব্যয়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9"/>
          <p:cNvSpPr/>
          <p:nvPr/>
        </p:nvSpPr>
        <p:spPr>
          <a:xfrm>
            <a:off x="6647688" y="3108960"/>
            <a:ext cx="1828800" cy="1417320"/>
          </a:xfrm>
          <a:prstGeom prst="roundRect">
            <a:avLst>
              <a:gd fmla="val 7742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9"/>
          <p:cNvSpPr/>
          <p:nvPr/>
        </p:nvSpPr>
        <p:spPr>
          <a:xfrm>
            <a:off x="7269480" y="3255264"/>
            <a:ext cx="585216" cy="585216"/>
          </a:xfrm>
          <a:prstGeom prst="ellipse">
            <a:avLst/>
          </a:prstGeom>
          <a:solidFill>
            <a:srgbClr val="1565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77" name="Google Shape;177;p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397496" y="3383280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9"/>
          <p:cNvSpPr/>
          <p:nvPr/>
        </p:nvSpPr>
        <p:spPr>
          <a:xfrm>
            <a:off x="6693408" y="3895344"/>
            <a:ext cx="17373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Interjection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6693408" y="4187952"/>
            <a:ext cx="1737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1565C0"/>
                </a:solidFill>
                <a:latin typeface="Arial"/>
                <a:ea typeface="Arial"/>
                <a:cs typeface="Arial"/>
                <a:sym typeface="Arial"/>
              </a:rPr>
              <a:t>আবেগসূচক অব্যয়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D1457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"/>
          <p:cNvSpPr/>
          <p:nvPr/>
        </p:nvSpPr>
        <p:spPr>
          <a:xfrm>
            <a:off x="548640" y="292608"/>
            <a:ext cx="7772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8FB1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48FB1"/>
                </a:solidFill>
                <a:latin typeface="Arial"/>
                <a:ea typeface="Arial"/>
                <a:cs typeface="Arial"/>
                <a:sym typeface="Arial"/>
              </a:rPr>
              <a:t>১ম প্রকার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0"/>
          <p:cNvSpPr/>
          <p:nvPr/>
        </p:nvSpPr>
        <p:spPr>
          <a:xfrm>
            <a:off x="548640" y="566928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Noun (বিশেষ্য)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0"/>
          <p:cNvSpPr/>
          <p:nvPr/>
        </p:nvSpPr>
        <p:spPr>
          <a:xfrm>
            <a:off x="6446520" y="1600200"/>
            <a:ext cx="1737360" cy="1737360"/>
          </a:xfrm>
          <a:prstGeom prst="ellipse">
            <a:avLst/>
          </a:prstGeom>
          <a:solidFill>
            <a:srgbClr val="F48FB1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88" name="Google Shape;18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0" y="201168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0"/>
          <p:cNvSpPr/>
          <p:nvPr/>
        </p:nvSpPr>
        <p:spPr>
          <a:xfrm>
            <a:off x="548640" y="1463040"/>
            <a:ext cx="5349240" cy="1051560"/>
          </a:xfrm>
          <a:prstGeom prst="roundRect">
            <a:avLst>
              <a:gd fmla="val 10435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0"/>
          <p:cNvSpPr/>
          <p:nvPr/>
        </p:nvSpPr>
        <p:spPr>
          <a:xfrm>
            <a:off x="777240" y="1463040"/>
            <a:ext cx="489204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ব্যক্তি, স্থান, বস্তু বা ভাবের নাম প্রকাশ করে যে শব্দ, তাকে Noun বলে।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0"/>
          <p:cNvSpPr/>
          <p:nvPr/>
        </p:nvSpPr>
        <p:spPr>
          <a:xfrm>
            <a:off x="548640" y="2697480"/>
            <a:ext cx="914400" cy="384048"/>
          </a:xfrm>
          <a:prstGeom prst="roundRect">
            <a:avLst>
              <a:gd fmla="val 50000" name="adj"/>
            </a:avLst>
          </a:prstGeom>
          <a:solidFill>
            <a:srgbClr val="F48F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0"/>
          <p:cNvSpPr/>
          <p:nvPr/>
        </p:nvSpPr>
        <p:spPr>
          <a:xfrm>
            <a:off x="548640" y="2697480"/>
            <a:ext cx="9144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1457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AD1457"/>
                </a:solidFill>
                <a:latin typeface="Arial"/>
                <a:ea typeface="Arial"/>
                <a:cs typeface="Arial"/>
                <a:sym typeface="Arial"/>
              </a:rPr>
              <a:t>Rahim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0"/>
          <p:cNvSpPr/>
          <p:nvPr/>
        </p:nvSpPr>
        <p:spPr>
          <a:xfrm>
            <a:off x="1591056" y="2697480"/>
            <a:ext cx="914400" cy="384048"/>
          </a:xfrm>
          <a:prstGeom prst="roundRect">
            <a:avLst>
              <a:gd fmla="val 50000" name="adj"/>
            </a:avLst>
          </a:prstGeom>
          <a:solidFill>
            <a:srgbClr val="F48F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0"/>
          <p:cNvSpPr/>
          <p:nvPr/>
        </p:nvSpPr>
        <p:spPr>
          <a:xfrm>
            <a:off x="1591056" y="2697480"/>
            <a:ext cx="9144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1457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AD1457"/>
                </a:solidFill>
                <a:latin typeface="Arial"/>
                <a:ea typeface="Arial"/>
                <a:cs typeface="Arial"/>
                <a:sym typeface="Arial"/>
              </a:rPr>
              <a:t>Dhaka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2633472" y="2697480"/>
            <a:ext cx="795528" cy="384048"/>
          </a:xfrm>
          <a:prstGeom prst="roundRect">
            <a:avLst>
              <a:gd fmla="val 50000" name="adj"/>
            </a:avLst>
          </a:prstGeom>
          <a:solidFill>
            <a:srgbClr val="F48F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2633472" y="2697480"/>
            <a:ext cx="79552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1457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AD1457"/>
                </a:solidFill>
                <a:latin typeface="Arial"/>
                <a:ea typeface="Arial"/>
                <a:cs typeface="Arial"/>
                <a:sym typeface="Arial"/>
              </a:rPr>
              <a:t>Book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3557016" y="2697480"/>
            <a:ext cx="1152144" cy="384048"/>
          </a:xfrm>
          <a:prstGeom prst="roundRect">
            <a:avLst>
              <a:gd fmla="val 50000" name="adj"/>
            </a:avLst>
          </a:prstGeom>
          <a:solidFill>
            <a:srgbClr val="F48F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0"/>
          <p:cNvSpPr/>
          <p:nvPr/>
        </p:nvSpPr>
        <p:spPr>
          <a:xfrm>
            <a:off x="3557016" y="2697480"/>
            <a:ext cx="115214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1457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AD1457"/>
                </a:solidFill>
                <a:latin typeface="Arial"/>
                <a:ea typeface="Arial"/>
                <a:cs typeface="Arial"/>
                <a:sym typeface="Arial"/>
              </a:rPr>
              <a:t>Honesty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0"/>
          <p:cNvSpPr/>
          <p:nvPr/>
        </p:nvSpPr>
        <p:spPr>
          <a:xfrm>
            <a:off x="548640" y="3291840"/>
            <a:ext cx="5349240" cy="914400"/>
          </a:xfrm>
          <a:prstGeom prst="roundRect">
            <a:avLst>
              <a:gd fmla="val 12000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0"/>
          <p:cNvSpPr/>
          <p:nvPr/>
        </p:nvSpPr>
        <p:spPr>
          <a:xfrm>
            <a:off x="777240" y="3401568"/>
            <a:ext cx="4892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400"/>
              <a:buFont typeface="Arial"/>
              <a:buNone/>
            </a:pPr>
            <a:r>
              <a:rPr b="1" i="1" lang="en-US" sz="14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"Karim lives in Dhaka."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0"/>
          <p:cNvSpPr/>
          <p:nvPr/>
        </p:nvSpPr>
        <p:spPr>
          <a:xfrm>
            <a:off x="777240" y="3822192"/>
            <a:ext cx="48920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1457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AD1457"/>
                </a:solidFill>
                <a:latin typeface="Arial"/>
                <a:ea typeface="Arial"/>
                <a:cs typeface="Arial"/>
                <a:sym typeface="Arial"/>
              </a:rPr>
              <a:t>এখানে Karim ও Dhaka — উভয়ই Noun।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838F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"/>
          <p:cNvSpPr/>
          <p:nvPr/>
        </p:nvSpPr>
        <p:spPr>
          <a:xfrm>
            <a:off x="548640" y="292608"/>
            <a:ext cx="7772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DEEA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80DEEA"/>
                </a:solidFill>
                <a:latin typeface="Arial"/>
                <a:ea typeface="Arial"/>
                <a:cs typeface="Arial"/>
                <a:sym typeface="Arial"/>
              </a:rPr>
              <a:t>২য় প্রকার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1"/>
          <p:cNvSpPr/>
          <p:nvPr/>
        </p:nvSpPr>
        <p:spPr>
          <a:xfrm>
            <a:off x="548640" y="566928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Pronoun (সর্বনাম)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1"/>
          <p:cNvSpPr/>
          <p:nvPr/>
        </p:nvSpPr>
        <p:spPr>
          <a:xfrm>
            <a:off x="548640" y="1600200"/>
            <a:ext cx="1737360" cy="1737360"/>
          </a:xfrm>
          <a:prstGeom prst="ellipse">
            <a:avLst/>
          </a:prstGeom>
          <a:solidFill>
            <a:srgbClr val="80DEEA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0" name="Google Shape;21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0120" y="201168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1"/>
          <p:cNvSpPr/>
          <p:nvPr/>
        </p:nvSpPr>
        <p:spPr>
          <a:xfrm>
            <a:off x="3246120" y="1463040"/>
            <a:ext cx="5349240" cy="1051560"/>
          </a:xfrm>
          <a:prstGeom prst="roundRect">
            <a:avLst>
              <a:gd fmla="val 10435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1"/>
          <p:cNvSpPr/>
          <p:nvPr/>
        </p:nvSpPr>
        <p:spPr>
          <a:xfrm>
            <a:off x="3474720" y="1463040"/>
            <a:ext cx="489204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Noun-এর পরিবর্তে ব্যবহৃত হয় যে শব্দ, তাকে Pronoun বলে।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1"/>
          <p:cNvSpPr/>
          <p:nvPr/>
        </p:nvSpPr>
        <p:spPr>
          <a:xfrm>
            <a:off x="3246120" y="2697480"/>
            <a:ext cx="557784" cy="384048"/>
          </a:xfrm>
          <a:prstGeom prst="roundRect">
            <a:avLst>
              <a:gd fmla="val 50000" name="adj"/>
            </a:avLst>
          </a:prstGeom>
          <a:solidFill>
            <a:srgbClr val="80DE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1"/>
          <p:cNvSpPr/>
          <p:nvPr/>
        </p:nvSpPr>
        <p:spPr>
          <a:xfrm>
            <a:off x="3246120" y="2697480"/>
            <a:ext cx="55778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38F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00838F"/>
                </a:solidFill>
                <a:latin typeface="Arial"/>
                <a:ea typeface="Arial"/>
                <a:cs typeface="Arial"/>
                <a:sym typeface="Arial"/>
              </a:rPr>
              <a:t>He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1"/>
          <p:cNvSpPr/>
          <p:nvPr/>
        </p:nvSpPr>
        <p:spPr>
          <a:xfrm>
            <a:off x="3931920" y="2697480"/>
            <a:ext cx="676656" cy="384048"/>
          </a:xfrm>
          <a:prstGeom prst="roundRect">
            <a:avLst>
              <a:gd fmla="val 50000" name="adj"/>
            </a:avLst>
          </a:prstGeom>
          <a:solidFill>
            <a:srgbClr val="80DE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1"/>
          <p:cNvSpPr/>
          <p:nvPr/>
        </p:nvSpPr>
        <p:spPr>
          <a:xfrm>
            <a:off x="3931920" y="2697480"/>
            <a:ext cx="676656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38F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00838F"/>
                </a:solidFill>
                <a:latin typeface="Arial"/>
                <a:ea typeface="Arial"/>
                <a:cs typeface="Arial"/>
                <a:sym typeface="Arial"/>
              </a:rPr>
              <a:t>She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1"/>
          <p:cNvSpPr/>
          <p:nvPr/>
        </p:nvSpPr>
        <p:spPr>
          <a:xfrm>
            <a:off x="4736592" y="2697480"/>
            <a:ext cx="557784" cy="384048"/>
          </a:xfrm>
          <a:prstGeom prst="roundRect">
            <a:avLst>
              <a:gd fmla="val 50000" name="adj"/>
            </a:avLst>
          </a:prstGeom>
          <a:solidFill>
            <a:srgbClr val="80DE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1"/>
          <p:cNvSpPr/>
          <p:nvPr/>
        </p:nvSpPr>
        <p:spPr>
          <a:xfrm>
            <a:off x="4736592" y="2697480"/>
            <a:ext cx="55778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38F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00838F"/>
                </a:solidFill>
                <a:latin typeface="Arial"/>
                <a:ea typeface="Arial"/>
                <a:cs typeface="Arial"/>
                <a:sym typeface="Arial"/>
              </a:rPr>
              <a:t>It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1"/>
          <p:cNvSpPr/>
          <p:nvPr/>
        </p:nvSpPr>
        <p:spPr>
          <a:xfrm>
            <a:off x="5422392" y="2697480"/>
            <a:ext cx="795528" cy="384048"/>
          </a:xfrm>
          <a:prstGeom prst="roundRect">
            <a:avLst>
              <a:gd fmla="val 50000" name="adj"/>
            </a:avLst>
          </a:prstGeom>
          <a:solidFill>
            <a:srgbClr val="80DE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1"/>
          <p:cNvSpPr/>
          <p:nvPr/>
        </p:nvSpPr>
        <p:spPr>
          <a:xfrm>
            <a:off x="5422392" y="2697480"/>
            <a:ext cx="79552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38F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00838F"/>
                </a:solidFill>
                <a:latin typeface="Arial"/>
                <a:ea typeface="Arial"/>
                <a:cs typeface="Arial"/>
                <a:sym typeface="Arial"/>
              </a:rPr>
              <a:t>They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1"/>
          <p:cNvSpPr/>
          <p:nvPr/>
        </p:nvSpPr>
        <p:spPr>
          <a:xfrm>
            <a:off x="6345936" y="2697480"/>
            <a:ext cx="557784" cy="384048"/>
          </a:xfrm>
          <a:prstGeom prst="roundRect">
            <a:avLst>
              <a:gd fmla="val 50000" name="adj"/>
            </a:avLst>
          </a:prstGeom>
          <a:solidFill>
            <a:srgbClr val="80DE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1"/>
          <p:cNvSpPr/>
          <p:nvPr/>
        </p:nvSpPr>
        <p:spPr>
          <a:xfrm>
            <a:off x="6345936" y="2697480"/>
            <a:ext cx="55778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38F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00838F"/>
                </a:solidFill>
                <a:latin typeface="Arial"/>
                <a:ea typeface="Arial"/>
                <a:cs typeface="Arial"/>
                <a:sym typeface="Arial"/>
              </a:rPr>
              <a:t>We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1"/>
          <p:cNvSpPr/>
          <p:nvPr/>
        </p:nvSpPr>
        <p:spPr>
          <a:xfrm>
            <a:off x="3246120" y="3291840"/>
            <a:ext cx="5349240" cy="914400"/>
          </a:xfrm>
          <a:prstGeom prst="roundRect">
            <a:avLst>
              <a:gd fmla="val 12000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1"/>
          <p:cNvSpPr/>
          <p:nvPr/>
        </p:nvSpPr>
        <p:spPr>
          <a:xfrm>
            <a:off x="3474720" y="3401568"/>
            <a:ext cx="4892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400"/>
              <a:buFont typeface="Arial"/>
              <a:buNone/>
            </a:pPr>
            <a:r>
              <a:rPr b="1" i="1" lang="en-US" sz="14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"He plays football."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1"/>
          <p:cNvSpPr/>
          <p:nvPr/>
        </p:nvSpPr>
        <p:spPr>
          <a:xfrm>
            <a:off x="3474720" y="3822192"/>
            <a:ext cx="48920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38F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00838F"/>
                </a:solidFill>
                <a:latin typeface="Arial"/>
                <a:ea typeface="Arial"/>
                <a:cs typeface="Arial"/>
                <a:sym typeface="Arial"/>
              </a:rPr>
              <a:t>এখানে He শব্দটি Pronoun, যা একটি Noun-এর স্থলে ব্যবহৃত হয়েছে।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F360C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2"/>
          <p:cNvSpPr/>
          <p:nvPr/>
        </p:nvSpPr>
        <p:spPr>
          <a:xfrm>
            <a:off x="548640" y="292608"/>
            <a:ext cx="7772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BC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CCBC"/>
                </a:solidFill>
                <a:latin typeface="Arial"/>
                <a:ea typeface="Arial"/>
                <a:cs typeface="Arial"/>
                <a:sym typeface="Arial"/>
              </a:rPr>
              <a:t>৩য় প্রকার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2"/>
          <p:cNvSpPr/>
          <p:nvPr/>
        </p:nvSpPr>
        <p:spPr>
          <a:xfrm>
            <a:off x="548640" y="566928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Verb (ক্রিয়া)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2"/>
          <p:cNvSpPr/>
          <p:nvPr/>
        </p:nvSpPr>
        <p:spPr>
          <a:xfrm>
            <a:off x="548640" y="1463040"/>
            <a:ext cx="5120640" cy="1005840"/>
          </a:xfrm>
          <a:prstGeom prst="roundRect">
            <a:avLst>
              <a:gd fmla="val 10909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2"/>
          <p:cNvSpPr/>
          <p:nvPr/>
        </p:nvSpPr>
        <p:spPr>
          <a:xfrm>
            <a:off x="777240" y="1463040"/>
            <a:ext cx="466344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যে শব্দ দ্বারা কোনো কাজ করা বা কোনো অবস্থা প্রকাশ করা হয়, তাকে Verb বলে।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2"/>
          <p:cNvSpPr/>
          <p:nvPr/>
        </p:nvSpPr>
        <p:spPr>
          <a:xfrm>
            <a:off x="548640" y="2651760"/>
            <a:ext cx="731520" cy="384048"/>
          </a:xfrm>
          <a:prstGeom prst="roundRect">
            <a:avLst>
              <a:gd fmla="val 50000" name="adj"/>
            </a:avLst>
          </a:prstGeom>
          <a:solidFill>
            <a:srgbClr val="FFCC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2"/>
          <p:cNvSpPr/>
          <p:nvPr/>
        </p:nvSpPr>
        <p:spPr>
          <a:xfrm>
            <a:off x="548640" y="2651760"/>
            <a:ext cx="7315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360C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BF360C"/>
                </a:solidFill>
                <a:latin typeface="Arial"/>
                <a:ea typeface="Arial"/>
                <a:cs typeface="Arial"/>
                <a:sym typeface="Arial"/>
              </a:rPr>
              <a:t>Run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2"/>
          <p:cNvSpPr/>
          <p:nvPr/>
        </p:nvSpPr>
        <p:spPr>
          <a:xfrm>
            <a:off x="1408176" y="2651760"/>
            <a:ext cx="731520" cy="384048"/>
          </a:xfrm>
          <a:prstGeom prst="roundRect">
            <a:avLst>
              <a:gd fmla="val 50000" name="adj"/>
            </a:avLst>
          </a:prstGeom>
          <a:solidFill>
            <a:srgbClr val="FFCC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2"/>
          <p:cNvSpPr/>
          <p:nvPr/>
        </p:nvSpPr>
        <p:spPr>
          <a:xfrm>
            <a:off x="1408176" y="2651760"/>
            <a:ext cx="7315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360C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BF360C"/>
                </a:solidFill>
                <a:latin typeface="Arial"/>
                <a:ea typeface="Arial"/>
                <a:cs typeface="Arial"/>
                <a:sym typeface="Arial"/>
              </a:rPr>
              <a:t>Eat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2"/>
          <p:cNvSpPr/>
          <p:nvPr/>
        </p:nvSpPr>
        <p:spPr>
          <a:xfrm>
            <a:off x="2267712" y="2651760"/>
            <a:ext cx="594360" cy="384048"/>
          </a:xfrm>
          <a:prstGeom prst="roundRect">
            <a:avLst>
              <a:gd fmla="val 50000" name="adj"/>
            </a:avLst>
          </a:prstGeom>
          <a:solidFill>
            <a:srgbClr val="FFCC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2"/>
          <p:cNvSpPr/>
          <p:nvPr/>
        </p:nvSpPr>
        <p:spPr>
          <a:xfrm>
            <a:off x="2267712" y="2651760"/>
            <a:ext cx="5943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360C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BF360C"/>
                </a:solidFill>
                <a:latin typeface="Arial"/>
                <a:ea typeface="Arial"/>
                <a:cs typeface="Arial"/>
                <a:sym typeface="Arial"/>
              </a:rPr>
              <a:t>Is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2"/>
          <p:cNvSpPr/>
          <p:nvPr/>
        </p:nvSpPr>
        <p:spPr>
          <a:xfrm>
            <a:off x="2990088" y="2651760"/>
            <a:ext cx="731520" cy="384048"/>
          </a:xfrm>
          <a:prstGeom prst="roundRect">
            <a:avLst>
              <a:gd fmla="val 50000" name="adj"/>
            </a:avLst>
          </a:prstGeom>
          <a:solidFill>
            <a:srgbClr val="FFCC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2"/>
          <p:cNvSpPr/>
          <p:nvPr/>
        </p:nvSpPr>
        <p:spPr>
          <a:xfrm>
            <a:off x="2990088" y="2651760"/>
            <a:ext cx="7315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360C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BF360C"/>
                </a:solidFill>
                <a:latin typeface="Arial"/>
                <a:ea typeface="Arial"/>
                <a:cs typeface="Arial"/>
                <a:sym typeface="Arial"/>
              </a:rPr>
              <a:t>Has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2"/>
          <p:cNvSpPr/>
          <p:nvPr/>
        </p:nvSpPr>
        <p:spPr>
          <a:xfrm>
            <a:off x="548640" y="3246120"/>
            <a:ext cx="5120640" cy="914400"/>
          </a:xfrm>
          <a:prstGeom prst="roundRect">
            <a:avLst>
              <a:gd fmla="val 12000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2"/>
          <p:cNvSpPr/>
          <p:nvPr/>
        </p:nvSpPr>
        <p:spPr>
          <a:xfrm>
            <a:off x="777240" y="3355848"/>
            <a:ext cx="46634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400"/>
              <a:buFont typeface="Arial"/>
              <a:buNone/>
            </a:pPr>
            <a:r>
              <a:rPr b="1" i="1" lang="en-US" sz="14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"Tania sings a song."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2"/>
          <p:cNvSpPr/>
          <p:nvPr/>
        </p:nvSpPr>
        <p:spPr>
          <a:xfrm>
            <a:off x="777240" y="3776472"/>
            <a:ext cx="4663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360C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BF360C"/>
                </a:solidFill>
                <a:latin typeface="Arial"/>
                <a:ea typeface="Arial"/>
                <a:cs typeface="Arial"/>
                <a:sym typeface="Arial"/>
              </a:rPr>
              <a:t>এখানে sings শব্দটি Verb — এটি একটি কাজ প্রকাশ করছে।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46" name="Google Shape;24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89320" y="1554480"/>
            <a:ext cx="2606040" cy="2606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E24AA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3"/>
          <p:cNvSpPr/>
          <p:nvPr/>
        </p:nvSpPr>
        <p:spPr>
          <a:xfrm>
            <a:off x="548640" y="292608"/>
            <a:ext cx="7772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BEE7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E1BEE7"/>
                </a:solidFill>
                <a:latin typeface="Arial"/>
                <a:ea typeface="Arial"/>
                <a:cs typeface="Arial"/>
                <a:sym typeface="Arial"/>
              </a:rPr>
              <a:t>৪র্থ প্রকার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3"/>
          <p:cNvSpPr/>
          <p:nvPr/>
        </p:nvSpPr>
        <p:spPr>
          <a:xfrm>
            <a:off x="548640" y="566928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Adjective (বিশেষণ)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3"/>
          <p:cNvSpPr/>
          <p:nvPr/>
        </p:nvSpPr>
        <p:spPr>
          <a:xfrm>
            <a:off x="6446520" y="1600200"/>
            <a:ext cx="1737360" cy="1737360"/>
          </a:xfrm>
          <a:prstGeom prst="ellipse">
            <a:avLst/>
          </a:prstGeom>
          <a:solidFill>
            <a:srgbClr val="E1BEE7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55" name="Google Shape;25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0" y="201168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3"/>
          <p:cNvSpPr/>
          <p:nvPr/>
        </p:nvSpPr>
        <p:spPr>
          <a:xfrm>
            <a:off x="548640" y="1463040"/>
            <a:ext cx="5349240" cy="1051560"/>
          </a:xfrm>
          <a:prstGeom prst="roundRect">
            <a:avLst>
              <a:gd fmla="val 10435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3"/>
          <p:cNvSpPr/>
          <p:nvPr/>
        </p:nvSpPr>
        <p:spPr>
          <a:xfrm>
            <a:off x="777240" y="1463040"/>
            <a:ext cx="489204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Noun বা Pronoun-এর গুণ, দোষ বা বিশেষত্ব প্রকাশ করে যে শব্দ, তাকে Adjective বলে।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3"/>
          <p:cNvSpPr/>
          <p:nvPr/>
        </p:nvSpPr>
        <p:spPr>
          <a:xfrm>
            <a:off x="548640" y="2697480"/>
            <a:ext cx="1389888" cy="384048"/>
          </a:xfrm>
          <a:prstGeom prst="roundRect">
            <a:avLst>
              <a:gd fmla="val 50000" name="adj"/>
            </a:avLst>
          </a:prstGeom>
          <a:solidFill>
            <a:srgbClr val="E1BE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3"/>
          <p:cNvSpPr/>
          <p:nvPr/>
        </p:nvSpPr>
        <p:spPr>
          <a:xfrm>
            <a:off x="548640" y="2697480"/>
            <a:ext cx="138988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24AA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8E24AA"/>
                </a:solidFill>
                <a:latin typeface="Arial"/>
                <a:ea typeface="Arial"/>
                <a:cs typeface="Arial"/>
                <a:sym typeface="Arial"/>
              </a:rPr>
              <a:t>Beautiful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3"/>
          <p:cNvSpPr/>
          <p:nvPr/>
        </p:nvSpPr>
        <p:spPr>
          <a:xfrm>
            <a:off x="2066544" y="2697480"/>
            <a:ext cx="795528" cy="384048"/>
          </a:xfrm>
          <a:prstGeom prst="roundRect">
            <a:avLst>
              <a:gd fmla="val 50000" name="adj"/>
            </a:avLst>
          </a:prstGeom>
          <a:solidFill>
            <a:srgbClr val="E1BE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3"/>
          <p:cNvSpPr/>
          <p:nvPr/>
        </p:nvSpPr>
        <p:spPr>
          <a:xfrm>
            <a:off x="2066544" y="2697480"/>
            <a:ext cx="79552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24AA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8E24AA"/>
                </a:solidFill>
                <a:latin typeface="Arial"/>
                <a:ea typeface="Arial"/>
                <a:cs typeface="Arial"/>
                <a:sym typeface="Arial"/>
              </a:rPr>
              <a:t>Tall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3"/>
          <p:cNvSpPr/>
          <p:nvPr/>
        </p:nvSpPr>
        <p:spPr>
          <a:xfrm>
            <a:off x="2990088" y="2697480"/>
            <a:ext cx="676656" cy="384048"/>
          </a:xfrm>
          <a:prstGeom prst="roundRect">
            <a:avLst>
              <a:gd fmla="val 50000" name="adj"/>
            </a:avLst>
          </a:prstGeom>
          <a:solidFill>
            <a:srgbClr val="E1BE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3"/>
          <p:cNvSpPr/>
          <p:nvPr/>
        </p:nvSpPr>
        <p:spPr>
          <a:xfrm>
            <a:off x="2990088" y="2697480"/>
            <a:ext cx="676656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24AA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8E24AA"/>
                </a:solidFill>
                <a:latin typeface="Arial"/>
                <a:ea typeface="Arial"/>
                <a:cs typeface="Arial"/>
                <a:sym typeface="Arial"/>
              </a:rPr>
              <a:t>Red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3"/>
          <p:cNvSpPr/>
          <p:nvPr/>
        </p:nvSpPr>
        <p:spPr>
          <a:xfrm>
            <a:off x="3794760" y="2697480"/>
            <a:ext cx="1033272" cy="384048"/>
          </a:xfrm>
          <a:prstGeom prst="roundRect">
            <a:avLst>
              <a:gd fmla="val 50000" name="adj"/>
            </a:avLst>
          </a:prstGeom>
          <a:solidFill>
            <a:srgbClr val="E1BE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3"/>
          <p:cNvSpPr/>
          <p:nvPr/>
        </p:nvSpPr>
        <p:spPr>
          <a:xfrm>
            <a:off x="3794760" y="2697480"/>
            <a:ext cx="1033272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24AA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8E24AA"/>
                </a:solidFill>
                <a:latin typeface="Arial"/>
                <a:ea typeface="Arial"/>
                <a:cs typeface="Arial"/>
                <a:sym typeface="Arial"/>
              </a:rPr>
              <a:t>Honest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3"/>
          <p:cNvSpPr/>
          <p:nvPr/>
        </p:nvSpPr>
        <p:spPr>
          <a:xfrm>
            <a:off x="548640" y="3291840"/>
            <a:ext cx="5349240" cy="914400"/>
          </a:xfrm>
          <a:prstGeom prst="roundRect">
            <a:avLst>
              <a:gd fmla="val 12000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3"/>
          <p:cNvSpPr/>
          <p:nvPr/>
        </p:nvSpPr>
        <p:spPr>
          <a:xfrm>
            <a:off x="777240" y="3401568"/>
            <a:ext cx="4892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400"/>
              <a:buFont typeface="Arial"/>
              <a:buNone/>
            </a:pPr>
            <a:r>
              <a:rPr b="1" i="1" lang="en-US" sz="14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"She has a beautiful garden."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777240" y="3822192"/>
            <a:ext cx="48920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24AA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8E24AA"/>
                </a:solidFill>
                <a:latin typeface="Arial"/>
                <a:ea typeface="Arial"/>
                <a:cs typeface="Arial"/>
                <a:sym typeface="Arial"/>
              </a:rPr>
              <a:t>এখানে beautiful শব্দটি garden-এর গুণ প্রকাশ করছে, তাই এটি Adjective।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83593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4"/>
          <p:cNvSpPr/>
          <p:nvPr/>
        </p:nvSpPr>
        <p:spPr>
          <a:xfrm>
            <a:off x="548640" y="292608"/>
            <a:ext cx="7772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A8DA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9FA8DA"/>
                </a:solidFill>
                <a:latin typeface="Arial"/>
                <a:ea typeface="Arial"/>
                <a:cs typeface="Arial"/>
                <a:sym typeface="Arial"/>
              </a:rPr>
              <a:t>৫ম–৮ম প্রকার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4"/>
          <p:cNvSpPr/>
          <p:nvPr/>
        </p:nvSpPr>
        <p:spPr>
          <a:xfrm>
            <a:off x="548640" y="566928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বাকি ৪টি Parts of Speech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4"/>
          <p:cNvSpPr/>
          <p:nvPr/>
        </p:nvSpPr>
        <p:spPr>
          <a:xfrm>
            <a:off x="548640" y="1463040"/>
            <a:ext cx="3886200" cy="1417320"/>
          </a:xfrm>
          <a:prstGeom prst="roundRect">
            <a:avLst>
              <a:gd fmla="val 7742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4"/>
          <p:cNvSpPr/>
          <p:nvPr/>
        </p:nvSpPr>
        <p:spPr>
          <a:xfrm>
            <a:off x="731520" y="1645920"/>
            <a:ext cx="502920" cy="502920"/>
          </a:xfrm>
          <a:prstGeom prst="ellipse">
            <a:avLst/>
          </a:prstGeom>
          <a:solidFill>
            <a:srgbClr val="2835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78" name="Google Shape;27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9536" y="1773936"/>
            <a:ext cx="246888" cy="246888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4"/>
          <p:cNvSpPr/>
          <p:nvPr/>
        </p:nvSpPr>
        <p:spPr>
          <a:xfrm>
            <a:off x="1371600" y="1591056"/>
            <a:ext cx="2926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3593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83593"/>
                </a:solidFill>
                <a:latin typeface="Arial"/>
                <a:ea typeface="Arial"/>
                <a:cs typeface="Arial"/>
                <a:sym typeface="Arial"/>
              </a:rPr>
              <a:t>Adverb (ক্রিয়া-বিশেষণ)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4"/>
          <p:cNvSpPr/>
          <p:nvPr/>
        </p:nvSpPr>
        <p:spPr>
          <a:xfrm>
            <a:off x="731520" y="2029968"/>
            <a:ext cx="35204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Verb/Adjective-এর ধরন প্রকাশ করে।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4"/>
          <p:cNvSpPr/>
          <p:nvPr/>
        </p:nvSpPr>
        <p:spPr>
          <a:xfrm>
            <a:off x="731520" y="2468880"/>
            <a:ext cx="3520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1150"/>
              <a:buFont typeface="Arial"/>
              <a:buNone/>
            </a:pPr>
            <a:r>
              <a:rPr b="0" i="1" lang="en-US" sz="1150" u="none" cap="none" strike="noStrike">
                <a:solidFill>
                  <a:srgbClr val="607D8B"/>
                </a:solidFill>
                <a:latin typeface="Arial"/>
                <a:ea typeface="Arial"/>
                <a:cs typeface="Arial"/>
                <a:sym typeface="Arial"/>
              </a:rPr>
              <a:t>Quickly, Very, Well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4"/>
          <p:cNvSpPr/>
          <p:nvPr/>
        </p:nvSpPr>
        <p:spPr>
          <a:xfrm>
            <a:off x="4709160" y="1463040"/>
            <a:ext cx="3886200" cy="1417320"/>
          </a:xfrm>
          <a:prstGeom prst="roundRect">
            <a:avLst>
              <a:gd fmla="val 7742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4"/>
          <p:cNvSpPr/>
          <p:nvPr/>
        </p:nvSpPr>
        <p:spPr>
          <a:xfrm>
            <a:off x="4892040" y="1645920"/>
            <a:ext cx="502920" cy="502920"/>
          </a:xfrm>
          <a:prstGeom prst="ellipse">
            <a:avLst/>
          </a:prstGeom>
          <a:solidFill>
            <a:srgbClr val="2835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84" name="Google Shape;28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0056" y="1773936"/>
            <a:ext cx="246888" cy="246888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4"/>
          <p:cNvSpPr/>
          <p:nvPr/>
        </p:nvSpPr>
        <p:spPr>
          <a:xfrm>
            <a:off x="5532120" y="1591056"/>
            <a:ext cx="2926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3593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83593"/>
                </a:solidFill>
                <a:latin typeface="Arial"/>
                <a:ea typeface="Arial"/>
                <a:cs typeface="Arial"/>
                <a:sym typeface="Arial"/>
              </a:rPr>
              <a:t>Preposition (পদান্বয়ী অব্যয়)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4"/>
          <p:cNvSpPr/>
          <p:nvPr/>
        </p:nvSpPr>
        <p:spPr>
          <a:xfrm>
            <a:off x="4892040" y="2029968"/>
            <a:ext cx="35204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Noun/Pronoun-এর সম্পর্ক বোঝায়।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4"/>
          <p:cNvSpPr/>
          <p:nvPr/>
        </p:nvSpPr>
        <p:spPr>
          <a:xfrm>
            <a:off x="4892040" y="2468880"/>
            <a:ext cx="3520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1150"/>
              <a:buFont typeface="Arial"/>
              <a:buNone/>
            </a:pPr>
            <a:r>
              <a:rPr b="0" i="1" lang="en-US" sz="1150" u="none" cap="none" strike="noStrike">
                <a:solidFill>
                  <a:srgbClr val="607D8B"/>
                </a:solidFill>
                <a:latin typeface="Arial"/>
                <a:ea typeface="Arial"/>
                <a:cs typeface="Arial"/>
                <a:sym typeface="Arial"/>
              </a:rPr>
              <a:t>In, On, Under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4"/>
          <p:cNvSpPr/>
          <p:nvPr/>
        </p:nvSpPr>
        <p:spPr>
          <a:xfrm>
            <a:off x="548640" y="3081528"/>
            <a:ext cx="3886200" cy="1417320"/>
          </a:xfrm>
          <a:prstGeom prst="roundRect">
            <a:avLst>
              <a:gd fmla="val 7742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4"/>
          <p:cNvSpPr/>
          <p:nvPr/>
        </p:nvSpPr>
        <p:spPr>
          <a:xfrm>
            <a:off x="731520" y="3264408"/>
            <a:ext cx="502920" cy="502920"/>
          </a:xfrm>
          <a:prstGeom prst="ellipse">
            <a:avLst/>
          </a:prstGeom>
          <a:solidFill>
            <a:srgbClr val="2835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90" name="Google Shape;29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9536" y="3392424"/>
            <a:ext cx="246888" cy="246888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4"/>
          <p:cNvSpPr/>
          <p:nvPr/>
        </p:nvSpPr>
        <p:spPr>
          <a:xfrm>
            <a:off x="1371600" y="3209544"/>
            <a:ext cx="2926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3593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83593"/>
                </a:solidFill>
                <a:latin typeface="Arial"/>
                <a:ea typeface="Arial"/>
                <a:cs typeface="Arial"/>
                <a:sym typeface="Arial"/>
              </a:rPr>
              <a:t>Conjunction (সংযোজক অব্যয়)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4"/>
          <p:cNvSpPr/>
          <p:nvPr/>
        </p:nvSpPr>
        <p:spPr>
          <a:xfrm>
            <a:off x="731520" y="3648456"/>
            <a:ext cx="35204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শব্দ বা বাক্য সংযুক্ত করে।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4"/>
          <p:cNvSpPr/>
          <p:nvPr/>
        </p:nvSpPr>
        <p:spPr>
          <a:xfrm>
            <a:off x="731520" y="4087368"/>
            <a:ext cx="3520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1150"/>
              <a:buFont typeface="Arial"/>
              <a:buNone/>
            </a:pPr>
            <a:r>
              <a:rPr b="0" i="1" lang="en-US" sz="1150" u="none" cap="none" strike="noStrike">
                <a:solidFill>
                  <a:srgbClr val="607D8B"/>
                </a:solidFill>
                <a:latin typeface="Arial"/>
                <a:ea typeface="Arial"/>
                <a:cs typeface="Arial"/>
                <a:sym typeface="Arial"/>
              </a:rPr>
              <a:t>And, But, Because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4"/>
          <p:cNvSpPr/>
          <p:nvPr/>
        </p:nvSpPr>
        <p:spPr>
          <a:xfrm>
            <a:off x="4709160" y="3081528"/>
            <a:ext cx="3886200" cy="1417320"/>
          </a:xfrm>
          <a:prstGeom prst="roundRect">
            <a:avLst>
              <a:gd fmla="val 7742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4"/>
          <p:cNvSpPr/>
          <p:nvPr/>
        </p:nvSpPr>
        <p:spPr>
          <a:xfrm>
            <a:off x="4892040" y="3264408"/>
            <a:ext cx="502920" cy="502920"/>
          </a:xfrm>
          <a:prstGeom prst="ellipse">
            <a:avLst/>
          </a:prstGeom>
          <a:solidFill>
            <a:srgbClr val="2835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96" name="Google Shape;296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20056" y="3392424"/>
            <a:ext cx="246888" cy="246888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4"/>
          <p:cNvSpPr/>
          <p:nvPr/>
        </p:nvSpPr>
        <p:spPr>
          <a:xfrm>
            <a:off x="5532120" y="3209544"/>
            <a:ext cx="2926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3593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83593"/>
                </a:solidFill>
                <a:latin typeface="Arial"/>
                <a:ea typeface="Arial"/>
                <a:cs typeface="Arial"/>
                <a:sym typeface="Arial"/>
              </a:rPr>
              <a:t>Interjection (আবেগসূচক অব্যয়)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4"/>
          <p:cNvSpPr/>
          <p:nvPr/>
        </p:nvSpPr>
        <p:spPr>
          <a:xfrm>
            <a:off x="4892040" y="3648456"/>
            <a:ext cx="35204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মনের আবেগ প্রকাশ করে।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4"/>
          <p:cNvSpPr/>
          <p:nvPr/>
        </p:nvSpPr>
        <p:spPr>
          <a:xfrm>
            <a:off x="4892040" y="4087368"/>
            <a:ext cx="3520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7D8B"/>
              </a:buClr>
              <a:buSzPts val="1150"/>
              <a:buFont typeface="Arial"/>
              <a:buNone/>
            </a:pPr>
            <a:r>
              <a:rPr b="0" i="1" lang="en-US" sz="1150" u="none" cap="none" strike="noStrike">
                <a:solidFill>
                  <a:srgbClr val="607D8B"/>
                </a:solidFill>
                <a:latin typeface="Arial"/>
                <a:ea typeface="Arial"/>
                <a:cs typeface="Arial"/>
                <a:sym typeface="Arial"/>
              </a:rPr>
              <a:t>Oh! Wow! Alas!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8E3C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5"/>
          <p:cNvSpPr/>
          <p:nvPr/>
        </p:nvSpPr>
        <p:spPr>
          <a:xfrm>
            <a:off x="548640" y="292608"/>
            <a:ext cx="7772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8E6C9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C8E6C9"/>
                </a:solidFill>
                <a:latin typeface="Arial"/>
                <a:ea typeface="Arial"/>
                <a:cs typeface="Arial"/>
                <a:sym typeface="Arial"/>
              </a:rPr>
              <a:t>অনুশীলন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5"/>
          <p:cNvSpPr/>
          <p:nvPr/>
        </p:nvSpPr>
        <p:spPr>
          <a:xfrm>
            <a:off x="548640" y="566928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একক কাজ (Individual Work)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5"/>
          <p:cNvSpPr/>
          <p:nvPr/>
        </p:nvSpPr>
        <p:spPr>
          <a:xfrm>
            <a:off x="822960" y="1600200"/>
            <a:ext cx="822960" cy="822960"/>
          </a:xfrm>
          <a:prstGeom prst="ellipse">
            <a:avLst/>
          </a:prstGeom>
          <a:solidFill>
            <a:srgbClr val="C8E6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08" name="Google Shape;30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4011" y="1781251"/>
            <a:ext cx="460858" cy="460858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15"/>
          <p:cNvSpPr/>
          <p:nvPr/>
        </p:nvSpPr>
        <p:spPr>
          <a:xfrm>
            <a:off x="1874520" y="1554480"/>
            <a:ext cx="630936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নিচের বাক্যটি পড় এবং প্রতিটি শব্দের Parts of Speech নিজের খাতায় লেখ: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5"/>
          <p:cNvSpPr/>
          <p:nvPr/>
        </p:nvSpPr>
        <p:spPr>
          <a:xfrm>
            <a:off x="822960" y="2697480"/>
            <a:ext cx="7360920" cy="1051560"/>
          </a:xfrm>
          <a:prstGeom prst="roundRect">
            <a:avLst>
              <a:gd fmla="val 10435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5"/>
          <p:cNvSpPr/>
          <p:nvPr/>
        </p:nvSpPr>
        <p:spPr>
          <a:xfrm>
            <a:off x="1097280" y="2697480"/>
            <a:ext cx="68122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800"/>
              <a:buFont typeface="Arial"/>
              <a:buNone/>
            </a:pPr>
            <a:r>
              <a:rPr b="1" i="1" lang="en-US" sz="18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"The clever fox quickly jumped over the lazy dog."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5"/>
          <p:cNvSpPr/>
          <p:nvPr/>
        </p:nvSpPr>
        <p:spPr>
          <a:xfrm>
            <a:off x="822960" y="4069080"/>
            <a:ext cx="502920" cy="502920"/>
          </a:xfrm>
          <a:prstGeom prst="ellipse">
            <a:avLst/>
          </a:prstGeom>
          <a:solidFill>
            <a:srgbClr val="C8E6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13" name="Google Shape;31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3602" y="4179722"/>
            <a:ext cx="281635" cy="281635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15"/>
          <p:cNvSpPr/>
          <p:nvPr/>
        </p:nvSpPr>
        <p:spPr>
          <a:xfrm>
            <a:off x="1463040" y="4069080"/>
            <a:ext cx="27432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সময়: ৫ মিনিট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277BD"/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6"/>
          <p:cNvSpPr/>
          <p:nvPr/>
        </p:nvSpPr>
        <p:spPr>
          <a:xfrm>
            <a:off x="548640" y="292608"/>
            <a:ext cx="7772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D4FA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81D4FA"/>
                </a:solidFill>
                <a:latin typeface="Arial"/>
                <a:ea typeface="Arial"/>
                <a:cs typeface="Arial"/>
                <a:sym typeface="Arial"/>
              </a:rPr>
              <a:t>অনুশীলন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6"/>
          <p:cNvSpPr/>
          <p:nvPr/>
        </p:nvSpPr>
        <p:spPr>
          <a:xfrm>
            <a:off x="548640" y="566928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জোড়ায়/দলীয় কাজ (Pair-Group Work)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6"/>
          <p:cNvSpPr/>
          <p:nvPr/>
        </p:nvSpPr>
        <p:spPr>
          <a:xfrm>
            <a:off x="548640" y="1508760"/>
            <a:ext cx="5120640" cy="1783080"/>
          </a:xfrm>
          <a:prstGeom prst="roundRect">
            <a:avLst>
              <a:gd fmla="val 6154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6"/>
          <p:cNvSpPr/>
          <p:nvPr/>
        </p:nvSpPr>
        <p:spPr>
          <a:xfrm>
            <a:off x="822960" y="1691640"/>
            <a:ext cx="4572000" cy="1417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জোড়ায় বা ছোট দলে আলোচনা করে ৮ প্রকার Parts of Speech-এর জন্য একটি করে বাক্য তৈরি কর এবং শ্রেণিতে উপস্থাপন কর।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6"/>
          <p:cNvSpPr/>
          <p:nvPr/>
        </p:nvSpPr>
        <p:spPr>
          <a:xfrm>
            <a:off x="548640" y="3520440"/>
            <a:ext cx="502920" cy="502920"/>
          </a:xfrm>
          <a:prstGeom prst="ellipse">
            <a:avLst/>
          </a:prstGeom>
          <a:solidFill>
            <a:srgbClr val="81D4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25" name="Google Shape;32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9282" y="3631082"/>
            <a:ext cx="281635" cy="28163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16"/>
          <p:cNvSpPr/>
          <p:nvPr/>
        </p:nvSpPr>
        <p:spPr>
          <a:xfrm>
            <a:off x="1188720" y="3520440"/>
            <a:ext cx="27432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সময়: ১০ মিনিট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27" name="Google Shape;32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89320" y="1508760"/>
            <a:ext cx="2606040" cy="2606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2185B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7"/>
          <p:cNvSpPr/>
          <p:nvPr/>
        </p:nvSpPr>
        <p:spPr>
          <a:xfrm>
            <a:off x="548640" y="292608"/>
            <a:ext cx="7772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BBD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8BBD0"/>
                </a:solidFill>
                <a:latin typeface="Arial"/>
                <a:ea typeface="Arial"/>
                <a:cs typeface="Arial"/>
                <a:sym typeface="Arial"/>
              </a:rPr>
              <a:t>ডিজিটাল রিসোর্স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7"/>
          <p:cNvSpPr/>
          <p:nvPr/>
        </p:nvSpPr>
        <p:spPr>
          <a:xfrm>
            <a:off x="548640" y="566928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ভিডিওর মাধ্যমে আরও শিখি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7"/>
          <p:cNvSpPr/>
          <p:nvPr/>
        </p:nvSpPr>
        <p:spPr>
          <a:xfrm>
            <a:off x="1188720" y="1554480"/>
            <a:ext cx="6766560" cy="2468880"/>
          </a:xfrm>
          <a:prstGeom prst="roundRect">
            <a:avLst>
              <a:gd fmla="val 4444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17"/>
          <p:cNvSpPr/>
          <p:nvPr/>
        </p:nvSpPr>
        <p:spPr>
          <a:xfrm>
            <a:off x="3977640" y="1828800"/>
            <a:ext cx="1188720" cy="1188720"/>
          </a:xfrm>
          <a:prstGeom prst="ellipse">
            <a:avLst/>
          </a:prstGeom>
          <a:solidFill>
            <a:srgbClr val="C2185B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37" name="Google Shape;33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3400" y="219456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17"/>
          <p:cNvSpPr/>
          <p:nvPr/>
        </p:nvSpPr>
        <p:spPr>
          <a:xfrm>
            <a:off x="1463040" y="3154680"/>
            <a:ext cx="62179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Parts of Speech শেখার ভিডিও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7">
            <a:hlinkClick r:id="rId4"/>
          </p:cNvPr>
          <p:cNvSpPr/>
          <p:nvPr/>
        </p:nvSpPr>
        <p:spPr>
          <a:xfrm>
            <a:off x="1463040" y="3547872"/>
            <a:ext cx="62179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2185B"/>
              </a:buClr>
              <a:buSzPts val="1250"/>
              <a:buFont typeface="Arial"/>
              <a:buNone/>
            </a:pPr>
            <a:r>
              <a:rPr b="0" i="0" lang="en-US" sz="125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🔗 ভিডিও লিংক: এখানে আপনার পছন্দের ভিডিও লিংক সংযুক্ত করুন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D6E00"/>
        </a:soli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8"/>
          <p:cNvSpPr/>
          <p:nvPr/>
        </p:nvSpPr>
        <p:spPr>
          <a:xfrm>
            <a:off x="548640" y="292608"/>
            <a:ext cx="7772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54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D54F"/>
                </a:solidFill>
                <a:latin typeface="Arial"/>
                <a:ea typeface="Arial"/>
                <a:cs typeface="Arial"/>
                <a:sym typeface="Arial"/>
              </a:rPr>
              <a:t>যাচাই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8"/>
          <p:cNvSpPr/>
          <p:nvPr/>
        </p:nvSpPr>
        <p:spPr>
          <a:xfrm>
            <a:off x="548640" y="566928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মূল্যায়ন (Assessment)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8"/>
          <p:cNvSpPr/>
          <p:nvPr/>
        </p:nvSpPr>
        <p:spPr>
          <a:xfrm>
            <a:off x="640080" y="1508760"/>
            <a:ext cx="7863840" cy="868680"/>
          </a:xfrm>
          <a:prstGeom prst="roundRect">
            <a:avLst>
              <a:gd fmla="val 12632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8"/>
          <p:cNvSpPr/>
          <p:nvPr/>
        </p:nvSpPr>
        <p:spPr>
          <a:xfrm>
            <a:off x="868680" y="1696212"/>
            <a:ext cx="493776" cy="493776"/>
          </a:xfrm>
          <a:prstGeom prst="ellipse">
            <a:avLst/>
          </a:prstGeom>
          <a:solidFill>
            <a:srgbClr val="8D6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8"/>
          <p:cNvSpPr/>
          <p:nvPr/>
        </p:nvSpPr>
        <p:spPr>
          <a:xfrm>
            <a:off x="868680" y="1696212"/>
            <a:ext cx="493776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8"/>
          <p:cNvSpPr/>
          <p:nvPr/>
        </p:nvSpPr>
        <p:spPr>
          <a:xfrm>
            <a:off x="1600200" y="1508760"/>
            <a:ext cx="67208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Parts of Speech কত প্রকার ও কী কী?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8"/>
          <p:cNvSpPr/>
          <p:nvPr/>
        </p:nvSpPr>
        <p:spPr>
          <a:xfrm>
            <a:off x="640080" y="2542032"/>
            <a:ext cx="7863840" cy="868680"/>
          </a:xfrm>
          <a:prstGeom prst="roundRect">
            <a:avLst>
              <a:gd fmla="val 12632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8"/>
          <p:cNvSpPr/>
          <p:nvPr/>
        </p:nvSpPr>
        <p:spPr>
          <a:xfrm>
            <a:off x="868680" y="2729484"/>
            <a:ext cx="493776" cy="493776"/>
          </a:xfrm>
          <a:prstGeom prst="ellipse">
            <a:avLst/>
          </a:prstGeom>
          <a:solidFill>
            <a:srgbClr val="8D6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18"/>
          <p:cNvSpPr/>
          <p:nvPr/>
        </p:nvSpPr>
        <p:spPr>
          <a:xfrm>
            <a:off x="868680" y="2729484"/>
            <a:ext cx="493776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8"/>
          <p:cNvSpPr/>
          <p:nvPr/>
        </p:nvSpPr>
        <p:spPr>
          <a:xfrm>
            <a:off x="1600200" y="2542032"/>
            <a:ext cx="67208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নিচের বাক্য থেকে Noun ও Verb খুঁজে বের কর: "Karim plays football every day."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8"/>
          <p:cNvSpPr/>
          <p:nvPr/>
        </p:nvSpPr>
        <p:spPr>
          <a:xfrm>
            <a:off x="640080" y="3575304"/>
            <a:ext cx="7863840" cy="868680"/>
          </a:xfrm>
          <a:prstGeom prst="roundRect">
            <a:avLst>
              <a:gd fmla="val 12632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8"/>
          <p:cNvSpPr/>
          <p:nvPr/>
        </p:nvSpPr>
        <p:spPr>
          <a:xfrm>
            <a:off x="868680" y="3762756"/>
            <a:ext cx="493776" cy="493776"/>
          </a:xfrm>
          <a:prstGeom prst="ellipse">
            <a:avLst/>
          </a:prstGeom>
          <a:solidFill>
            <a:srgbClr val="8D6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8"/>
          <p:cNvSpPr/>
          <p:nvPr/>
        </p:nvSpPr>
        <p:spPr>
          <a:xfrm>
            <a:off x="868680" y="3762756"/>
            <a:ext cx="493776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8"/>
          <p:cNvSpPr/>
          <p:nvPr/>
        </p:nvSpPr>
        <p:spPr>
          <a:xfrm>
            <a:off x="1600200" y="3575304"/>
            <a:ext cx="67208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Adjective ও Adverb-এর মধ্যে একটি পার্থক্য লেখ।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4D40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9"/>
          <p:cNvSpPr/>
          <p:nvPr/>
        </p:nvSpPr>
        <p:spPr>
          <a:xfrm>
            <a:off x="548640" y="292608"/>
            <a:ext cx="7772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B6AC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4DB6AC"/>
                </a:solidFill>
                <a:latin typeface="Arial"/>
                <a:ea typeface="Arial"/>
                <a:cs typeface="Arial"/>
                <a:sym typeface="Arial"/>
              </a:rPr>
              <a:t>অনুশীলন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9"/>
          <p:cNvSpPr/>
          <p:nvPr/>
        </p:nvSpPr>
        <p:spPr>
          <a:xfrm>
            <a:off x="548640" y="566928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বাড়ির কাজ (Homework)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9"/>
          <p:cNvSpPr/>
          <p:nvPr/>
        </p:nvSpPr>
        <p:spPr>
          <a:xfrm>
            <a:off x="731520" y="1554480"/>
            <a:ext cx="868680" cy="868680"/>
          </a:xfrm>
          <a:prstGeom prst="ellipse">
            <a:avLst/>
          </a:prstGeom>
          <a:solidFill>
            <a:srgbClr val="4DB6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67" name="Google Shape;36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2630" y="1745590"/>
            <a:ext cx="486461" cy="486461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19"/>
          <p:cNvSpPr/>
          <p:nvPr/>
        </p:nvSpPr>
        <p:spPr>
          <a:xfrm>
            <a:off x="1874520" y="1508760"/>
            <a:ext cx="6400800" cy="1143000"/>
          </a:xfrm>
          <a:prstGeom prst="roundRect">
            <a:avLst>
              <a:gd fmla="val 9600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19"/>
          <p:cNvSpPr/>
          <p:nvPr/>
        </p:nvSpPr>
        <p:spPr>
          <a:xfrm>
            <a:off x="2103120" y="1508760"/>
            <a:ext cx="5943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1.  ৮ প্রকার Parts of Speech-এর প্রতিটির জন্য একটি করে বাক্য লেখ এবং সংশ্লিষ্ট শব্দটি আন্ডারলাইন কর।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9"/>
          <p:cNvSpPr/>
          <p:nvPr/>
        </p:nvSpPr>
        <p:spPr>
          <a:xfrm>
            <a:off x="1874520" y="2834640"/>
            <a:ext cx="6400800" cy="1143000"/>
          </a:xfrm>
          <a:prstGeom prst="roundRect">
            <a:avLst>
              <a:gd fmla="val 9600" name="adj"/>
            </a:avLst>
          </a:prstGeom>
          <a:solidFill>
            <a:srgbClr val="FFFFFF"/>
          </a:solidFill>
          <a:ln>
            <a:noFill/>
          </a:ln>
          <a:effectLst>
            <a:outerShdw blurRad="88900" rotWithShape="0" algn="bl" dir="2700000" dist="38100">
              <a:srgbClr val="000000">
                <a:alpha val="1803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19"/>
          <p:cNvSpPr/>
          <p:nvPr/>
        </p:nvSpPr>
        <p:spPr>
          <a:xfrm>
            <a:off x="2103120" y="2834640"/>
            <a:ext cx="5943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238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2.  পাঠ্যবইয়ের একটি অনুচ্ছেদ থেকে ৫টি Noun ও ৫টি Verb খুঁজে বের কর।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40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0"/>
          <p:cNvSpPr/>
          <p:nvPr/>
        </p:nvSpPr>
        <p:spPr>
          <a:xfrm>
            <a:off x="2103120" y="-1188720"/>
            <a:ext cx="4937760" cy="4937760"/>
          </a:xfrm>
          <a:prstGeom prst="ellipse">
            <a:avLst/>
          </a:prstGeom>
          <a:solidFill>
            <a:srgbClr val="D4AF37">
              <a:alpha val="1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78" name="Google Shape;378;p20"/>
          <p:cNvPicPr preferRelativeResize="0"/>
          <p:nvPr/>
        </p:nvPicPr>
        <p:blipFill rotWithShape="1">
          <a:blip r:embed="rId3">
            <a:alphaModFix amt="85000"/>
          </a:blip>
          <a:srcRect b="0" l="0" r="0" t="0"/>
          <a:stretch/>
        </p:blipFill>
        <p:spPr>
          <a:xfrm>
            <a:off x="320040" y="32004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79" name="Google Shape;379;p20"/>
          <p:cNvPicPr preferRelativeResize="0"/>
          <p:nvPr/>
        </p:nvPicPr>
        <p:blipFill rotWithShape="1">
          <a:blip r:embed="rId4">
            <a:alphaModFix amt="85000"/>
          </a:blip>
          <a:srcRect b="0" l="0" r="0" t="0"/>
          <a:stretch/>
        </p:blipFill>
        <p:spPr>
          <a:xfrm>
            <a:off x="7955280" y="365760"/>
            <a:ext cx="822960" cy="8229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80" name="Google Shape;380;p20"/>
          <p:cNvPicPr preferRelativeResize="0"/>
          <p:nvPr/>
        </p:nvPicPr>
        <p:blipFill rotWithShape="1">
          <a:blip r:embed="rId5">
            <a:alphaModFix amt="85000"/>
          </a:blip>
          <a:srcRect b="0" l="0" r="0" t="0"/>
          <a:stretch/>
        </p:blipFill>
        <p:spPr>
          <a:xfrm>
            <a:off x="502920" y="3931920"/>
            <a:ext cx="777240" cy="777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81" name="Google Shape;381;p20"/>
          <p:cNvPicPr preferRelativeResize="0"/>
          <p:nvPr/>
        </p:nvPicPr>
        <p:blipFill rotWithShape="1">
          <a:blip r:embed="rId6">
            <a:alphaModFix amt="85000"/>
          </a:blip>
          <a:srcRect b="0" l="0" r="0" t="0"/>
          <a:stretch/>
        </p:blipFill>
        <p:spPr>
          <a:xfrm>
            <a:off x="7772400" y="3886200"/>
            <a:ext cx="868680" cy="8686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82" name="Google Shape;382;p20"/>
          <p:cNvPicPr preferRelativeResize="0"/>
          <p:nvPr/>
        </p:nvPicPr>
        <p:blipFill rotWithShape="1">
          <a:blip r:embed="rId7">
            <a:alphaModFix amt="85000"/>
          </a:blip>
          <a:srcRect b="0" l="0" r="0" t="0"/>
          <a:stretch/>
        </p:blipFill>
        <p:spPr>
          <a:xfrm>
            <a:off x="4206240" y="4160520"/>
            <a:ext cx="548640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83" name="Google Shape;383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06240" y="1005840"/>
            <a:ext cx="731520" cy="73152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20"/>
          <p:cNvSpPr/>
          <p:nvPr/>
        </p:nvSpPr>
        <p:spPr>
          <a:xfrm>
            <a:off x="457200" y="196596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সবাইকে ধন্যবাদ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20"/>
          <p:cNvSpPr/>
          <p:nvPr/>
        </p:nvSpPr>
        <p:spPr>
          <a:xfrm>
            <a:off x="457200" y="278892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AF37"/>
              </a:buClr>
              <a:buSzPts val="1800"/>
              <a:buFont typeface="Arial"/>
              <a:buNone/>
            </a:pPr>
            <a:r>
              <a:rPr b="0" i="1" lang="en-US" sz="1800" u="none" cap="none" strike="noStrike">
                <a:solidFill>
                  <a:srgbClr val="D4AF37"/>
                </a:solidFill>
                <a:latin typeface="Arial"/>
                <a:ea typeface="Arial"/>
                <a:cs typeface="Arial"/>
                <a:sym typeface="Arial"/>
              </a:rPr>
              <a:t>ফুলেল শুভেচ্ছা সবার জন্য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