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16" r:id="rId1"/>
  </p:sldMasterIdLst>
  <p:notesMasterIdLst>
    <p:notesMasterId r:id="rId20"/>
  </p:notesMasterIdLst>
  <p:sldIdLst>
    <p:sldId id="256" r:id="rId2"/>
    <p:sldId id="269" r:id="rId3"/>
    <p:sldId id="271" r:id="rId4"/>
    <p:sldId id="270" r:id="rId5"/>
    <p:sldId id="257" r:id="rId6"/>
    <p:sldId id="258" r:id="rId7"/>
    <p:sldId id="259" r:id="rId8"/>
    <p:sldId id="272" r:id="rId9"/>
    <p:sldId id="260" r:id="rId10"/>
    <p:sldId id="273" r:id="rId11"/>
    <p:sldId id="261" r:id="rId12"/>
    <p:sldId id="262" r:id="rId13"/>
    <p:sldId id="263" r:id="rId14"/>
    <p:sldId id="264" r:id="rId15"/>
    <p:sldId id="265" r:id="rId16"/>
    <p:sldId id="267" r:id="rId17"/>
    <p:sldId id="274" r:id="rId18"/>
    <p:sldId id="275" r:id="rId19"/>
  </p:sldIdLst>
  <p:sldSz cx="9144000" cy="5143500" type="screen16x9"/>
  <p:notesSz cx="6858000" cy="9144000"/>
  <p:embeddedFontLst>
    <p:embeddedFont>
      <p:font typeface="NikoshBAN" pitchFamily="2" charset="0"/>
      <p:regular r:id="rId21"/>
    </p:embeddedFont>
    <p:embeddedFont>
      <p:font typeface="Hind Siliguri" charset="0"/>
      <p:regular r:id="rId22"/>
      <p:bold r:id="rId23"/>
    </p:embeddedFont>
    <p:embeddedFont>
      <p:font typeface="Constantia" pitchFamily="18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Poppins" charset="0"/>
      <p:regular r:id="rId32"/>
      <p:bold r:id="rId33"/>
      <p:italic r:id="rId34"/>
      <p:boldItalic r:id="rId35"/>
    </p:embeddedFont>
    <p:embeddedFont>
      <p:font typeface="Wingdings 2" pitchFamily="18" charset="2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78B9"/>
  </p:clrMru>
</p:presentationPr>
</file>

<file path=ppt/tableStyles.xml><?xml version="1.0" encoding="utf-8"?>
<a:tblStyleLst xmlns:a="http://schemas.openxmlformats.org/drawingml/2006/main" def="{5E607066-EF90-4475-9B7B-9705E5F25372}">
  <a:tblStyle styleId="{5E607066-EF90-4475-9B7B-9705E5F2537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228" y="-96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1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smtClean="0"/>
              <a:pPr algn="r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2017934" y="1561579"/>
            <a:ext cx="513548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  <a:sym typeface="Hind Siliguri"/>
              </a:rPr>
              <a:t>স্বাগতম</a:t>
            </a:r>
            <a:endParaRPr sz="960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66281" y="2336397"/>
            <a:ext cx="2046332" cy="48474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/>
            <a:r>
              <a:rPr lang="bn-IN" sz="27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700" dirty="0">
              <a:solidFill>
                <a:srgbClr val="0378B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7224" y="2750983"/>
            <a:ext cx="4114799" cy="18662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রিপন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চক্রবর্ত্তী</a:t>
            </a:r>
            <a:endParaRPr lang="en-US" sz="2600" b="1" dirty="0" smtClean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600" b="1" dirty="0" smtClean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কালেক্টরেট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600" b="1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600" b="1" dirty="0" err="1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endParaRPr lang="en-US" sz="2600" b="1" dirty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60650" y="2963705"/>
            <a:ext cx="3979889" cy="1617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৯ম-১০ম</a:t>
            </a:r>
          </a:p>
          <a:p>
            <a:pPr algn="ctr"/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 জীববিজ্ঞান</a:t>
            </a:r>
          </a:p>
          <a:p>
            <a:pPr algn="ctr"/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১</a:t>
            </a:r>
            <a:endParaRPr lang="en-US" sz="2600" dirty="0" smtClean="0">
              <a:solidFill>
                <a:srgbClr val="0378B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600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 শ্রেণিবিন্যাস</a:t>
            </a:r>
          </a:p>
          <a:p>
            <a:endParaRPr lang="en-US" sz="2700" dirty="0">
              <a:solidFill>
                <a:srgbClr val="00B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0350" y="147676"/>
            <a:ext cx="2181578" cy="24927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01073" y="164631"/>
            <a:ext cx="1628307" cy="62324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0378B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rgbClr val="0378B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505439A-BF92-855B-ABFD-778214CFC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847" y="52756"/>
            <a:ext cx="1922562" cy="215876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47371" y="4730403"/>
            <a:ext cx="5195044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1800" b="1" dirty="0" smtClean="0">
                <a:solidFill>
                  <a:srgbClr val="0378B9"/>
                </a:solidFill>
              </a:rPr>
              <a:t>https://www.youtube.com/@360degreeducare</a:t>
            </a:r>
            <a:endParaRPr lang="en-US" sz="1800" b="1" dirty="0">
              <a:solidFill>
                <a:srgbClr val="0378B9"/>
              </a:solidFill>
            </a:endParaRPr>
          </a:p>
        </p:txBody>
      </p:sp>
      <p:pic>
        <p:nvPicPr>
          <p:cNvPr id="13" name="Picture 3" descr="C:\Users\user\Desktop\OIP-5202592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5262" y="4680062"/>
            <a:ext cx="615082" cy="372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5;p13"/>
          <p:cNvSpPr txBox="1"/>
          <p:nvPr/>
        </p:nvSpPr>
        <p:spPr>
          <a:xfrm>
            <a:off x="1818243" y="1561581"/>
            <a:ext cx="510813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5400" b="1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en-US" sz="5400" b="1" dirty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5400" b="1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এর</a:t>
            </a:r>
            <a:r>
              <a:rPr lang="en-US" sz="5400" b="1" dirty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5400" b="1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endParaRPr sz="540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Google Shape;87;p13"/>
          <p:cNvSpPr txBox="1"/>
          <p:nvPr/>
        </p:nvSpPr>
        <p:spPr>
          <a:xfrm>
            <a:off x="685800" y="3246058"/>
            <a:ext cx="784859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800" b="1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বৈচিত্র্যময়</a:t>
            </a:r>
            <a:r>
              <a:rPr lang="en-US" sz="4800" b="1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800" b="1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জীবজগৎকে</a:t>
            </a:r>
            <a:r>
              <a:rPr lang="en-US" sz="4800" b="1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800" b="1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জানার</a:t>
            </a:r>
            <a:r>
              <a:rPr lang="en-US" sz="4800" b="1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800" b="1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সহজ</a:t>
            </a:r>
            <a:r>
              <a:rPr lang="en-US" sz="4800" b="1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800" b="1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উপায়</a:t>
            </a:r>
            <a:endParaRPr sz="4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Google Shape;105;p14"/>
          <p:cNvSpPr txBox="1"/>
          <p:nvPr/>
        </p:nvSpPr>
        <p:spPr>
          <a:xfrm>
            <a:off x="438150" y="609600"/>
            <a:ext cx="447118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আমাদের</a:t>
            </a:r>
            <a:r>
              <a:rPr lang="en-US" sz="4000" b="1" i="0" u="none" strike="noStrike" cap="none" dirty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আজকের</a:t>
            </a:r>
            <a:r>
              <a:rPr lang="en-US" sz="4000" b="1" i="0" u="none" strike="noStrike" cap="none" dirty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পাঠ</a:t>
            </a:r>
            <a:endParaRPr sz="400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826" y="904423"/>
            <a:ext cx="8451167" cy="334707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bn-BD" sz="4100" b="1" dirty="0" smtClean="0">
                <a:solidFill>
                  <a:srgbClr val="5C8E26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100" b="1" dirty="0" smtClean="0">
                <a:solidFill>
                  <a:srgbClr val="5C8E26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bn-BD" sz="4100" b="1" dirty="0">
              <a:solidFill>
                <a:srgbClr val="5C8E2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000" dirty="0">
                <a:solidFill>
                  <a:srgbClr val="4F7921"/>
                </a:solidFill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000" dirty="0" smtClean="0">
                <a:solidFill>
                  <a:srgbClr val="4F7921"/>
                </a:solidFill>
                <a:latin typeface="NikoshBAN" pitchFamily="2" charset="0"/>
                <a:cs typeface="NikoshBAN" pitchFamily="2" charset="0"/>
              </a:rPr>
              <a:t>শিক্ষার্থীরা-</a:t>
            </a:r>
            <a:endParaRPr lang="en-US" sz="3000" dirty="0" smtClean="0">
              <a:solidFill>
                <a:srgbClr val="4F792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 </a:t>
            </a:r>
            <a:r>
              <a:rPr lang="as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উদ্দেশ্য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কী 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তা বলতে পারবে;</a:t>
            </a:r>
          </a:p>
          <a:p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as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 ৭টি ধাপ (</a:t>
            </a:r>
            <a:r>
              <a:rPr lang="en-US" sz="24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Hierarchy</a:t>
            </a:r>
            <a:r>
              <a:rPr lang="en-US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সম্পর্কে 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জানতে পারবে;</a:t>
            </a:r>
            <a:endParaRPr lang="en-US" sz="2800" dirty="0" smtClean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as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ধাপগুলোর সংক্ষিপ্ত পরিচিতি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সম্পর্কে</a:t>
            </a:r>
            <a:r>
              <a:rPr lang="as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ধারণা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 লাভ করবে;</a:t>
            </a:r>
            <a:endParaRPr lang="as-IN" sz="2800" dirty="0" smtClean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as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মানুষের শ্রেণিবিন্যা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সের প্রতিটি ধাপের নাম ও বৈশিষ্ট্য জানতে </a:t>
            </a:r>
            <a:r>
              <a:rPr lang="bn-IN" sz="2800" dirty="0" smtClean="0">
                <a:solidFill>
                  <a:srgbClr val="0378B9"/>
                </a:solidFill>
                <a:latin typeface="NikoshBAN" pitchFamily="2" charset="0"/>
                <a:cs typeface="NikoshBAN" pitchFamily="2" charset="0"/>
              </a:rPr>
              <a:t>পারবে;</a:t>
            </a:r>
            <a:endParaRPr lang="as-IN" sz="2800" dirty="0" smtClean="0">
              <a:solidFill>
                <a:srgbClr val="0378B9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4324" y="1473324"/>
            <a:ext cx="790575" cy="77457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94" name="Google Shape;94;p14"/>
          <p:cNvSpPr txBox="1"/>
          <p:nvPr/>
        </p:nvSpPr>
        <p:spPr>
          <a:xfrm>
            <a:off x="1605380" y="2521078"/>
            <a:ext cx="5933241" cy="55399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মূল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ভিত্তি</a:t>
            </a:r>
            <a:endParaRPr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308499" y="3361656"/>
            <a:ext cx="6816326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বিশাল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জীবজগৎকে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তাদের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মিল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অমিলের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ভিত্তিতে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বিভিন্ন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স্তরে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সাজানোর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নামই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হলো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en-US" sz="32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1613669"/>
            <a:ext cx="4000500" cy="273925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4875" y="1661293"/>
            <a:ext cx="4000500" cy="2663057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03" name="Google Shape;103;p15"/>
          <p:cNvSpPr txBox="1"/>
          <p:nvPr/>
        </p:nvSpPr>
        <p:spPr>
          <a:xfrm>
            <a:off x="650084" y="1835125"/>
            <a:ext cx="373546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সংজ্ঞা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650083" y="2363764"/>
            <a:ext cx="3557588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পারস্পরিক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বৈশিষ্ট্যের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মিল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অমিলের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ভিত্তিতে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জীবদের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দলবদ্ধ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পদ্ধতিকে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বলা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হয়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এটি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আমাদের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বিশাল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জীবজগৎকে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সহজে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বুঝতে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সাহায্য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936334" y="1835125"/>
            <a:ext cx="373546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উদ্দেশ্য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4936333" y="2363764"/>
            <a:ext cx="355758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জীবকে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অল্প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সময়ে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অল্প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পরিশ্রমে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নিখুঁতভাবে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শনাক্ত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তাদের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পারস্পরিক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সম্পর্ক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নির্ণয়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এর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প্রধান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উদ্দেশ্য</a:t>
            </a:r>
            <a:r>
              <a:rPr lang="en-US" sz="24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571504" y="428625"/>
            <a:ext cx="3743322" cy="55399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en-US" sz="36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কী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কেন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?</a:t>
            </a:r>
            <a:endParaRPr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815" y="2068487"/>
            <a:ext cx="321469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161926" y="2609034"/>
            <a:ext cx="1352550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রাজ্য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Kingdom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7" name="Google Shape;11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8546" y="2058962"/>
            <a:ext cx="321469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1671007" y="2609034"/>
            <a:ext cx="1110293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পর্ব</a:t>
            </a:r>
            <a: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  <a:t/>
            </a:r>
            <a:b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</a:b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Phylum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9" name="Google Shape;119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92825" y="2058962"/>
            <a:ext cx="321469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2980063" y="2637606"/>
            <a:ext cx="906137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শ্রেণী</a:t>
            </a:r>
            <a: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  <a:t/>
            </a:r>
            <a:b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</a:b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Class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1" name="Google Shape;121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4961" y="2058962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4184342" y="2609031"/>
            <a:ext cx="921058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বর্গ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Order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26372" y="2058962"/>
            <a:ext cx="357188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5257800" y="2609031"/>
            <a:ext cx="1123950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গোত্র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Family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5" name="Google Shape;125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89009" y="2058962"/>
            <a:ext cx="250031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6592903" y="2609031"/>
            <a:ext cx="960422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গণ</a:t>
            </a:r>
            <a: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  <a:t/>
            </a:r>
            <a:b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</a:b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Genus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7" name="Google Shape;127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04001" y="2058962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7797182" y="2609034"/>
            <a:ext cx="1137268" cy="6155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  <a:t/>
            </a:r>
            <a:br>
              <a:rPr lang="en-US" sz="2000" dirty="0">
                <a:solidFill>
                  <a:schemeClr val="dk1"/>
                </a:solidFill>
                <a:latin typeface="NikoshBAN" pitchFamily="2" charset="0"/>
                <a:ea typeface="Calibri"/>
                <a:cs typeface="NikoshBAN" pitchFamily="2" charset="0"/>
                <a:sym typeface="Calibri"/>
              </a:rPr>
            </a:b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Species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428628" y="504825"/>
            <a:ext cx="6429371" cy="55399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</a:t>
            </a:r>
            <a:r>
              <a:rPr lang="en-US" sz="36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৭টি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32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Hierarchy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/>
        </p:nvSpPr>
        <p:spPr>
          <a:xfrm>
            <a:off x="809626" y="1904184"/>
            <a:ext cx="1714499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রাজ্য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Kingdom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347158" y="2304234"/>
            <a:ext cx="1424618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পর্ব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Phylum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1560838" y="2723331"/>
            <a:ext cx="1420487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শ্রেণী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Class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1898341" y="3123381"/>
            <a:ext cx="1263959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বর্গ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Order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2219325" y="3523431"/>
            <a:ext cx="1447800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গোত্র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Family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2773378" y="3923481"/>
            <a:ext cx="1236648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গণ</a:t>
            </a:r>
            <a:r>
              <a:rPr lang="en-US" sz="2000" dirty="0" smtClean="0">
                <a:latin typeface="NikoshBAN" pitchFamily="2" charset="0"/>
                <a:ea typeface="Hind Siliguri"/>
                <a:cs typeface="NikoshBAN" pitchFamily="2" charset="0"/>
                <a:sym typeface="Calibri"/>
              </a:rPr>
              <a:t> 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Genus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3072782" y="4304484"/>
            <a:ext cx="1699243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r>
              <a:rPr lang="en-US" sz="2000" dirty="0" smtClean="0">
                <a:latin typeface="NikoshBAN" pitchFamily="2" charset="0"/>
                <a:ea typeface="Hind Siliguri"/>
                <a:cs typeface="NikoshBAN" pitchFamily="2" charset="0"/>
                <a:sym typeface="Calibri"/>
              </a:rPr>
              <a:t> 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(</a:t>
            </a:r>
            <a:r>
              <a:rPr lang="en-US" sz="1600" b="1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Species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5662" y="516895"/>
            <a:ext cx="8126838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কোন জীবের </a:t>
            </a:r>
            <a:r>
              <a:rPr lang="en-US" sz="32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bn-IN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করার সময়</a:t>
            </a:r>
            <a:r>
              <a:rPr lang="en-US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৭টি </a:t>
            </a:r>
            <a:r>
              <a:rPr lang="en-US" sz="32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r>
              <a:rPr lang="bn-IN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নিম্মোক্তভাবে প্রকাশ করা হয়</a:t>
            </a:r>
            <a:r>
              <a:rPr lang="en-US" sz="32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endParaRPr lang="en-US" sz="3200" dirty="0"/>
          </a:p>
        </p:txBody>
      </p:sp>
      <p:sp>
        <p:nvSpPr>
          <p:cNvPr id="19" name="Google Shape;114;p16"/>
          <p:cNvSpPr txBox="1"/>
          <p:nvPr/>
        </p:nvSpPr>
        <p:spPr>
          <a:xfrm>
            <a:off x="5505449" y="2033070"/>
            <a:ext cx="2419351" cy="615553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ক্রমকে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ট্যাক্সোনমিক</a:t>
            </a:r>
            <a:r>
              <a:rPr lang="en-US" sz="2000" b="1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হায়ারার্কি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বলা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oogle Shape;136;p17"/>
          <p:cNvGraphicFramePr/>
          <p:nvPr/>
        </p:nvGraphicFramePr>
        <p:xfrm>
          <a:off x="419100" y="1449202"/>
          <a:ext cx="8286750" cy="3027547"/>
        </p:xfrm>
        <a:graphic>
          <a:graphicData uri="http://schemas.openxmlformats.org/drawingml/2006/table">
            <a:tbl>
              <a:tblPr firstRow="1" bandRow="1">
                <a:noFill/>
                <a:tableStyleId>{5E607066-EF90-4475-9B7B-9705E5F25372}</a:tableStyleId>
              </a:tblPr>
              <a:tblGrid>
                <a:gridCol w="1895475"/>
                <a:gridCol w="6391275"/>
              </a:tblGrid>
              <a:tr h="51300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 err="1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ধাপের</a:t>
                      </a:r>
                      <a:r>
                        <a:rPr lang="en-US" sz="2400" b="1" i="0" u="none" strike="noStrike" cap="none" dirty="0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1" i="0" u="none" strike="noStrike" cap="none" dirty="0" err="1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নাম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n-IN" sz="2400" b="1" i="0" u="none" strike="noStrike" cap="none" dirty="0" smtClean="0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            </a:t>
                      </a:r>
                      <a:r>
                        <a:rPr lang="en-US" sz="2400" b="1" i="0" u="none" strike="noStrike" cap="none" dirty="0" err="1" smtClean="0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বিবরণ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</a:tr>
              <a:tr h="8381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রাজ্য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(</a:t>
                      </a:r>
                      <a:r>
                        <a:rPr lang="en-US" sz="20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Kingdom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)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n-IN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   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সবচেয়ে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বড়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ধাপ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যেখানে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সব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প্রাণী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বা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উদ্ভিদ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একত্রে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থাকে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।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381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প্রজাতি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(</a:t>
                      </a:r>
                      <a:r>
                        <a:rPr lang="en-US" sz="20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Species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)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শ্রেণিবিন্যাসের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ক্ষুদ্রতম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একক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;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যেখানে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জীবেরা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নিজেদের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মধ্যে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bn-IN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    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প্রজনন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করতে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পারে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।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8381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ট্যাক্সন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(</a:t>
                      </a:r>
                      <a:r>
                        <a:rPr lang="en-US" sz="20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Taxon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)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n-IN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শ্রেণিবিন্যাসের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প্রতিটি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ধাপ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বা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ইউনিটকে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</a:t>
                      </a:r>
                      <a:r>
                        <a:rPr lang="en-US" sz="2400" b="0" i="0" u="none" strike="noStrike" cap="none" baseline="0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একটি</a:t>
                      </a:r>
                      <a:r>
                        <a:rPr lang="en-US" sz="2400" b="0" i="0" u="none" strike="noStrike" cap="none" dirty="0" smtClean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ট্যাক্সন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বলা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হয়</a:t>
                      </a:r>
                      <a:r>
                        <a:rPr lang="en-US" sz="2400" b="0" i="0" u="none" strike="noStrike" cap="none" dirty="0">
                          <a:solidFill>
                            <a:srgbClr val="334155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।</a:t>
                      </a:r>
                      <a:endParaRPr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3" name="Google Shape;143;p17"/>
          <p:cNvSpPr txBox="1"/>
          <p:nvPr/>
        </p:nvSpPr>
        <p:spPr>
          <a:xfrm>
            <a:off x="571504" y="428625"/>
            <a:ext cx="4648196" cy="49244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ধাপগুলোর</a:t>
            </a:r>
            <a:r>
              <a:rPr lang="en-US" sz="32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সংক্ষিপ্ত</a:t>
            </a:r>
            <a:r>
              <a:rPr lang="en-US" sz="32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পরিচিতি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6850" y="1640628"/>
            <a:ext cx="6153150" cy="25319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7;p14"/>
          <p:cNvSpPr txBox="1"/>
          <p:nvPr/>
        </p:nvSpPr>
        <p:spPr>
          <a:xfrm>
            <a:off x="2093171" y="2437358"/>
            <a:ext cx="509820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</a:t>
            </a:r>
            <a:r>
              <a:rPr lang="bn-IN" sz="36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</a:t>
            </a:r>
            <a:r>
              <a:rPr lang="bn-IN" sz="3600" b="1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পগুলোর নাম লিখ</a:t>
            </a:r>
            <a:endParaRPr lang="as-IN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Google Shape;105;p14"/>
          <p:cNvSpPr txBox="1"/>
          <p:nvPr/>
        </p:nvSpPr>
        <p:spPr>
          <a:xfrm>
            <a:off x="3316480" y="403574"/>
            <a:ext cx="2217546" cy="67710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bn-IN" sz="4400" b="1" i="0" u="none" strike="noStrike" cap="none" dirty="0" smtClean="0">
                <a:solidFill>
                  <a:srgbClr val="2E7D32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একক কাজ</a:t>
            </a:r>
            <a:endParaRPr sz="44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 txBox="1"/>
          <p:nvPr/>
        </p:nvSpPr>
        <p:spPr>
          <a:xfrm>
            <a:off x="428625" y="2046019"/>
            <a:ext cx="4000500" cy="129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8400" b="1" dirty="0">
                <a:solidFill>
                  <a:srgbClr val="10B981"/>
                </a:solidFill>
                <a:latin typeface="NikoshBAN" pitchFamily="2" charset="0"/>
                <a:ea typeface="Poppins"/>
                <a:cs typeface="NikoshBAN" pitchFamily="2" charset="0"/>
                <a:sym typeface="Poppins"/>
              </a:rPr>
              <a:t>১৫</a:t>
            </a:r>
            <a:endParaRPr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28625" y="3346181"/>
            <a:ext cx="40005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60000"/>
              </a:lnSpc>
            </a:pPr>
            <a:r>
              <a:rPr lang="en-US" sz="2800" b="1" dirty="0" err="1">
                <a:solidFill>
                  <a:srgbClr val="1E293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</a:t>
            </a:r>
            <a:r>
              <a:rPr lang="en-US" sz="2800" b="1" dirty="0">
                <a:solidFill>
                  <a:srgbClr val="1E293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dirty="0" err="1">
                <a:solidFill>
                  <a:srgbClr val="1E293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endParaRPr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4374834" y="1676772"/>
            <a:ext cx="361664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ট্যাক্সনমি</a:t>
            </a:r>
            <a:r>
              <a:rPr lang="en-US" sz="32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Taxonomy</a:t>
            </a:r>
            <a:r>
              <a:rPr lang="en-US" sz="32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4391024" y="2312568"/>
            <a:ext cx="4248151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আজ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পর্যন্ত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প্রায়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১৫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লক্ষেরও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বেশি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প্রাণি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৪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উদ্ভিদ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শনাক্ত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হয়েছে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এদের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সঠিক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পরিচয়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জানতেই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আমাদের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শ্রেণিবিন্যাসের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ধাপগুলো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শিখতে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হয়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571504" y="428625"/>
            <a:ext cx="2192718" cy="49244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জীবের</a:t>
            </a:r>
            <a:r>
              <a:rPr lang="en-US" sz="32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বিশালতা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52" grpId="0"/>
      <p:bldP spid="153" grpId="0"/>
      <p:bldP spid="1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9038" y="1140878"/>
            <a:ext cx="1700212" cy="127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/>
          <p:nvPr/>
        </p:nvSpPr>
        <p:spPr>
          <a:xfrm>
            <a:off x="2479242" y="2569634"/>
            <a:ext cx="418552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মানুষের</a:t>
            </a:r>
            <a:r>
              <a:rPr lang="en-US" sz="32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endParaRPr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2578897" y="3338776"/>
            <a:ext cx="3986213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একটি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আদর্শ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উদাহরণ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হিসেবে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মানুষের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শ্রেণিবিন্যাস</a:t>
            </a:r>
            <a:r>
              <a:rPr lang="en-US" sz="2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বিশ্লেষণ</a:t>
            </a:r>
            <a:endParaRPr sz="28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/>
          <p:nvPr/>
        </p:nvSpPr>
        <p:spPr>
          <a:xfrm>
            <a:off x="428627" y="1574991"/>
            <a:ext cx="41147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১.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রাজ্য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Kingdom</a:t>
            </a:r>
            <a:r>
              <a:rPr lang="en-US" sz="2800" b="1" dirty="0" smtClean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</a:t>
            </a:r>
            <a:r>
              <a:rPr lang="bn-IN" sz="2800" b="1" dirty="0" smtClean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b="1" dirty="0" err="1" smtClean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Animalia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400050" y="2113156"/>
            <a:ext cx="4000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বৈশিষ্ট্য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এরা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সুসংগঠিত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নিউক্লি</a:t>
            </a:r>
            <a:r>
              <a:rPr lang="bn-IN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য়া</a:t>
            </a:r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সযুক্ত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,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বহুকোষী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পরভোজী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428627" y="3107474"/>
            <a:ext cx="420052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২.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পর্ব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Phylum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000" b="1" dirty="0" err="1" smtClean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Chordata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428625" y="3578962"/>
            <a:ext cx="4000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বৈশিষ্ট্য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জীবনের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কোনো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এক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পর্যায়ে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এদের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নটোকর্ড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18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Notochord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থাকে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571504" y="439135"/>
            <a:ext cx="281282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r>
              <a:rPr lang="en-US" sz="27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১ ও ২: </a:t>
            </a:r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রাজ্য</a:t>
            </a:r>
            <a:r>
              <a:rPr lang="en-US" sz="27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পর্ব</a:t>
            </a:r>
            <a:endParaRPr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428626" y="428625"/>
            <a:ext cx="71438" cy="557213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F:\Old HD\Career\PPTs\tjit_a_1833136_f0002_o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24" y="633009"/>
            <a:ext cx="4136929" cy="3945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70" grpId="0"/>
      <p:bldP spid="171" grpId="0"/>
      <p:bldP spid="172" grpId="0"/>
      <p:bldP spid="1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3450430"/>
            <a:ext cx="5324475" cy="1350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" y="1155948"/>
            <a:ext cx="4000500" cy="184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4875" y="1155948"/>
            <a:ext cx="4000500" cy="184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 txBox="1"/>
          <p:nvPr/>
        </p:nvSpPr>
        <p:spPr>
          <a:xfrm>
            <a:off x="578644" y="3638550"/>
            <a:ext cx="386953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৫.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গোত্র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Family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2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Hominidae</a:t>
            </a:r>
            <a:endParaRPr sz="2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>
            <a:off x="578647" y="4167192"/>
            <a:ext cx="798671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শিম্পাঞ্জি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,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গরিলা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মানুষের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সাথে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সাদৃশ্যপূর্ণ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পূর্বপুরুষের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গ্রুপ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650084" y="1110704"/>
            <a:ext cx="392191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৩.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শ্রেণী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Class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2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Mammalia</a:t>
            </a:r>
            <a:endParaRPr sz="2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650083" y="1772694"/>
            <a:ext cx="3557588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এরা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বাচ্চাদের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বুকের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দুধ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খাওয়ায়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লোমযুক্ত</a:t>
            </a:r>
            <a:r>
              <a:rPr lang="en-US" sz="2000" dirty="0" smtClean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ত্বক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থাকে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4936334" y="1110704"/>
            <a:ext cx="392191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৪.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বর্গ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Order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2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Primate</a:t>
            </a:r>
            <a:endParaRPr sz="2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4936333" y="1639344"/>
            <a:ext cx="3557588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এদের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আঁকড়ে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ধরার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উপযোগী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হাত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উন্নত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মস্তিষ্ক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আছে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571503" y="428625"/>
            <a:ext cx="855106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৩, ৪ ও ৫: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শ্রেণী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,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বর্গ</a:t>
            </a:r>
            <a:r>
              <a:rPr lang="en-US" sz="36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6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গোত্র</a:t>
            </a:r>
            <a:endParaRPr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428626" y="428625"/>
            <a:ext cx="71438" cy="557213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185" grpId="0"/>
      <p:bldP spid="186" grpId="0"/>
      <p:bldP spid="187" grpId="0"/>
      <p:bldP spid="188" grpId="0"/>
      <p:bldP spid="189" grpId="0"/>
      <p:bldP spid="190" grpId="0"/>
      <p:bldP spid="1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/>
        </p:nvSpPr>
        <p:spPr>
          <a:xfrm>
            <a:off x="4410076" y="1151706"/>
            <a:ext cx="420052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৬.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গণ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Genus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200" b="1" i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Homo</a:t>
            </a:r>
            <a:endParaRPr sz="2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4410074" y="1642245"/>
            <a:ext cx="4181475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বৈশিষ্ট্য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দেহের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অনুপাতে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বিশাল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মস্তিষ্ক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খাড়াভাবে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হাঁটার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ক্ষমতা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0" name="Google Shape;200;p22"/>
          <p:cNvSpPr txBox="1"/>
          <p:nvPr/>
        </p:nvSpPr>
        <p:spPr>
          <a:xfrm>
            <a:off x="4314826" y="2760389"/>
            <a:ext cx="466725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৭. </a:t>
            </a:r>
            <a:r>
              <a:rPr lang="en-US" sz="2800" b="1" dirty="0" err="1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20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Species</a:t>
            </a:r>
            <a:r>
              <a:rPr lang="en-US" sz="2800" b="1" dirty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): </a:t>
            </a:r>
            <a:r>
              <a:rPr lang="en-US" sz="2200" b="1" i="1" dirty="0" smtClean="0">
                <a:solidFill>
                  <a:srgbClr val="0369A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Homo sapiens</a:t>
            </a:r>
            <a:endParaRPr sz="2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4400549" y="3269977"/>
            <a:ext cx="4181475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বৈশিষ্ট্য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বুদ্ধিবৃত্তিক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মানুষ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যারা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উন্নত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চিন্তা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সরঞ্জাম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তৈরি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করতে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সক্ষম</a:t>
            </a:r>
            <a:r>
              <a:rPr lang="en-US" sz="2000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571503" y="428625"/>
            <a:ext cx="8551069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ধাপ</a:t>
            </a:r>
            <a:r>
              <a:rPr lang="en-US" sz="27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৬ ও ৭: </a:t>
            </a:r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গণ</a:t>
            </a:r>
            <a:r>
              <a:rPr lang="en-US" sz="2700" b="1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2700" b="1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প্রজাতি</a:t>
            </a:r>
            <a:endParaRPr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428626" y="428625"/>
            <a:ext cx="71438" cy="557213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1" name="Picture 3" descr="F:\Old HD\Career\PPTs\Untitl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084" y="1143007"/>
            <a:ext cx="4171970" cy="3679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/>
      <p:bldP spid="199" grpId="0"/>
      <p:bldP spid="200" grpId="0"/>
      <p:bldP spid="201" grpId="0"/>
      <p:bldP spid="202" grpId="0"/>
      <p:bldP spid="20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26" y="1998828"/>
            <a:ext cx="8134410" cy="2042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5;p14"/>
          <p:cNvSpPr txBox="1"/>
          <p:nvPr/>
        </p:nvSpPr>
        <p:spPr>
          <a:xfrm>
            <a:off x="2236645" y="273268"/>
            <a:ext cx="4600451" cy="123110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n-IN" sz="8000" b="1" dirty="0" smtClean="0">
                <a:solidFill>
                  <a:srgbClr val="2E7D32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বাড়ির</a:t>
            </a:r>
            <a:r>
              <a:rPr lang="bn-IN" sz="8000" b="1" i="0" u="none" strike="noStrike" cap="none" dirty="0" smtClean="0">
                <a:solidFill>
                  <a:srgbClr val="2E7D32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কাজ</a:t>
            </a:r>
            <a:endParaRPr sz="8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5531" y="2453622"/>
            <a:ext cx="7297691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শ্রেণিবিন্যা</a:t>
            </a:r>
            <a:r>
              <a:rPr lang="bn-IN" sz="3200" smtClean="0">
                <a:latin typeface="NikoshBAN" pitchFamily="2" charset="0"/>
                <a:cs typeface="NikoshBAN" pitchFamily="2" charset="0"/>
              </a:rPr>
              <a:t>সের ক্ষেত্রে যত উপরের ধাপ অন্তর্ভূক্ত বৈশিষ্ট্যের সংখ্যা তত কম- ব্যাখ্যা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1309773"/>
            <a:ext cx="828675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221458" y="2167023"/>
            <a:ext cx="8701088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8800" b="1" dirty="0" err="1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কোনো</a:t>
            </a:r>
            <a:r>
              <a:rPr lang="en-US" sz="8800" b="1" dirty="0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8800" b="1" dirty="0" err="1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প্রশ্ন</a:t>
            </a:r>
            <a:r>
              <a:rPr lang="en-US" sz="8800" b="1" dirty="0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8800" b="1" dirty="0" err="1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আছে</a:t>
            </a:r>
            <a:r>
              <a:rPr lang="en-US" sz="8800" b="1" dirty="0">
                <a:solidFill>
                  <a:srgbClr val="065F46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?</a:t>
            </a:r>
            <a:endParaRPr sz="88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7;p24"/>
          <p:cNvSpPr txBox="1"/>
          <p:nvPr/>
        </p:nvSpPr>
        <p:spPr>
          <a:xfrm>
            <a:off x="221458" y="1893763"/>
            <a:ext cx="8701088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65F46"/>
                </a:solidFill>
                <a:latin typeface="NikoshBAN" pitchFamily="2" charset="0"/>
                <a:cs typeface="NikoshBAN" pitchFamily="2" charset="0"/>
                <a:sym typeface="Hind Siliguri"/>
              </a:rPr>
              <a:t>সবাইকে ধন্যবাদ</a:t>
            </a:r>
            <a:endParaRPr sz="88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277</TotalTime>
  <Words>516</Words>
  <PresentationFormat>On-screen Show (16:9)</PresentationFormat>
  <Paragraphs>85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NikoshBAN</vt:lpstr>
      <vt:lpstr>Hind Siliguri</vt:lpstr>
      <vt:lpstr>Constantia</vt:lpstr>
      <vt:lpstr>Calibri</vt:lpstr>
      <vt:lpstr>Poppins</vt:lpstr>
      <vt:lpstr>Wingdings 2</vt:lpstr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37</cp:revision>
  <dcterms:modified xsi:type="dcterms:W3CDTF">2026-06-24T13:41:13Z</dcterms:modified>
</cp:coreProperties>
</file>