
<file path=[Content_Types].xml><?xml version="1.0" encoding="utf-8"?>
<Types xmlns="http://schemas.openxmlformats.org/package/2006/content-types"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6"/>
  </p:notesMasterIdLst>
  <p:sldIdLst>
    <p:sldId id="258" r:id="rId2"/>
    <p:sldId id="256" r:id="rId3"/>
    <p:sldId id="259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C3C06-77F7-448B-B7F1-538521DE8A9B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CE510-1FBA-4259-AD32-E4E36DDE0D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2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CE510-1FBA-4259-AD32-E4E36DDE0D1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21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CE510-1FBA-4259-AD32-E4E36DDE0D1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039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3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3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4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3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34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5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4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6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3903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1506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84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101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17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4330A-CBA4-4970-BA34-E943794EB675}" type="datetimeFigureOut">
              <a:rPr lang="en-US" smtClean="0"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0D90F9C-FEED-4E9D-93F5-04B70D8B43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4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48477"/>
            <a:ext cx="12192000" cy="84535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01208" y="3788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21275655">
            <a:off x="2377850" y="1047805"/>
            <a:ext cx="7436303" cy="377026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39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8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2406" y="2056201"/>
            <a:ext cx="8193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সহকারী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শিক্ষক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রাজার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বাজার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সরকারি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উচ্চ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বিদ্যালয়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চুনারুঘাট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,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হবিগঞ্জ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পিডিএসঃ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২০২২৭১৮০২৮</a:t>
            </a:r>
          </a:p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মোবাইল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+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8801743270607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464" y="1225204"/>
            <a:ext cx="6832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মোঃ</a:t>
            </a:r>
            <a:r>
              <a:rPr lang="en-US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তরিকুল</a:t>
            </a:r>
            <a:r>
              <a:rPr lang="en-US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n-US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ইসলাম</a:t>
            </a:r>
            <a:r>
              <a:rPr lang="en-US" sz="4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endParaRPr lang="en-US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3530689" y="161464"/>
            <a:ext cx="4739951" cy="59605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শিক্ষক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পরিচিতি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359" y="1006099"/>
            <a:ext cx="4812315" cy="407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3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982" y="532264"/>
            <a:ext cx="8493961" cy="682387"/>
          </a:xfrm>
          <a:solidFill>
            <a:schemeClr val="accent5"/>
          </a:solidFill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পাঠ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পরিচিতি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982" y="1532792"/>
            <a:ext cx="8596668" cy="388077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শ্রেণীঃ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নবম</a:t>
            </a:r>
            <a:endParaRPr lang="en-US" sz="3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বিষয়ঃ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ইসলাম</a:t>
            </a:r>
            <a:r>
              <a:rPr lang="en-US" sz="3200" dirty="0" smtClean="0">
                <a:solidFill>
                  <a:schemeClr val="tx1"/>
                </a:solidFill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</a:rPr>
              <a:t>নৈতিক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শিক্ষা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অধ্যায়ঃ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পাঠঃ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 smtClean="0">
                <a:solidFill>
                  <a:schemeClr val="tx1"/>
                </a:solidFill>
              </a:rPr>
              <a:t> (</a:t>
            </a:r>
            <a:r>
              <a:rPr lang="en-US" sz="3200" dirty="0" err="1" smtClean="0">
                <a:solidFill>
                  <a:schemeClr val="tx1"/>
                </a:solidFill>
              </a:rPr>
              <a:t>যাকাত</a:t>
            </a:r>
            <a:r>
              <a:rPr lang="en-US" sz="3200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সময়ঃ</a:t>
            </a:r>
            <a:r>
              <a:rPr lang="en-US" sz="3200" dirty="0" smtClean="0">
                <a:solidFill>
                  <a:schemeClr val="tx1"/>
                </a:solidFill>
              </a:rPr>
              <a:t> ৪৫ </a:t>
            </a:r>
            <a:r>
              <a:rPr lang="en-US" sz="3200" dirty="0" err="1" smtClean="0">
                <a:solidFill>
                  <a:schemeClr val="tx1"/>
                </a:solidFill>
              </a:rPr>
              <a:t>মিনিট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err="1" smtClean="0">
                <a:solidFill>
                  <a:schemeClr val="tx1"/>
                </a:solidFill>
              </a:rPr>
              <a:t>তারিখঃ</a:t>
            </a:r>
            <a:r>
              <a:rPr lang="en-US" sz="3200" dirty="0" smtClean="0">
                <a:solidFill>
                  <a:schemeClr val="tx1"/>
                </a:solidFill>
              </a:rPr>
              <a:t> ২৪/০৬/২০২৬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9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368017" y="182881"/>
            <a:ext cx="4093698" cy="745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C000"/>
                </a:solidFill>
              </a:rPr>
              <a:t>শিখন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ফল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384" y="1544732"/>
            <a:ext cx="350285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385" y="2672861"/>
            <a:ext cx="811705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 err="1" smtClean="0">
                <a:solidFill>
                  <a:srgbClr val="7030A0"/>
                </a:solidFill>
              </a:rPr>
              <a:t>যাকাত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কাকে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বলে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লিখতে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 err="1" smtClean="0">
                <a:solidFill>
                  <a:srgbClr val="7030A0"/>
                </a:solidFill>
              </a:rPr>
              <a:t>যাকাতের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খাতগুলো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বলতে</a:t>
            </a:r>
            <a:r>
              <a:rPr lang="en-US" sz="2800" dirty="0" smtClean="0">
                <a:solidFill>
                  <a:srgbClr val="7030A0"/>
                </a:solidFill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</a:rPr>
              <a:t>লিখতে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 err="1" smtClean="0">
                <a:solidFill>
                  <a:srgbClr val="7030A0"/>
                </a:solidFill>
              </a:rPr>
              <a:t>যাকাতের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ভুমিকা</a:t>
            </a:r>
            <a:r>
              <a:rPr lang="en-US" sz="2800" dirty="0" smtClean="0">
                <a:solidFill>
                  <a:srgbClr val="7030A0"/>
                </a:solidFill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</a:rPr>
              <a:t>গুরুত্ব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ব্যাখ্যা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করতে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</a:rPr>
              <a:t>।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86" y="101166"/>
            <a:ext cx="4592615" cy="34579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75" y="1636049"/>
            <a:ext cx="3621958" cy="56140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55" y="653534"/>
            <a:ext cx="4067139" cy="70788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85" y="3722476"/>
            <a:ext cx="4592616" cy="340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7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" y="0"/>
            <a:ext cx="12361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7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0113" y="304632"/>
            <a:ext cx="359881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177" y="1212396"/>
            <a:ext cx="117006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200" dirty="0"/>
              <a:t>ইসলামি শরিয়তে নিসাব পরিমাণ (শরিয়ত নির্ধারিত পরিমাণ) সম্পদের মালিক হলে, বছরান্তে সেই সম্পদের শতকরা ২.৫ ভাগ </a:t>
            </a:r>
            <a:r>
              <a:rPr lang="as-IN" sz="3200" dirty="0" smtClean="0"/>
              <a:t> </a:t>
            </a:r>
            <a:r>
              <a:rPr lang="as-IN" sz="3200" dirty="0"/>
              <a:t>হারে গরিব ও অভাবী মানুষদের দান করাকে যাকাত বলে। </a:t>
            </a:r>
            <a:endParaRPr lang="en-US" sz="3200" dirty="0" smtClean="0"/>
          </a:p>
          <a:p>
            <a:r>
              <a:rPr lang="as-IN" sz="3200" dirty="0" smtClean="0"/>
              <a:t>এটি </a:t>
            </a:r>
            <a:r>
              <a:rPr lang="as-IN" sz="3200" dirty="0"/>
              <a:t>ইসলামের পাঁচটি মূল স্তম্ভের মধ্যে অত্যন্ত গুরুত্বপূর্ণ একটি ইবাদত</a:t>
            </a:r>
            <a:r>
              <a:rPr lang="as-IN" sz="3200" dirty="0" smtClean="0"/>
              <a:t>।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185679" y="3605358"/>
            <a:ext cx="3142222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যাকাতের</a:t>
            </a:r>
            <a:r>
              <a:rPr lang="en-US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নিসাবঃ</a:t>
            </a:r>
            <a:r>
              <a:rPr lang="en-US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sz="3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7037" y="4303455"/>
            <a:ext cx="117528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as-IN" sz="3200" dirty="0"/>
              <a:t>যাকাতের নিসাব হলো ইসলামে যাকাত ফরজ হওয়ার জন্য নির্ধারিত ন্যূনতম সম্পদের পরিমাণ। শরিয়তের মানদণ্ড অনুযায়ী, সাড়ে ৭ তোলা (৮৭.৪৮ গ্রাম) সোনা অথবা সাড়ে ৫২ তোলা (৬১২.৩৬ গ্রাম) রুপার সমমূল্যের সম্পদ কারও মালিকানায় পূর্ণ এক চন্দ্র বছর স্থায়ী থাকলে তার ওপর যাকাত দেওয়া ফরজ </a:t>
            </a:r>
            <a:r>
              <a:rPr lang="as-IN" sz="3200" dirty="0" smtClean="0"/>
              <a:t>হয়</a:t>
            </a:r>
            <a:r>
              <a:rPr lang="en-US" sz="3200" dirty="0" smtClean="0"/>
              <a:t>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975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8928" y="0"/>
            <a:ext cx="3470506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সমূহঃ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79600" y="860286"/>
            <a:ext cx="461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যাকাত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প্রদানের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খাত</a:t>
            </a:r>
            <a:r>
              <a:rPr lang="en-US" sz="2400" dirty="0" smtClean="0"/>
              <a:t> ৮ </a:t>
            </a:r>
            <a:r>
              <a:rPr lang="en-US" sz="2400" dirty="0" err="1" smtClean="0"/>
              <a:t>টি</a:t>
            </a:r>
            <a:r>
              <a:rPr lang="en-US" sz="2400" dirty="0" smtClean="0"/>
              <a:t>। </a:t>
            </a:r>
            <a:r>
              <a:rPr lang="en-US" sz="2400" dirty="0" err="1" smtClean="0"/>
              <a:t>যেমনঃ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1321952"/>
            <a:ext cx="11614150" cy="523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1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1346" y="244853"/>
            <a:ext cx="3708106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95178" y="1151167"/>
            <a:ext cx="477373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সম্পদ ও মনের পবিত্রতা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:</a:t>
            </a:r>
            <a:r>
              <a:rPr kumimoji="0" lang="bn-I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 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704" y="2290335"/>
            <a:ext cx="585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latin typeface="Arial" panose="020B0604020202020204" pitchFamily="34" charset="0"/>
              </a:rPr>
              <a:t>অর্থনৈতিক ভারসাম্য রক্ষা</a:t>
            </a:r>
            <a:r>
              <a:rPr lang="en-US" altLang="en-US" sz="2800" b="1" dirty="0">
                <a:latin typeface="Arial" panose="020B0604020202020204" pitchFamily="34" charset="0"/>
                <a:cs typeface="Vrinda"/>
              </a:rPr>
              <a:t>:</a:t>
            </a:r>
            <a:r>
              <a:rPr lang="bn-IN" altLang="en-US" sz="2800" dirty="0">
                <a:latin typeface="Arial" panose="020B0604020202020204" pitchFamily="34" charset="0"/>
              </a:rPr>
              <a:t> </a:t>
            </a:r>
            <a:endParaRPr lang="en-US" altLang="en-US" sz="2800" dirty="0">
              <a:latin typeface="Arial" panose="020B0604020202020204" pitchFamily="34" charset="0"/>
              <a:cs typeface="Vrind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453" y="1508307"/>
            <a:ext cx="8125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latin typeface="Arial" panose="020B0604020202020204" pitchFamily="34" charset="0"/>
              </a:rPr>
              <a:t>সামাজিক ন্যায়বিচার ও </a:t>
            </a:r>
            <a:r>
              <a:rPr lang="bn-IN" altLang="en-US" sz="2800" b="1" dirty="0" smtClean="0">
                <a:latin typeface="Arial" panose="020B0604020202020204" pitchFamily="34" charset="0"/>
              </a:rPr>
              <a:t>সম্প্রীতি</a:t>
            </a:r>
            <a:endParaRPr lang="en-US" altLang="en-US" sz="2800" b="1" dirty="0">
              <a:latin typeface="Arial" panose="020B0604020202020204" pitchFamily="34" charset="0"/>
              <a:cs typeface="Vrind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704" y="1877238"/>
            <a:ext cx="4487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latin typeface="Arial" panose="020B0604020202020204" pitchFamily="34" charset="0"/>
              </a:rPr>
              <a:t>দরিদ্র বিমোচন</a:t>
            </a:r>
            <a:r>
              <a:rPr lang="en-US" altLang="en-US" sz="3200" b="1" dirty="0">
                <a:latin typeface="Arial" panose="020B0604020202020204" pitchFamily="34" charset="0"/>
                <a:cs typeface="Vrinda"/>
              </a:rPr>
              <a:t>:</a:t>
            </a:r>
            <a:r>
              <a:rPr lang="bn-IN" altLang="en-US" sz="3200" dirty="0">
                <a:latin typeface="Arial" panose="020B0604020202020204" pitchFamily="34" charset="0"/>
              </a:rPr>
              <a:t> </a:t>
            </a:r>
            <a:endParaRPr lang="en-US" altLang="en-US" sz="3200" dirty="0">
              <a:latin typeface="Arial" panose="020B0604020202020204" pitchFamily="34" charset="0"/>
              <a:cs typeface="Vrind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143" y="3077698"/>
            <a:ext cx="6146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latin typeface="Arial" panose="020B0604020202020204" pitchFamily="34" charset="0"/>
              </a:rPr>
              <a:t>আল্লাহর সন্তুষ্টি ও </a:t>
            </a:r>
            <a:r>
              <a:rPr lang="bn-IN" altLang="en-US" sz="2800" b="1" dirty="0" smtClean="0">
                <a:latin typeface="Arial" panose="020B0604020202020204" pitchFamily="34" charset="0"/>
              </a:rPr>
              <a:t>বরকত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143" y="2732261"/>
            <a:ext cx="6746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2800" b="1" dirty="0">
                <a:latin typeface="Arial" panose="020B0604020202020204" pitchFamily="34" charset="0"/>
              </a:rPr>
              <a:t>ফরজ বিধান অমান্য করার শাস্তি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63135" y="949430"/>
            <a:ext cx="5150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dirty="0"/>
              <a:t>সম্পদের সুষম বণ্টন ও বৈষম্য হ্রাস: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778648" y="281200"/>
            <a:ext cx="388664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as-IN" sz="2400" dirty="0"/>
              <a:t>যাকাতের অর্থনৈতিক গুরুত্ব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79185" y="1296227"/>
            <a:ext cx="2728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dirty="0"/>
              <a:t>দারিদ্র্য বিমোচন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3135" y="1780945"/>
            <a:ext cx="5579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dirty="0"/>
              <a:t>বিনিয়োগ ও অর্থনৈতিক গতিশীলতা বৃদ্ধি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563135" y="2257368"/>
            <a:ext cx="446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as-IN" sz="2400" dirty="0"/>
              <a:t>মূলধন গঠন ও কর্মসংস্থান সৃষ্টি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596095" y="2699294"/>
            <a:ext cx="3118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 </a:t>
            </a:r>
            <a:r>
              <a:rPr lang="as-IN" sz="2400" dirty="0" smtClean="0"/>
              <a:t>মুদ্রাস্ফীতি </a:t>
            </a:r>
            <a:r>
              <a:rPr lang="as-IN" sz="2400" dirty="0"/>
              <a:t>নিয়ন্ত্রণ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5177" y="3865061"/>
            <a:ext cx="3834619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as-IN" sz="2800" dirty="0"/>
              <a:t>যাকাতের ধর্মীয় গুরুত্ব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96704" y="4421694"/>
            <a:ext cx="5075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/>
              <a:t>ফরজ ইবাদত ও ঈমানের অঙ্গ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95177" y="5410516"/>
            <a:ext cx="497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/>
              <a:t>সম্পদ পবিত্র ও পরিচ্ছন্ন করে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96704" y="5933736"/>
            <a:ext cx="507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/>
              <a:t>আল্লাহর সন্তুষ্টি ও তাকওয়া অর্জন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48942" y="4959271"/>
            <a:ext cx="3880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/>
              <a:t>সম্পদে বরকত বৃদ্ধি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976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  <p:bldP spid="3" grpId="0"/>
      <p:bldP spid="10" grpId="0" animBg="1"/>
      <p:bldP spid="11" grpId="0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56" y="671691"/>
            <a:ext cx="120419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dirty="0"/>
              <a:t/>
            </a:r>
            <a:br>
              <a:rPr lang="ar-AE" sz="2400" dirty="0"/>
            </a:br>
            <a:r>
              <a:rPr lang="ar-AE" sz="2400" dirty="0"/>
              <a:t>وَ اَقِیْمُوا الصَّلٰوةَ وَ اٰتُوا الزَّكٰوةَ ؕ وَ مَا تُقَدِّمُوْا لِاَنْفُسِكُمْ مِّنْ خَیْرٍ تَجِدُوْهُ عِنْدَ اللّٰهِ ؕ اِنَّ اللّٰهَ بِمَا تَعْمَلُوْنَ بَصِیْرٌ</a:t>
            </a:r>
            <a:r>
              <a:rPr lang="ar-AE" sz="3200" dirty="0"/>
              <a:t>۝۱۱۰</a:t>
            </a:r>
            <a:endParaRPr lang="ar-AE" sz="2400" dirty="0"/>
          </a:p>
          <a:p>
            <a:r>
              <a:rPr lang="ar-AE" sz="2400" dirty="0"/>
              <a:t> ‘</a:t>
            </a:r>
            <a:r>
              <a:rPr lang="as-IN" sz="2400" dirty="0"/>
              <a:t>তোমরা সালাত আদায় কর এবং যাকাত প্রদান কর। তোমরা যে উত্তম কাজ নিজেদের জন্য অগ্রে প্রেরণ করবে তা আল্লাহর নিকটে পাবে। নিশ্চয়ই তোমরা যা কর আল্লাহ তা দেখছেন। -সূরা বাকারা : ১১০</a:t>
            </a:r>
          </a:p>
          <a:p>
            <a:r>
              <a:rPr lang="as-IN" sz="2400" dirty="0"/>
              <a:t>অন্য আয়াতে ইরশাদ হয়েছে-</a:t>
            </a:r>
          </a:p>
          <a:p>
            <a:r>
              <a:rPr lang="ar-AE" sz="2400" dirty="0"/>
              <a:t>وَ اَقِیْمُوا الصَّلٰوةَ وَ اٰتُوا الزَّكٰوةَ وَ اَطِیْعُوا الرَّسُوْلَ لَعَلَّكُمْ تُرْحَمُوْنَ۝۵۶</a:t>
            </a:r>
          </a:p>
          <a:p>
            <a:r>
              <a:rPr lang="ar-AE" sz="2400" dirty="0"/>
              <a:t>‘</a:t>
            </a:r>
            <a:r>
              <a:rPr lang="as-IN" sz="2400" dirty="0"/>
              <a:t>তোমরা সালাত আদায় কর, যাকাত দাও এবং রাসূলের আনুগত্য কর যাতে তোমরা অনুগ্রহভাজন হতে পার।’-সূরা নূর : ৫৬</a:t>
            </a:r>
          </a:p>
          <a:p>
            <a:r>
              <a:rPr lang="as-IN" sz="2400" dirty="0"/>
              <a:t>সূরা নিসার ১৬২ নং আয়াতে আল্লাহ তাআলা তার বান্দাদের জন্য ‘আজরুন আযীম’-এর প্রতিশ্রুতি দিয়েছেন। ইরশাদ হয়েছে-</a:t>
            </a:r>
          </a:p>
          <a:p>
            <a:r>
              <a:rPr lang="ar-AE" sz="2400" dirty="0"/>
              <a:t>وَ الْمُقِیْمِیْنَ الصَّلٰوةَ وَ الْمُؤْتُوْنَ الزَّكٰوةَ وَ الْمُؤْمِنُوْنَ بِاللّٰهِ وَ الْیَوْمِ الْاٰخِرِ ؕ اُولٰٓىِٕكَ سَنُؤْتِیْهِمْ اَجْرًا عَظِیْمًا۠۝۱۶۲</a:t>
            </a:r>
          </a:p>
          <a:p>
            <a:r>
              <a:rPr lang="ar-AE" sz="2400" dirty="0"/>
              <a:t>‘</a:t>
            </a:r>
            <a:r>
              <a:rPr lang="as-IN" sz="2400" dirty="0"/>
              <a:t>এবং যারা সালাত আদায় করে, যাকাত দেয় এবং আল্লাহ ও পরকালে ঈমান রাখে আমি তাদেরকে মহাপুরস্কার দিব।’</a:t>
            </a:r>
          </a:p>
          <a:p>
            <a:r>
              <a:rPr lang="as-IN" sz="1400" dirty="0"/>
              <a:t/>
            </a:r>
            <a:br>
              <a:rPr lang="as-IN" sz="1400" dirty="0"/>
            </a:b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713869" y="239151"/>
            <a:ext cx="5894363" cy="5847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আয়াত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67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2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813" y="1237958"/>
            <a:ext cx="1228109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b="1" dirty="0"/>
              <a:t>সম্পদ বৃদ্ধি ও বরকত:</a:t>
            </a:r>
            <a:r>
              <a:rPr lang="as-IN" sz="2800" dirty="0"/>
              <a:t/>
            </a:r>
            <a:br>
              <a:rPr lang="as-IN" sz="2800" dirty="0"/>
            </a:br>
            <a:r>
              <a:rPr lang="as-IN" sz="2800" dirty="0"/>
              <a:t>হজরত আবু হুরায়রা (রা.) থেকে বর্ণিত, রাসূলুল্লাহ (স.) বলেছেন, "সাদকা (বা যাকাত) দেওয়ার কারণে কোনো সম্পদ কমে না।" (সহীহ মুসলিম</a:t>
            </a:r>
            <a:r>
              <a:rPr lang="as-IN" sz="2800" dirty="0" smtClean="0"/>
              <a:t>)</a:t>
            </a:r>
            <a:endParaRPr lang="as-IN" sz="2800" dirty="0"/>
          </a:p>
          <a:p>
            <a:r>
              <a:rPr lang="as-IN" sz="2800" b="1" dirty="0"/>
              <a:t>২. ঈমানের পূর্ণতা:</a:t>
            </a:r>
            <a:r>
              <a:rPr lang="as-IN" sz="2800" dirty="0"/>
              <a:t/>
            </a:r>
            <a:br>
              <a:rPr lang="as-IN" sz="2800" dirty="0"/>
            </a:br>
            <a:r>
              <a:rPr lang="as-IN" sz="2800" dirty="0"/>
              <a:t>রাসূলুল্লাহ (স.) বলেছেন, "তোমার ইসলামের (ঈমানের) পরিপূর্ণতা হলো তুমি তোমার সম্পদের যাকাত আদায় করো।" (আত-তারগীব ওয়াত্ তারহীব</a:t>
            </a:r>
            <a:r>
              <a:rPr lang="as-IN" sz="2800" dirty="0" smtClean="0"/>
              <a:t>)</a:t>
            </a:r>
            <a:endParaRPr lang="as-IN" sz="2800" dirty="0"/>
          </a:p>
          <a:p>
            <a:r>
              <a:rPr lang="as-IN" sz="2800" b="1" dirty="0"/>
              <a:t>৩. গুনাহ ও বালা-মুসিবত দূর হয়:</a:t>
            </a:r>
            <a:r>
              <a:rPr lang="as-IN" sz="2800" dirty="0"/>
              <a:t/>
            </a:r>
            <a:br>
              <a:rPr lang="as-IN" sz="2800" dirty="0"/>
            </a:br>
            <a:r>
              <a:rPr lang="as-IN" sz="2800" dirty="0"/>
              <a:t>নবী করিম (স.) বলেছেন, "যে ব্যক্তি তার সম্পদের যাকাত প্রদান করে, তার থেকে অকল্যাণ ও পাপ দূর হয়ে যায়।" (আল-মুজামুল আওসাত</a:t>
            </a:r>
            <a:r>
              <a:rPr lang="as-IN" sz="2800" dirty="0" smtClean="0"/>
              <a:t>)</a:t>
            </a:r>
            <a:endParaRPr lang="as-IN" sz="2800" dirty="0"/>
          </a:p>
          <a:p>
            <a:r>
              <a:rPr lang="as-IN" sz="2800" b="1" dirty="0"/>
              <a:t>৪. পরকালে রহমত লাভ:</a:t>
            </a:r>
            <a:r>
              <a:rPr lang="as-IN" sz="2800" dirty="0"/>
              <a:t/>
            </a:r>
            <a:br>
              <a:rPr lang="as-IN" sz="2800" dirty="0"/>
            </a:br>
            <a:r>
              <a:rPr lang="as-IN" sz="2800" dirty="0"/>
              <a:t>কুরআনে বর্ণিত মহান পুরস্কারের বিষয়ে হাদিসে এসেছে, যাকাত দানকারী দুনিয়া ও আখিরাতে আল্লাহর রহমত ও নিরাপত্তা লাভ করেন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8614" y="211014"/>
            <a:ext cx="5908432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হাদিস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99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369" y="281355"/>
            <a:ext cx="2110154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8" y="1600202"/>
            <a:ext cx="10051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নিম্নক্ত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নিবন্ধ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4818" y="2734383"/>
            <a:ext cx="898925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সম্পদ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বাড়ে</a:t>
            </a:r>
            <a:r>
              <a:rPr lang="en-US" sz="2800" dirty="0" smtClean="0"/>
              <a:t>, </a:t>
            </a:r>
            <a:r>
              <a:rPr lang="en-US" sz="2800" dirty="0" err="1" smtClean="0"/>
              <a:t>সুদে</a:t>
            </a:r>
            <a:r>
              <a:rPr lang="en-US" sz="2800" dirty="0" smtClean="0"/>
              <a:t> </a:t>
            </a:r>
            <a:r>
              <a:rPr lang="en-US" sz="2800" dirty="0" err="1" smtClean="0"/>
              <a:t>কমে</a:t>
            </a:r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</a:t>
            </a:r>
            <a:r>
              <a:rPr lang="en-US" sz="2800" dirty="0" smtClean="0"/>
              <a:t> </a:t>
            </a:r>
            <a:r>
              <a:rPr lang="en-US" sz="2800" dirty="0" err="1"/>
              <a:t>অ</a:t>
            </a:r>
            <a:r>
              <a:rPr lang="en-US" sz="2800" dirty="0" err="1" smtClean="0"/>
              <a:t>নুদান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নয়</a:t>
            </a:r>
            <a:r>
              <a:rPr lang="en-US" sz="2800" dirty="0" smtClean="0"/>
              <a:t> </a:t>
            </a:r>
            <a:r>
              <a:rPr lang="en-US" sz="2800" dirty="0" err="1" smtClean="0"/>
              <a:t>আধিকার</a:t>
            </a:r>
            <a:r>
              <a:rPr lang="en-US" sz="28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</a:t>
            </a:r>
            <a:r>
              <a:rPr lang="en-US" sz="2800" dirty="0" smtClean="0"/>
              <a:t> </a:t>
            </a:r>
            <a:r>
              <a:rPr lang="en-US" sz="2800" dirty="0" err="1" smtClean="0"/>
              <a:t>ইসলামের</a:t>
            </a:r>
            <a:r>
              <a:rPr lang="en-US" sz="2800" dirty="0" smtClean="0"/>
              <a:t>  </a:t>
            </a:r>
            <a:r>
              <a:rPr lang="en-US" sz="2800" dirty="0" err="1" smtClean="0"/>
              <a:t>অবিচ্ছ্যেদ্দ</a:t>
            </a:r>
            <a:r>
              <a:rPr lang="en-US" sz="2800" dirty="0" smtClean="0"/>
              <a:t> </a:t>
            </a:r>
            <a:r>
              <a:rPr lang="en-US" sz="2800" dirty="0" err="1" smtClean="0"/>
              <a:t>অংশ</a:t>
            </a:r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</a:t>
            </a:r>
            <a:r>
              <a:rPr lang="en-US" sz="2800" dirty="0" smtClean="0"/>
              <a:t> </a:t>
            </a:r>
            <a:r>
              <a:rPr lang="en-US" sz="2800" dirty="0" err="1" smtClean="0"/>
              <a:t>আদায়ের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খাত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সমুহ</a:t>
            </a:r>
            <a:endParaRPr lang="en-US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সামাজিক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গুরুত্ব</a:t>
            </a:r>
            <a:r>
              <a:rPr lang="en-US" sz="28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 smtClean="0"/>
              <a:t>যাকাতের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অর্থনৈতিক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গুরুত্ব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8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4708" y="182880"/>
            <a:ext cx="2307101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বাড়ির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কাজ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59654" y="1997612"/>
            <a:ext cx="9533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dirty="0" err="1" smtClean="0"/>
              <a:t>যাকাত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বলে</a:t>
            </a:r>
            <a:r>
              <a:rPr lang="en-US" sz="3600" dirty="0" smtClean="0"/>
              <a:t>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dirty="0" err="1" smtClean="0"/>
              <a:t>যাকাতের</a:t>
            </a:r>
            <a:r>
              <a:rPr lang="en-US" sz="3600" dirty="0" smtClean="0"/>
              <a:t>  </a:t>
            </a:r>
            <a:r>
              <a:rPr lang="en-US" sz="3600" dirty="0" err="1" smtClean="0"/>
              <a:t>খাতগুলো</a:t>
            </a:r>
            <a:r>
              <a:rPr lang="en-US" sz="3600" dirty="0" smtClean="0"/>
              <a:t> </a:t>
            </a:r>
            <a:r>
              <a:rPr lang="en-US" sz="3600" dirty="0" err="1" smtClean="0"/>
              <a:t>লিখ</a:t>
            </a:r>
            <a:r>
              <a:rPr lang="en-US" sz="3600" smtClean="0"/>
              <a:t>। </a:t>
            </a:r>
            <a:endParaRPr lang="en-US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dirty="0" err="1" smtClean="0"/>
              <a:t>যাকাতের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গুরুত্ব</a:t>
            </a:r>
            <a:r>
              <a:rPr lang="en-US" sz="3600" dirty="0" smtClean="0"/>
              <a:t> ও  </a:t>
            </a:r>
            <a:r>
              <a:rPr lang="en-US" sz="3600" dirty="0" err="1" smtClean="0"/>
              <a:t>ফযিলত</a:t>
            </a:r>
            <a:r>
              <a:rPr lang="en-US" sz="3600" dirty="0" smtClean="0"/>
              <a:t> </a:t>
            </a:r>
            <a:r>
              <a:rPr lang="en-US" sz="3600" dirty="0" err="1" smtClean="0"/>
              <a:t>ব্যাখ্যা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/>
              <a:t>।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613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0"/>
            <a:ext cx="12192000" cy="6798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78812" y="2729133"/>
            <a:ext cx="42343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dirty="0">
              <a:solidFill>
                <a:schemeClr val="accent5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1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600</TotalTime>
  <Words>330</Words>
  <Application>Microsoft Office PowerPoint</Application>
  <PresentationFormat>Widescreen</PresentationFormat>
  <Paragraphs>77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NikoshBAN</vt:lpstr>
      <vt:lpstr>Tahoma</vt:lpstr>
      <vt:lpstr>Vrinda</vt:lpstr>
      <vt:lpstr>Wingdings</vt:lpstr>
      <vt:lpstr>Wingdings 3</vt:lpstr>
      <vt:lpstr>Wisp</vt:lpstr>
      <vt:lpstr>PowerPoint Presentation</vt:lpstr>
      <vt:lpstr>PowerPoint Presentation</vt:lpstr>
      <vt:lpstr>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08</dc:creator>
  <cp:lastModifiedBy>lab 08</cp:lastModifiedBy>
  <cp:revision>96</cp:revision>
  <dcterms:created xsi:type="dcterms:W3CDTF">2026-06-17T11:40:32Z</dcterms:created>
  <dcterms:modified xsi:type="dcterms:W3CDTF">2026-06-24T10:15:57Z</dcterms:modified>
</cp:coreProperties>
</file>