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5143500" cy="9144000"/>
  <p:embeddedFontLst>
    <p:embeddedFont>
      <p:font typeface="Geist" panose="020B0604020202020204" charset="0"/>
      <p:regular r:id="rId16"/>
    </p:embeddedFont>
    <p:embeddedFont>
      <p:font typeface="Kalpurush" panose="02000600000000000000" pitchFamily="2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92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4-8.svg"/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-4-6.svg"/><Relationship Id="rId5" Type="http://schemas.openxmlformats.org/officeDocument/2006/relationships/image" Target="../media/image-4-4.svg"/><Relationship Id="rId4" Type="http://schemas.openxmlformats.org/officeDocument/2006/relationships/image" Target="../media/image-4-2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10174" y="2789814"/>
            <a:ext cx="4140708" cy="770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48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মূলের রূপান্তর</a:t>
            </a:r>
            <a:endParaRPr lang="en-US" sz="4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925120" y="3549365"/>
            <a:ext cx="4597908" cy="343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20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উদ্ভিদের টিকে থাকার এক অসাধারণ কৌশল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925119" y="4044833"/>
            <a:ext cx="1683469" cy="266402"/>
          </a:xfrm>
          <a:prstGeom prst="roundRect">
            <a:avLst>
              <a:gd name="adj" fmla="val 38315"/>
            </a:avLst>
          </a:prstGeom>
          <a:solidFill>
            <a:srgbClr val="CCFFEF"/>
          </a:solidFill>
          <a:ln/>
        </p:spPr>
      </p:sp>
      <p:sp>
        <p:nvSpPr>
          <p:cNvPr id="6" name="Text 3"/>
          <p:cNvSpPr/>
          <p:nvPr/>
        </p:nvSpPr>
        <p:spPr>
          <a:xfrm>
            <a:off x="4010174" y="4087324"/>
            <a:ext cx="3066190" cy="341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অধ্যায় ৩ · উদ্ভিদের বাহ্যিক বৈশিষ্ট্য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0"/>
          <p:cNvSpPr/>
          <p:nvPr/>
        </p:nvSpPr>
        <p:spPr>
          <a:xfrm>
            <a:off x="4010174" y="1306366"/>
            <a:ext cx="4262768" cy="96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88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স্বাগতম</a:t>
            </a:r>
            <a:r>
              <a:rPr lang="en-US" sz="88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endParaRPr lang="en-US" sz="8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558" y="2934269"/>
            <a:ext cx="3712191" cy="140614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51431" tIns="25715" rIns="51431" bIns="25715" rtlCol="0">
            <a:spAutoFit/>
          </a:bodyPr>
          <a:lstStyle/>
          <a:p>
            <a:pPr algn="just"/>
            <a:r>
              <a:rPr lang="bn-BD" sz="2800" dirty="0">
                <a:latin typeface="Kalpurush" panose="02000600000000000000" pitchFamily="2" charset="0"/>
                <a:cs typeface="Kalpurush" panose="02000600000000000000" pitchFamily="2" charset="0"/>
              </a:rPr>
              <a:t>মোঃ ছানাউল্লাহ শাহ ফকির</a:t>
            </a:r>
          </a:p>
          <a:p>
            <a:pPr algn="just"/>
            <a:r>
              <a:rPr lang="bn-BD" sz="2000" dirty="0">
                <a:latin typeface="Kalpurush" panose="02000600000000000000" pitchFamily="2" charset="0"/>
                <a:cs typeface="Kalpurush" panose="02000600000000000000" pitchFamily="2" charset="0"/>
              </a:rPr>
              <a:t>সহকারি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প্রধান</a:t>
            </a:r>
            <a:r>
              <a:rPr lang="bn-BD" sz="2000" dirty="0">
                <a:latin typeface="Kalpurush" panose="02000600000000000000" pitchFamily="2" charset="0"/>
                <a:cs typeface="Kalpurush" panose="02000600000000000000" pitchFamily="2" charset="0"/>
              </a:rPr>
              <a:t> শিক্ষক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ছফুরা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খাতুন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বালিকা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উচ্চ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US" sz="2000" dirty="0" err="1">
                <a:latin typeface="Kalpurush" panose="02000600000000000000" pitchFamily="2" charset="0"/>
                <a:cs typeface="Kalpurush" panose="02000600000000000000" pitchFamily="2" charset="0"/>
              </a:rPr>
              <a:t>নরসিংদী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bn-BD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50" y="543465"/>
            <a:ext cx="2153423" cy="2153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3927036" y="1620177"/>
            <a:ext cx="2619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endParaRPr lang="en-US" sz="4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8478" y="2944845"/>
            <a:ext cx="4155743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সপ্তম</a:t>
            </a:r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শ্রেণি</a:t>
            </a:r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- </a:t>
            </a:r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বিজ্ঞান</a:t>
            </a:r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৩য় </a:t>
            </a:r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অধ্যায়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উদ্ভিদের</a:t>
            </a:r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বাহ্যিক</a:t>
            </a:r>
            <a:r>
              <a:rPr lang="en-US" sz="2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বৈশিষ্ঠ</a:t>
            </a:r>
            <a:endParaRPr lang="en-US" sz="28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1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53763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4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 কী?</a:t>
            </a:r>
            <a:endParaRPr lang="en-US" sz="4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96119" y="1107467"/>
            <a:ext cx="489474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মূল হলো উদ্ভিদের মাটির নিচের অংশ। এটি উদ্ভিদকে মাটিতে আটকে রাখে এবং মাটি থেকে জল ও খনিজ লবণ শোষণ করে।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81037" y="2121880"/>
            <a:ext cx="2290465" cy="105318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2640" y="23419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শোষণ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2640" y="2648471"/>
            <a:ext cx="19974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মাটি থেকে জল ও খনিজ লবণ শোষণ করে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792746" y="2121880"/>
            <a:ext cx="2290539" cy="105318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074863" y="23419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আটকে রাখা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074863" y="2648471"/>
            <a:ext cx="199749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উদ্ভিদকে মাটিতে </a:t>
            </a:r>
            <a:r>
              <a:rPr lang="en-US" sz="1600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দৃঢ়ভাবে</a:t>
            </a: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sz="1600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600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ধরে</a:t>
            </a:r>
            <a:r>
              <a:rPr lang="en-US" sz="1600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রাখে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96119" y="4011354"/>
            <a:ext cx="4722763" cy="826368"/>
          </a:xfrm>
          <a:prstGeom prst="roundRect">
            <a:avLst>
              <a:gd name="adj" fmla="val 15440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2640" y="415787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সঞ্চয়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2640" y="4464387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কিছু উদ্ভিদে খাদ্য সঞ্চয় করে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1018430"/>
            <a:ext cx="5177582" cy="310648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24338" y="552228"/>
            <a:ext cx="1468283" cy="642490"/>
          </a:xfrm>
          <a:prstGeom prst="roundRect">
            <a:avLst>
              <a:gd name="adj" fmla="val 36993"/>
            </a:avLst>
          </a:prstGeom>
          <a:noFill/>
          <a:ln w="4763">
            <a:solidFill>
              <a:srgbClr val="00674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114157" y="828557"/>
            <a:ext cx="848491" cy="318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400" dirty="0">
                <a:solidFill>
                  <a:srgbClr val="006747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মূলের গঠন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24339" y="1251421"/>
            <a:ext cx="2949064" cy="70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প্রধান মূলের সাধারণ রূপ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24338" y="1777231"/>
            <a:ext cx="2792115" cy="1245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ভ্রূণের মূলাঙ্কুর থেকে সরাসরি বৃদ্ধি পেয়ে প্রধান মূল তৈরি হয়। এটি মাটির গভীরে প্রবেশ করে এবং পাশ থেকে শাখা-প্রশাখা বা পার্শ্বমূল বের করে।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024339" y="3168624"/>
            <a:ext cx="2792114" cy="1280545"/>
          </a:xfrm>
          <a:prstGeom prst="roundRect">
            <a:avLst>
              <a:gd name="adj" fmla="val 12082"/>
            </a:avLst>
          </a:prstGeom>
          <a:solidFill>
            <a:srgbClr val="B6D6FC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098" y="3383682"/>
            <a:ext cx="177180" cy="1417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85037" y="3345804"/>
            <a:ext cx="2331416" cy="779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উদাহরণ:</a:t>
            </a:r>
            <a:r>
              <a:rPr lang="en-US" sz="1600" dirty="0">
                <a:solidFill>
                  <a:srgbClr val="000000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সরিষা গাছ, আম গাছ, জাম গাছ — এগুলোতে প্রধান মূল স্পষ্টভাবে দেখা যায়।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6964"/>
            <a:ext cx="420164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কেন মূলের রূপান্তর প্রয়োজন?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127122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বিভিন্ন পরিবেশে বেঁচে থাকার জন্য উদ্ভিদ তাদের মূলকে বিশেষ কাজের উপযোগী করে পরিবর্তন করে।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798694"/>
            <a:ext cx="354360" cy="35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33023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পরিবেশে অভিযোজন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96119" y="2636745"/>
            <a:ext cx="39872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বিভিন্ন মাটি ও জলবায়ুতে টিকে থাকতে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মূল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রূপান্তরিত</a:t>
            </a:r>
            <a:r>
              <a:rPr lang="en-US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হয়।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553" y="1798694"/>
            <a:ext cx="354360" cy="3543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60553" y="233023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খাদ্য সঞ্চয়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4660553" y="2636745"/>
            <a:ext cx="398732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অতিরিক্ত খাদ্য মূলে জমা রাখা হয় যা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পরে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ব্যবহার</a:t>
            </a:r>
            <a:r>
              <a:rPr lang="en-US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করা যায়।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365445"/>
            <a:ext cx="354360" cy="3543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6119" y="389698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অবলম্বন দেওয়া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496119" y="4203496"/>
            <a:ext cx="39872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বড় গাছকে দাঁড়িয়ে থাকতে মূল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অতিরিক্ত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ভরস্তুতি</a:t>
            </a:r>
            <a:r>
              <a:rPr lang="en-US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দেয়।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0553" y="3365445"/>
            <a:ext cx="354360" cy="3543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60553" y="389698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শ্বসনে সাহায্য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660553" y="4203496"/>
            <a:ext cx="398732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জলাভূমিতে অক্সিজেনের অভাব পূরণে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মূল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বিশেষ</a:t>
            </a:r>
            <a:r>
              <a:rPr lang="en-US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ভূমিকা পালন করে।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40986" y="2328334"/>
            <a:ext cx="4874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মূলের</a:t>
            </a:r>
            <a:r>
              <a:rPr lang="en-US" sz="36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রূপান্তর</a:t>
            </a:r>
            <a:r>
              <a:rPr lang="en-US" sz="36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হয়</a:t>
            </a:r>
            <a:r>
              <a:rPr lang="en-US" sz="36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কেন</a:t>
            </a:r>
            <a:r>
              <a:rPr lang="en-US" sz="36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?  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3875776" y="917578"/>
            <a:ext cx="22276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একক</a:t>
            </a:r>
            <a:r>
              <a:rPr lang="en-US" sz="32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কাজ</a:t>
            </a:r>
            <a:r>
              <a:rPr lang="en-US" sz="32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3890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80640" y="418184"/>
            <a:ext cx="1299902" cy="17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 ১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80639" y="701576"/>
            <a:ext cx="5312835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খাদ্য সঞ্চয়ের জন্য মূলের রূপান্তর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40" y="1479872"/>
            <a:ext cx="5201469" cy="312085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21884" y="1537395"/>
            <a:ext cx="2646164" cy="1544538"/>
          </a:xfrm>
          <a:prstGeom prst="roundRect">
            <a:avLst>
              <a:gd name="adj" fmla="val 5920"/>
            </a:avLst>
          </a:prstGeom>
          <a:solidFill>
            <a:srgbClr val="E5F9F2">
              <a:alpha val="95000"/>
            </a:srgbClr>
          </a:solidFill>
          <a:ln w="19050">
            <a:solidFill>
              <a:srgbClr val="B7D5C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002834" y="1537395"/>
            <a:ext cx="76200" cy="1544538"/>
          </a:xfrm>
          <a:prstGeom prst="roundRect">
            <a:avLst>
              <a:gd name="adj" fmla="val 162209"/>
            </a:avLst>
          </a:prstGeom>
          <a:solidFill>
            <a:srgbClr val="006747"/>
          </a:solidFill>
          <a:ln/>
        </p:spPr>
      </p:sp>
      <p:sp>
        <p:nvSpPr>
          <p:cNvPr id="8" name="Text 5"/>
          <p:cNvSpPr/>
          <p:nvPr/>
        </p:nvSpPr>
        <p:spPr>
          <a:xfrm>
            <a:off x="6235378" y="1693738"/>
            <a:ext cx="1716658" cy="233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🥕</a:t>
            </a:r>
            <a:r>
              <a:rPr lang="en-US" sz="24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গাজর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165859" y="1980995"/>
            <a:ext cx="2452702" cy="1077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গাজরে </a:t>
            </a:r>
            <a:r>
              <a:rPr lang="en-US" sz="16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প্রধান মূল</a:t>
            </a: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খাদ্য সঞ্চয়ের জন্য স্ফীত ও মাংসল হয়ে ওঠে। এটি শঙ্কু আকার ধারণ করে এবং প্রচুর শর্করা জমা রাখে।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21884" y="3214911"/>
            <a:ext cx="2646164" cy="1328217"/>
          </a:xfrm>
          <a:prstGeom prst="roundRect">
            <a:avLst>
              <a:gd name="adj" fmla="val 6884"/>
            </a:avLst>
          </a:prstGeom>
          <a:solidFill>
            <a:srgbClr val="E5F9F2">
              <a:alpha val="95000"/>
            </a:srgbClr>
          </a:solidFill>
          <a:ln w="19050">
            <a:solidFill>
              <a:srgbClr val="B7D5C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002834" y="3214911"/>
            <a:ext cx="76200" cy="1328217"/>
          </a:xfrm>
          <a:prstGeom prst="roundRect">
            <a:avLst>
              <a:gd name="adj" fmla="val 162209"/>
            </a:avLst>
          </a:prstGeom>
          <a:solidFill>
            <a:srgbClr val="006747"/>
          </a:solidFill>
          <a:ln/>
        </p:spPr>
      </p:sp>
      <p:sp>
        <p:nvSpPr>
          <p:cNvPr id="12" name="Text 9"/>
          <p:cNvSpPr/>
          <p:nvPr/>
        </p:nvSpPr>
        <p:spPr>
          <a:xfrm>
            <a:off x="6235378" y="3371255"/>
            <a:ext cx="1716658" cy="233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🍠</a:t>
            </a:r>
            <a:r>
              <a:rPr lang="en-US" sz="24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মিষ্টি আলু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165859" y="3638961"/>
            <a:ext cx="2452702" cy="885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মিষ্টি আলুতে </a:t>
            </a:r>
            <a:r>
              <a:rPr lang="en-US" sz="16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অস্থানিক মূল</a:t>
            </a: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খাদ্য সঞ্চয়ের জন্য স্ফীত হয়। এটি ডালিয়া বা কচুর মতো উদ্ভিদেও দেখা যায়।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958304"/>
            <a:ext cx="613246" cy="266402"/>
          </a:xfrm>
          <a:prstGeom prst="roundRect">
            <a:avLst>
              <a:gd name="adj" fmla="val 38315"/>
            </a:avLst>
          </a:prstGeom>
          <a:solidFill>
            <a:srgbClr val="CCFFEF"/>
          </a:solidFill>
          <a:ln/>
        </p:spPr>
      </p:sp>
      <p:sp>
        <p:nvSpPr>
          <p:cNvPr id="4" name="Text 1"/>
          <p:cNvSpPr/>
          <p:nvPr/>
        </p:nvSpPr>
        <p:spPr>
          <a:xfrm>
            <a:off x="581174" y="901601"/>
            <a:ext cx="1684354" cy="280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8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 ২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6118" y="1281410"/>
            <a:ext cx="457624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অবলম্বনের জন্য মূলের রূপান্তর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96119" y="1936998"/>
            <a:ext cx="4722763" cy="105318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639" y="2083519"/>
            <a:ext cx="204596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বট গাছের ঠেকমূল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42640" y="2390031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বট গাছের ডাল থেকে </a:t>
            </a:r>
            <a:r>
              <a:rPr lang="en-US" sz="14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বায়বীয় মূল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বা ঠেকমূল ঝুলে পড়ে মাটিতে প্রবেশ করে। এটি গাছকে শক্ত অবলম্বন দেয় এবং বিশাল ছড়িয়ে পড়তে সাহায্য করে।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96119" y="3131939"/>
            <a:ext cx="4722763" cy="105318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2639" y="3278460"/>
            <a:ext cx="204596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অন্যান্য উদাহরণ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2640" y="3584972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পান সুপারি গাছ, বকুল গাছ এবং কিছু ফিকাস প্রজাতিতেও ঠেকমূল দেখা যায় যা গাছকে দৃঢ়ভাবে ধরে রাখে।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0640" y="393129"/>
            <a:ext cx="593973" cy="255240"/>
          </a:xfrm>
          <a:prstGeom prst="roundRect">
            <a:avLst>
              <a:gd name="adj" fmla="val 38741"/>
            </a:avLst>
          </a:prstGeom>
          <a:solidFill>
            <a:srgbClr val="CCFFEF"/>
          </a:solidFill>
          <a:ln/>
        </p:spPr>
      </p:sp>
      <p:sp>
        <p:nvSpPr>
          <p:cNvPr id="3" name="Text 1"/>
          <p:cNvSpPr/>
          <p:nvPr/>
        </p:nvSpPr>
        <p:spPr>
          <a:xfrm>
            <a:off x="563017" y="415566"/>
            <a:ext cx="429220" cy="17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 ৩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80640" y="701576"/>
            <a:ext cx="4282429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শ্বসনের জন্য মূলের রূপান্তর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40" y="1479872"/>
            <a:ext cx="5201469" cy="312085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21884" y="1423690"/>
            <a:ext cx="2774098" cy="3141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ম্যানগ্রোভ উদ্ভিদ ও নিউম্যাটোফোর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21884" y="1748358"/>
            <a:ext cx="2774098" cy="859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সুন্দরবনের </a:t>
            </a:r>
            <a:r>
              <a:rPr lang="en-US" sz="14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সুন্দরী গাছ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ও অন্যান্য ম্যানগ্রোভ উদ্ভিদ লবণাক্ত জলাভূমিতে জন্মায় যেখানে মাটিতে অক্সিজেনের অভাব থাকে।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21884" y="2796629"/>
            <a:ext cx="2646164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এই সমস্যার সমাধানে মূল </a:t>
            </a:r>
            <a:r>
              <a:rPr lang="en-US" sz="14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মাটির উপরে উঠে আসে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এবং বাতাস থেকে অক্সিজেন গ্রহণ করে। এই বিশেষ মূলকে </a:t>
            </a:r>
            <a:r>
              <a:rPr lang="en-US" sz="1400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নিউম্যাটোফোর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বলে।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21884" y="3854550"/>
            <a:ext cx="2646164" cy="788268"/>
          </a:xfrm>
          <a:prstGeom prst="roundRect">
            <a:avLst>
              <a:gd name="adj" fmla="val 15680"/>
            </a:avLst>
          </a:prstGeom>
          <a:solidFill>
            <a:srgbClr val="B3FFE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178" y="4058370"/>
            <a:ext cx="171599" cy="13729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468070" y="4021833"/>
            <a:ext cx="2062683" cy="432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নিউম্যাটোফোর = শ্বাসমূল (Pneumatophore)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46770"/>
            <a:ext cx="3691310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মূলের রূপান্তরের তুলনামূলক চিত্র</a:t>
            </a:r>
            <a:endParaRPr lang="en-US" sz="2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76" y="699716"/>
            <a:ext cx="4194877" cy="41948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14503" y="1412489"/>
            <a:ext cx="2414843" cy="3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তিন প্রধান রূপান্তর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655029" y="1831118"/>
            <a:ext cx="4139565" cy="280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উদ্ভিদ তাদের মূলকে তিনটি প্রধান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কাজের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জন্য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250"/>
              </a:lnSpc>
              <a:buNone/>
            </a:pP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250"/>
              </a:lnSpc>
              <a:buNone/>
            </a:pP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রূপান্তরিত</a:t>
            </a:r>
            <a:r>
              <a:rPr lang="en-US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করে: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4714502" y="2535039"/>
            <a:ext cx="4080091" cy="953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খাদ্য সঞ্চয়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— গাজর,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মিষ্টি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আলু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342900" indent="-342900" algn="l">
              <a:lnSpc>
                <a:spcPts val="1250"/>
              </a:lnSpc>
              <a:buSzPct val="100000"/>
              <a:buChar char="•"/>
            </a:pP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অবলম্বন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— বট </a:t>
            </a:r>
            <a:r>
              <a:rPr lang="en-US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গাছের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ঠেকমূল</a:t>
            </a:r>
            <a:endParaRPr lang="en-US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342900" indent="-342900" algn="l">
              <a:lnSpc>
                <a:spcPts val="1250"/>
              </a:lnSpc>
              <a:buSzPct val="100000"/>
              <a:buChar char="•"/>
            </a:pP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b="1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শ্বসন</a:t>
            </a:r>
            <a:r>
              <a:rPr lang="en-US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— সুন্দরী গাছের নিউম্যাটোফোর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4714503" y="3740596"/>
            <a:ext cx="3961146" cy="489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প্রতিটি রূপান্তর উদ্ভিদকে একটি নির্দিষ্ট পরিবেশে বেঁচে </a:t>
            </a:r>
            <a:r>
              <a:rPr lang="en-US" sz="1400" dirty="0" err="1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থাকতে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endParaRPr lang="en-US" sz="1400" dirty="0" smtClean="0">
              <a:solidFill>
                <a:srgbClr val="4B4A4A"/>
              </a:solidFill>
              <a:latin typeface="Kalpurush" panose="02000600000000000000" pitchFamily="2" charset="0"/>
              <a:ea typeface="Geist" pitchFamily="34" charset="-122"/>
              <a:cs typeface="Kalpurush" panose="02000600000000000000" pitchFamily="2" charset="0"/>
            </a:endParaRPr>
          </a:p>
          <a:p>
            <a:pPr marL="0" indent="0" algn="l">
              <a:lnSpc>
                <a:spcPts val="1250"/>
              </a:lnSpc>
              <a:buNone/>
            </a:pPr>
            <a:r>
              <a:rPr lang="en-US" sz="1400" dirty="0" err="1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সাহায্য</a:t>
            </a:r>
            <a:r>
              <a:rPr lang="en-US" sz="1400" dirty="0" smtClean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 </a:t>
            </a:r>
            <a:r>
              <a:rPr lang="en-US" sz="14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করে।</a:t>
            </a:r>
            <a:endParaRPr lang="en-US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47192"/>
            <a:ext cx="417995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6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মূলের রূপান্তরের গুরুত্ব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96119" y="1402779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9287" y="1429345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1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56816" y="145144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পরিবেশে অভিযোজন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56816" y="1757958"/>
            <a:ext cx="4262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রূপান্তরিত মূল উদ্ভিদকে বিভিন্ন কঠিন পরিবেশে — জলাভূমি, শুষ্ক মাটি, লবণাক্ত এলাকায় — টিকে থাকতে সাহায্য করে।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96119" y="2495104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9287" y="2521669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2</a:t>
            </a:r>
            <a:endParaRPr lang="en-US" sz="2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56816" y="2543770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খাদ্য শৃঙ্খলে ভূমিকা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56816" y="2850282"/>
            <a:ext cx="4262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গাজর, মিষ্টি আলুসহ অনেক মূল-জাতীয় খাবার মানুষ ও প্রাণীর প্রধান খাদ্য উৎস।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96119" y="3587428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9287" y="3613993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3</a:t>
            </a:r>
            <a:endParaRPr lang="en-US" sz="165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56816" y="363609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জীববৈচিত্র্য রক্ষা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56816" y="3942606"/>
            <a:ext cx="4262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ম্যানগ্রোভ বন উপকূল রক্ষা করে এবং অসংখ্য প্রাণীর আবাসস্থল হিসেবে কাজ করে।</a:t>
            </a:r>
            <a:endParaRPr lang="en-US" sz="1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108" y="453215"/>
            <a:ext cx="2325812" cy="290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32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সারসংক্ষেপ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5867" y="1107688"/>
            <a:ext cx="3912266" cy="24467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88649" y="2323716"/>
            <a:ext cx="1077336" cy="180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গুরুত্ব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033090" y="3437743"/>
            <a:ext cx="1077337" cy="180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পরিবর্তনের ধরন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977832" y="2315580"/>
            <a:ext cx="1077337" cy="180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কেন পরিবর্তন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033090" y="1088313"/>
            <a:ext cx="1077337" cy="180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মূল কী</a:t>
            </a:r>
            <a:endParaRPr lang="en-US" sz="2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362298" y="4033763"/>
            <a:ext cx="6419404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মূলের রূপান্তর প্রকৃতির এক বিস্ময়কর অভিযোজন। এটি উদ্ভিদকে বিভিন্ন পরিবেশে টিকে থাকতে, খাদ্য সঞ্চয় করতে, অবলম্বন পেতে এবং শ্বসন করতে সাহায্য করে — যা জীববৈচিত্র্য ও খাদ্য শৃঙ্খলের জন্য অত্যন্ত গুরুত্বপূর্ণ।</a:t>
            </a:r>
            <a:endParaRPr lang="en-US" sz="7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362298" y="4348907"/>
            <a:ext cx="6419404" cy="510257"/>
          </a:xfrm>
          <a:prstGeom prst="roundRect">
            <a:avLst>
              <a:gd name="adj" fmla="val 16410"/>
            </a:avLst>
          </a:prstGeom>
          <a:solidFill>
            <a:srgbClr val="D1EFE4"/>
          </a:solidFill>
          <a:ln w="4763">
            <a:solidFill>
              <a:srgbClr val="B7D5C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67061" y="4353669"/>
            <a:ext cx="2136577" cy="500732"/>
          </a:xfrm>
          <a:prstGeom prst="roundRect">
            <a:avLst>
              <a:gd name="adj" fmla="val 16722"/>
            </a:avLst>
          </a:prstGeom>
          <a:solidFill>
            <a:srgbClr val="D1EFE4"/>
          </a:solidFill>
          <a:ln/>
        </p:spPr>
      </p:sp>
      <p:sp>
        <p:nvSpPr>
          <p:cNvPr id="11" name="Text 8"/>
          <p:cNvSpPr/>
          <p:nvPr/>
        </p:nvSpPr>
        <p:spPr>
          <a:xfrm>
            <a:off x="1460078" y="4446687"/>
            <a:ext cx="1162869" cy="154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🥕</a:t>
            </a:r>
            <a:r>
              <a:rPr lang="en-US" sz="9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খাদ্য সঞ্চয়</a:t>
            </a:r>
            <a:endParaRPr lang="en-US" sz="9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460078" y="4638154"/>
            <a:ext cx="1950541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গাজর, মিষ্টি আলু</a:t>
            </a:r>
            <a:endParaRPr lang="en-US" sz="7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503637" y="4353669"/>
            <a:ext cx="2136651" cy="500732"/>
          </a:xfrm>
          <a:prstGeom prst="rect">
            <a:avLst/>
          </a:prstGeom>
          <a:solidFill>
            <a:srgbClr val="D1EFE4"/>
          </a:solidFill>
          <a:ln/>
        </p:spPr>
      </p:sp>
      <p:sp>
        <p:nvSpPr>
          <p:cNvPr id="14" name="Shape 11"/>
          <p:cNvSpPr/>
          <p:nvPr/>
        </p:nvSpPr>
        <p:spPr>
          <a:xfrm>
            <a:off x="3503637" y="4353669"/>
            <a:ext cx="9525" cy="500732"/>
          </a:xfrm>
          <a:prstGeom prst="roundRect">
            <a:avLst>
              <a:gd name="adj" fmla="val 879072"/>
            </a:avLst>
          </a:prstGeom>
          <a:solidFill>
            <a:srgbClr val="B7D5CA"/>
          </a:solidFill>
          <a:ln/>
        </p:spPr>
      </p:sp>
      <p:sp>
        <p:nvSpPr>
          <p:cNvPr id="15" name="Text 12"/>
          <p:cNvSpPr/>
          <p:nvPr/>
        </p:nvSpPr>
        <p:spPr>
          <a:xfrm>
            <a:off x="3596655" y="4446687"/>
            <a:ext cx="1162869" cy="154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🌳</a:t>
            </a:r>
            <a:r>
              <a:rPr lang="en-US" sz="9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অবলম্বন</a:t>
            </a:r>
            <a:endParaRPr lang="en-US" sz="9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596655" y="4638154"/>
            <a:ext cx="1950616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বট গাছের ঠেকমূল</a:t>
            </a:r>
            <a:endParaRPr lang="en-US" sz="7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640288" y="4353669"/>
            <a:ext cx="2136577" cy="500732"/>
          </a:xfrm>
          <a:prstGeom prst="rect">
            <a:avLst/>
          </a:prstGeom>
          <a:solidFill>
            <a:srgbClr val="D1EFE4"/>
          </a:solidFill>
          <a:ln/>
        </p:spPr>
      </p:sp>
      <p:sp>
        <p:nvSpPr>
          <p:cNvPr id="18" name="Shape 15"/>
          <p:cNvSpPr/>
          <p:nvPr/>
        </p:nvSpPr>
        <p:spPr>
          <a:xfrm>
            <a:off x="5640288" y="4353669"/>
            <a:ext cx="9525" cy="500732"/>
          </a:xfrm>
          <a:prstGeom prst="roundRect">
            <a:avLst>
              <a:gd name="adj" fmla="val 879072"/>
            </a:avLst>
          </a:prstGeom>
          <a:solidFill>
            <a:srgbClr val="B7D5CA"/>
          </a:solidFill>
          <a:ln/>
        </p:spPr>
      </p:sp>
      <p:sp>
        <p:nvSpPr>
          <p:cNvPr id="19" name="Text 16"/>
          <p:cNvSpPr/>
          <p:nvPr/>
        </p:nvSpPr>
        <p:spPr>
          <a:xfrm>
            <a:off x="5733306" y="4446687"/>
            <a:ext cx="1162869" cy="154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🌊</a:t>
            </a:r>
            <a:r>
              <a:rPr lang="en-US" sz="900" b="1" dirty="0">
                <a:solidFill>
                  <a:srgbClr val="4B4A4A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শ্বসন</a:t>
            </a:r>
            <a:endParaRPr lang="en-US" sz="9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5733306" y="4638154"/>
            <a:ext cx="1950541" cy="123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00" dirty="0">
                <a:solidFill>
                  <a:srgbClr val="4B4A4A"/>
                </a:solidFill>
                <a:latin typeface="Kalpurush" panose="02000600000000000000" pitchFamily="2" charset="0"/>
                <a:ea typeface="Geist" pitchFamily="34" charset="-122"/>
                <a:cs typeface="Kalpurush" panose="02000600000000000000" pitchFamily="2" charset="0"/>
              </a:rPr>
              <a:t>নিউম্যাটোফোর</a:t>
            </a:r>
            <a:endParaRPr lang="en-US" sz="7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99731" y="2521402"/>
            <a:ext cx="5474777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60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সবাইকে</a:t>
            </a:r>
            <a:r>
              <a:rPr lang="en-US" sz="60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ধন্যবাদ</a:t>
            </a:r>
            <a:r>
              <a:rPr lang="en-US" sz="6000" b="1" dirty="0" smtClean="0">
                <a:solidFill>
                  <a:srgbClr val="006747"/>
                </a:solidFill>
                <a:latin typeface="Kalpurush" panose="02000600000000000000" pitchFamily="2" charset="0"/>
                <a:ea typeface="Noto Serif SC Bold" pitchFamily="34" charset="-122"/>
                <a:cs typeface="Kalpurush" panose="02000600000000000000" pitchFamily="2" charset="0"/>
              </a:rPr>
              <a:t> </a:t>
            </a:r>
            <a:endParaRPr lang="en-US" sz="6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58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550</Words>
  <Application>Microsoft Office PowerPoint</Application>
  <PresentationFormat>On-screen Show (16:9)</PresentationFormat>
  <Paragraphs>104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Geist</vt:lpstr>
      <vt:lpstr>Arial</vt:lpstr>
      <vt:lpstr>Kalpurush</vt:lpstr>
      <vt:lpstr>Calibri</vt:lpstr>
      <vt:lpstr>Noto Serif SC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lastModifiedBy>USER</cp:lastModifiedBy>
  <cp:revision>14</cp:revision>
  <dcterms:created xsi:type="dcterms:W3CDTF">2026-05-12T05:57:28Z</dcterms:created>
  <dcterms:modified xsi:type="dcterms:W3CDTF">2026-06-24T09:15:13Z</dcterms:modified>
</cp:coreProperties>
</file>