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01F9B8-C446-4EC6-9DAE-98967741123C}" type="datetimeFigureOut">
              <a:rPr lang="en-US" smtClean="0"/>
              <a:t>6/23/2026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EE2CC-829D-4EB3-9BB9-DBB1C8B7F702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EE2CC-829D-4EB3-9BB9-DBB1C8B7F702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143000" y="228600"/>
            <a:ext cx="6553200" cy="18288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শুভ</a:t>
            </a:r>
            <a:r>
              <a:rPr lang="en-GB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60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সকাল</a:t>
            </a:r>
            <a:r>
              <a:rPr lang="en-GB" sz="6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</a:p>
          <a:p>
            <a:pPr algn="ctr"/>
            <a:r>
              <a:rPr lang="en-GB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আজকের</a:t>
            </a:r>
            <a:r>
              <a:rPr lang="en-GB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GB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ক্লাশে</a:t>
            </a:r>
            <a:r>
              <a:rPr lang="en-GB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GB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সবাইকে</a:t>
            </a:r>
            <a:r>
              <a:rPr lang="en-GB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GB" sz="20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স্বাগতম</a:t>
            </a:r>
            <a:endParaRPr lang="en-GB" sz="2000" b="1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algn="ctr"/>
            <a:endParaRPr lang="en-GB" sz="36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Flowchart: Magnetic Disk 4"/>
          <p:cNvSpPr/>
          <p:nvPr/>
        </p:nvSpPr>
        <p:spPr>
          <a:xfrm>
            <a:off x="152400" y="152400"/>
            <a:ext cx="914400" cy="1981200"/>
          </a:xfrm>
          <a:prstGeom prst="flowChartMagneticDisk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Magnetic Disk 5"/>
          <p:cNvSpPr/>
          <p:nvPr/>
        </p:nvSpPr>
        <p:spPr>
          <a:xfrm>
            <a:off x="7924800" y="228600"/>
            <a:ext cx="914400" cy="1981200"/>
          </a:xfrm>
          <a:prstGeom prst="flowChartMagneticDisk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2819400" y="2667000"/>
            <a:ext cx="3352800" cy="39624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endParaRPr lang="en-GB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endParaRPr lang="en-GB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endParaRPr lang="en-GB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endParaRPr lang="en-GB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GB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নাম</a:t>
            </a:r>
            <a:r>
              <a:rPr lang="en-GB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: </a:t>
            </a:r>
            <a:r>
              <a:rPr lang="en-GB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সোলায়মান</a:t>
            </a:r>
            <a:endParaRPr lang="en-GB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GB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পদবী</a:t>
            </a:r>
            <a:r>
              <a:rPr lang="en-GB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	: </a:t>
            </a:r>
            <a:r>
              <a:rPr lang="en-GB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সহকারী</a:t>
            </a:r>
            <a:r>
              <a:rPr lang="en-GB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শিক্ষক</a:t>
            </a:r>
            <a:r>
              <a:rPr lang="en-GB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GB" sz="14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সুলতান</a:t>
            </a:r>
            <a:r>
              <a:rPr lang="en-GB" sz="1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14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উদ্দীন</a:t>
            </a:r>
            <a:r>
              <a:rPr lang="en-GB" sz="1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14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মেমোরিয়াল</a:t>
            </a:r>
            <a:r>
              <a:rPr lang="en-GB" sz="1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14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একাডেমি</a:t>
            </a:r>
            <a:endParaRPr lang="en-GB" sz="14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GB" sz="14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শ্রীপুর</a:t>
            </a:r>
            <a:r>
              <a:rPr lang="en-GB" sz="1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en-GB" sz="14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গাজীপুর</a:t>
            </a:r>
            <a:endParaRPr lang="en-GB" sz="14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GB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01736442274</a:t>
            </a:r>
          </a:p>
        </p:txBody>
      </p:sp>
      <p:sp>
        <p:nvSpPr>
          <p:cNvPr id="9" name="Flowchart: Magnetic Disk 8"/>
          <p:cNvSpPr/>
          <p:nvPr/>
        </p:nvSpPr>
        <p:spPr>
          <a:xfrm>
            <a:off x="7239000" y="2971800"/>
            <a:ext cx="1524000" cy="2819400"/>
          </a:xfrm>
          <a:prstGeom prst="flowChartMagneticDisk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3581400" y="21336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শিক্ষক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10" name="Oval 9"/>
          <p:cNvSpPr/>
          <p:nvPr/>
        </p:nvSpPr>
        <p:spPr>
          <a:xfrm>
            <a:off x="3733800" y="2819400"/>
            <a:ext cx="1371600" cy="1524000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owchart: Magnetic Disk 10"/>
          <p:cNvSpPr/>
          <p:nvPr/>
        </p:nvSpPr>
        <p:spPr>
          <a:xfrm>
            <a:off x="533400" y="2971800"/>
            <a:ext cx="1524000" cy="2819400"/>
          </a:xfrm>
          <a:prstGeom prst="flowChartMagneticDisk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3" grpId="0" animBg="1"/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458200" cy="1143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</a:rPr>
              <a:t>সবাই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লক্ষ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করি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3733800" cy="659352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en-GB" dirty="0" smtClean="0"/>
              <a:t>0</a:t>
            </a:r>
            <a:r>
              <a:rPr lang="en-US" dirty="0" err="1" smtClean="0">
                <a:solidFill>
                  <a:srgbClr val="FFFF00"/>
                </a:solidFill>
              </a:rPr>
              <a:t>পাঠ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পরিচিতি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267201" y="1859757"/>
            <a:ext cx="4648200" cy="654843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en-US" u="sng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শিখন</a:t>
            </a:r>
            <a:r>
              <a:rPr lang="en-US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u="sng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ফল</a:t>
            </a:r>
            <a:endParaRPr lang="en-US" u="sng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3733800" cy="3845720"/>
          </a:xfrm>
          <a:blipFill>
            <a:blip r:embed="rId2"/>
            <a:tile tx="0" ty="0" sx="100000" sy="100000" flip="none" algn="tl"/>
          </a:blipFill>
        </p:spPr>
        <p:txBody>
          <a:bodyPr anchor="ctr">
            <a:normAutofit lnSpcReduction="10000"/>
          </a:bodyPr>
          <a:lstStyle/>
          <a:p>
            <a:pPr lvl="2">
              <a:buFont typeface="Wingdings" pitchFamily="2" charset="2"/>
              <a:buChar char="v"/>
            </a:pPr>
            <a:r>
              <a:rPr lang="en-GB" sz="3900" dirty="0" err="1" smtClean="0">
                <a:solidFill>
                  <a:srgbClr val="0070C0"/>
                </a:solidFill>
              </a:rPr>
              <a:t>শ্রেনী</a:t>
            </a:r>
            <a:r>
              <a:rPr lang="en-GB" sz="3900" dirty="0" smtClean="0">
                <a:solidFill>
                  <a:srgbClr val="0070C0"/>
                </a:solidFill>
              </a:rPr>
              <a:t>   : </a:t>
            </a:r>
          </a:p>
          <a:p>
            <a:pPr lvl="2">
              <a:buNone/>
            </a:pPr>
            <a:r>
              <a:rPr lang="en-GB" sz="3900" dirty="0" smtClean="0">
                <a:solidFill>
                  <a:srgbClr val="0070C0"/>
                </a:solidFill>
              </a:rPr>
              <a:t>	</a:t>
            </a:r>
            <a:r>
              <a:rPr lang="en-GB" sz="3900" dirty="0" err="1" smtClean="0">
                <a:solidFill>
                  <a:srgbClr val="0070C0"/>
                </a:solidFill>
              </a:rPr>
              <a:t>ষষ্ঠ</a:t>
            </a:r>
            <a:endParaRPr lang="en-GB" sz="3900" dirty="0" smtClean="0">
              <a:solidFill>
                <a:srgbClr val="0070C0"/>
              </a:solidFill>
            </a:endParaRPr>
          </a:p>
          <a:p>
            <a:pPr lvl="2">
              <a:buFont typeface="Wingdings" pitchFamily="2" charset="2"/>
              <a:buChar char="v"/>
            </a:pPr>
            <a:r>
              <a:rPr lang="en-GB" sz="3900" dirty="0" err="1" smtClean="0">
                <a:solidFill>
                  <a:srgbClr val="0070C0"/>
                </a:solidFill>
              </a:rPr>
              <a:t>বিষয়</a:t>
            </a:r>
            <a:r>
              <a:rPr lang="en-GB" sz="3900" dirty="0" smtClean="0">
                <a:solidFill>
                  <a:srgbClr val="0070C0"/>
                </a:solidFill>
              </a:rPr>
              <a:t>   : </a:t>
            </a:r>
            <a:r>
              <a:rPr lang="en-GB" sz="3900" dirty="0" err="1" smtClean="0">
                <a:solidFill>
                  <a:srgbClr val="0070C0"/>
                </a:solidFill>
              </a:rPr>
              <a:t>গণিত</a:t>
            </a:r>
            <a:endParaRPr lang="en-GB" sz="3900" dirty="0" smtClean="0">
              <a:solidFill>
                <a:srgbClr val="0070C0"/>
              </a:solidFill>
            </a:endParaRPr>
          </a:p>
          <a:p>
            <a:pPr lvl="2">
              <a:buFont typeface="Wingdings" pitchFamily="2" charset="2"/>
              <a:buChar char="v"/>
            </a:pPr>
            <a:r>
              <a:rPr lang="en-GB" sz="3900" dirty="0" err="1" smtClean="0">
                <a:solidFill>
                  <a:srgbClr val="0070C0"/>
                </a:solidFill>
              </a:rPr>
              <a:t>অধ্যায়</a:t>
            </a:r>
            <a:r>
              <a:rPr lang="en-GB" sz="3900" dirty="0" smtClean="0">
                <a:solidFill>
                  <a:srgbClr val="0070C0"/>
                </a:solidFill>
              </a:rPr>
              <a:t>:</a:t>
            </a:r>
          </a:p>
          <a:p>
            <a:pPr lvl="2">
              <a:buNone/>
            </a:pPr>
            <a:r>
              <a:rPr lang="en-GB" sz="3900" dirty="0" smtClean="0">
                <a:solidFill>
                  <a:srgbClr val="0070C0"/>
                </a:solidFill>
              </a:rPr>
              <a:t> ৩য়</a:t>
            </a:r>
            <a:endParaRPr lang="en-GB" sz="3900" dirty="0" smtClean="0">
              <a:solidFill>
                <a:srgbClr val="0070C0"/>
              </a:solidFill>
            </a:endParaRPr>
          </a:p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67200" y="2514600"/>
            <a:ext cx="4648199" cy="3845720"/>
          </a:xfrm>
          <a:blipFill>
            <a:blip r:embed="rId2"/>
            <a:tile tx="0" ty="0" sx="100000" sy="100000" flip="none" algn="tl"/>
          </a:blipFill>
        </p:spPr>
        <p:txBody>
          <a:bodyPr anchor="ctr">
            <a:normAutofit/>
          </a:bodyPr>
          <a:lstStyle/>
          <a:p>
            <a:pPr marL="571500" indent="-571500" algn="ctr">
              <a:buNone/>
            </a:pPr>
            <a:r>
              <a:rPr lang="en-US" sz="2000" b="1" dirty="0" err="1" smtClean="0">
                <a:solidFill>
                  <a:srgbClr val="002060"/>
                </a:solidFill>
                <a:latin typeface="MeghnaMJ" pitchFamily="2" charset="0"/>
              </a:rPr>
              <a:t>এই</a:t>
            </a:r>
            <a:r>
              <a:rPr lang="en-US" sz="20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MeghnaMJ" pitchFamily="2" charset="0"/>
              </a:rPr>
              <a:t>পাঠ</a:t>
            </a:r>
            <a:r>
              <a:rPr lang="en-US" sz="20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MeghnaMJ" pitchFamily="2" charset="0"/>
              </a:rPr>
              <a:t>শেষে</a:t>
            </a:r>
            <a:r>
              <a:rPr lang="en-US" sz="20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MeghnaMJ" pitchFamily="2" charset="0"/>
              </a:rPr>
              <a:t>শিক্ষার্থীরা</a:t>
            </a:r>
            <a:endParaRPr lang="en-US" sz="2000" b="1" dirty="0" smtClean="0">
              <a:solidFill>
                <a:srgbClr val="002060"/>
              </a:solidFill>
              <a:latin typeface="MeghnaMJ" pitchFamily="2" charset="0"/>
            </a:endParaRPr>
          </a:p>
          <a:p>
            <a:pPr marL="571500" indent="-571500">
              <a:buFont typeface="+mj-lt"/>
              <a:buAutoNum type="romanLcPeriod"/>
            </a:pPr>
            <a:endParaRPr lang="en-US" sz="800" b="1" dirty="0" smtClean="0">
              <a:solidFill>
                <a:srgbClr val="002060"/>
              </a:solidFill>
              <a:latin typeface="MeghnaMJ" pitchFamily="2" charset="0"/>
            </a:endParaRPr>
          </a:p>
          <a:p>
            <a:pPr marL="514350" indent="-514350">
              <a:buFont typeface="+mj-lt"/>
              <a:buAutoNum type="romanLcPeriod"/>
            </a:pPr>
            <a:r>
              <a:rPr lang="en-US" sz="20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পূর্ণ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সংখ্যার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বৈশিষ্ট্য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ব্যাখ্যা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করতে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পারবে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।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পূর্ণ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সংখ্যা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শনাক্ত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করতে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পারবে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।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সংখ্যারেখায়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পূর্ণ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সংখ্যার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অবস্থান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দেখাতে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পারবে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।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পূর্ণ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সংখ্যায়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ছোট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বড়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সংখ্যা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তুলনা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করতে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পারবে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।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চিহ্নযুক্ত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সংখ্যার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যোগ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,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বিয়োগ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করতে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পারবে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।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সংখ্যা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রেখার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সাহায্যে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দেখাতে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 </a:t>
            </a:r>
            <a:r>
              <a:rPr lang="en-US" sz="1700" b="1" dirty="0" err="1" smtClean="0">
                <a:solidFill>
                  <a:srgbClr val="002060"/>
                </a:solidFill>
                <a:latin typeface="MeghnaMJ" pitchFamily="2" charset="0"/>
              </a:rPr>
              <a:t>পারবে</a:t>
            </a:r>
            <a:r>
              <a:rPr lang="en-US" sz="1700" b="1" dirty="0" smtClean="0">
                <a:solidFill>
                  <a:srgbClr val="002060"/>
                </a:solidFill>
                <a:latin typeface="MeghnaMJ" pitchFamily="2" charset="0"/>
              </a:rPr>
              <a:t>।</a:t>
            </a:r>
            <a:endParaRPr lang="en-GB" sz="1700" dirty="0">
              <a:solidFill>
                <a:srgbClr val="002060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1371600" y="762000"/>
            <a:ext cx="1066800" cy="1066800"/>
          </a:xfrm>
          <a:prstGeom prst="downArrow">
            <a:avLst/>
          </a:pr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Down Arrow 7"/>
          <p:cNvSpPr/>
          <p:nvPr/>
        </p:nvSpPr>
        <p:spPr>
          <a:xfrm>
            <a:off x="7239000" y="685800"/>
            <a:ext cx="1066800" cy="1066800"/>
          </a:xfrm>
          <a:prstGeom prst="downArrow">
            <a:avLst/>
          </a:pr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just"/>
            <a:r>
              <a:rPr lang="en-GB" sz="3200" b="1" dirty="0" err="1" smtClean="0"/>
              <a:t>প্রশ্ন</a:t>
            </a:r>
            <a:r>
              <a:rPr lang="en-GB" sz="3200" b="1" dirty="0" smtClean="0"/>
              <a:t> :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কোনো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একটি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নির্দিষ্ট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দিনে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বিভিন্ন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দেশের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চারটি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স্থানের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তাপমাত্রার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তালিকা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নিম্নে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উল্লেখ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করা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হলো</a:t>
            </a:r>
            <a:r>
              <a:rPr lang="en-GB" sz="3200" b="1" dirty="0" smtClean="0"/>
              <a:t> :</a:t>
            </a:r>
            <a:endParaRPr lang="en-GB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76401"/>
          <a:ext cx="8229600" cy="240188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09800"/>
                <a:gridCol w="3276600"/>
                <a:gridCol w="2743200"/>
              </a:tblGrid>
              <a:tr h="4701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err="1"/>
                        <a:t>স্থানের</a:t>
                      </a:r>
                      <a:r>
                        <a:rPr lang="en-GB" sz="2800" dirty="0"/>
                        <a:t> </a:t>
                      </a:r>
                      <a:r>
                        <a:rPr lang="en-GB" sz="2800" dirty="0" err="1"/>
                        <a:t>নাম</a:t>
                      </a:r>
                      <a:endParaRPr lang="en-GB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err="1"/>
                        <a:t>তাপমাত্রা</a:t>
                      </a:r>
                      <a:endParaRPr lang="en-GB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err="1"/>
                        <a:t>ফাঁকা</a:t>
                      </a:r>
                      <a:r>
                        <a:rPr lang="en-GB" sz="2800" dirty="0"/>
                        <a:t> </a:t>
                      </a:r>
                      <a:r>
                        <a:rPr lang="en-GB" sz="2800" dirty="0" err="1"/>
                        <a:t>কলাম</a:t>
                      </a:r>
                      <a:endParaRPr lang="en-GB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473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err="1"/>
                        <a:t>ঢাকা</a:t>
                      </a:r>
                      <a:endParaRPr lang="en-GB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0°C </a:t>
                      </a:r>
                      <a:r>
                        <a:rPr lang="en-GB" sz="2800" dirty="0" err="1"/>
                        <a:t>এর</a:t>
                      </a:r>
                      <a:r>
                        <a:rPr lang="en-GB" sz="2800" dirty="0"/>
                        <a:t> </a:t>
                      </a:r>
                      <a:r>
                        <a:rPr lang="en-GB" sz="2800" dirty="0" err="1"/>
                        <a:t>উপরে</a:t>
                      </a:r>
                      <a:r>
                        <a:rPr lang="en-GB" sz="2800" dirty="0"/>
                        <a:t> 30°C</a:t>
                      </a:r>
                      <a:endParaRPr lang="en-GB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smtClean="0"/>
                        <a:t>................</a:t>
                      </a:r>
                      <a:endParaRPr lang="en-GB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473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err="1" smtClean="0"/>
                        <a:t>কাঠমুন্ডূ</a:t>
                      </a:r>
                      <a:endParaRPr lang="en-GB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0°C </a:t>
                      </a:r>
                      <a:r>
                        <a:rPr lang="en-GB" sz="2800" dirty="0" err="1"/>
                        <a:t>এর</a:t>
                      </a:r>
                      <a:r>
                        <a:rPr lang="en-GB" sz="2800" dirty="0"/>
                        <a:t> </a:t>
                      </a:r>
                      <a:r>
                        <a:rPr lang="en-GB" sz="2800" dirty="0" err="1"/>
                        <a:t>নীচে</a:t>
                      </a:r>
                      <a:r>
                        <a:rPr lang="en-GB" sz="2800" dirty="0"/>
                        <a:t> 2°C</a:t>
                      </a:r>
                      <a:endParaRPr lang="en-GB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smtClean="0"/>
                        <a:t>................</a:t>
                      </a:r>
                      <a:endParaRPr lang="en-GB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473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err="1"/>
                        <a:t>শ্রীনগর</a:t>
                      </a:r>
                      <a:endParaRPr lang="en-GB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0°C </a:t>
                      </a:r>
                      <a:r>
                        <a:rPr lang="en-GB" sz="2800" dirty="0" err="1"/>
                        <a:t>এর</a:t>
                      </a:r>
                      <a:r>
                        <a:rPr lang="en-GB" sz="2800" dirty="0"/>
                        <a:t> </a:t>
                      </a:r>
                      <a:r>
                        <a:rPr lang="en-GB" sz="2800" dirty="0" err="1"/>
                        <a:t>নীচে</a:t>
                      </a:r>
                      <a:r>
                        <a:rPr lang="en-GB" sz="2800" dirty="0"/>
                        <a:t> 5°C</a:t>
                      </a:r>
                      <a:endParaRPr lang="en-GB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smtClean="0"/>
                        <a:t>.................</a:t>
                      </a:r>
                      <a:endParaRPr lang="en-GB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473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err="1"/>
                        <a:t>রিয়াদ</a:t>
                      </a:r>
                      <a:r>
                        <a:rPr lang="en-GB" sz="2800" dirty="0"/>
                        <a:t> `</a:t>
                      </a:r>
                      <a:endParaRPr lang="en-GB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/>
                        <a:t>0°C এর উপরে 40°C</a:t>
                      </a:r>
                      <a:endParaRPr lang="en-GB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smtClean="0"/>
                        <a:t>..................</a:t>
                      </a:r>
                      <a:endParaRPr lang="en-GB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57200" y="4648200"/>
            <a:ext cx="8305800" cy="20574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914400" y="4191000"/>
            <a:ext cx="7543800" cy="381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(</a:t>
            </a:r>
            <a:r>
              <a:rPr lang="en-GB" sz="1400" b="1" dirty="0" smtClean="0">
                <a:solidFill>
                  <a:srgbClr val="FF0000"/>
                </a:solidFill>
              </a:rPr>
              <a:t>ক) </a:t>
            </a:r>
            <a:r>
              <a:rPr lang="en-GB" sz="1400" b="1" dirty="0" err="1" smtClean="0">
                <a:solidFill>
                  <a:srgbClr val="FF0000"/>
                </a:solidFill>
              </a:rPr>
              <a:t>বিভিন্ন</a:t>
            </a:r>
            <a:r>
              <a:rPr lang="en-GB" sz="1400" b="1" dirty="0" smtClean="0">
                <a:solidFill>
                  <a:srgbClr val="FF0000"/>
                </a:solidFill>
              </a:rPr>
              <a:t> </a:t>
            </a:r>
            <a:r>
              <a:rPr lang="en-GB" sz="1400" b="1" dirty="0" err="1" smtClean="0">
                <a:solidFill>
                  <a:srgbClr val="FF0000"/>
                </a:solidFill>
              </a:rPr>
              <a:t>স্থানের</a:t>
            </a:r>
            <a:r>
              <a:rPr lang="en-GB" sz="1400" b="1" dirty="0" smtClean="0">
                <a:solidFill>
                  <a:srgbClr val="FF0000"/>
                </a:solidFill>
              </a:rPr>
              <a:t> </a:t>
            </a:r>
            <a:r>
              <a:rPr lang="en-GB" sz="1400" b="1" dirty="0" err="1" smtClean="0">
                <a:solidFill>
                  <a:srgbClr val="FF0000"/>
                </a:solidFill>
              </a:rPr>
              <a:t>তাপমাত্রা</a:t>
            </a:r>
            <a:r>
              <a:rPr lang="en-GB" sz="1400" b="1" dirty="0" smtClean="0">
                <a:solidFill>
                  <a:srgbClr val="FF0000"/>
                </a:solidFill>
              </a:rPr>
              <a:t> </a:t>
            </a:r>
            <a:r>
              <a:rPr lang="en-GB" sz="1400" b="1" dirty="0" err="1" smtClean="0">
                <a:solidFill>
                  <a:srgbClr val="FF0000"/>
                </a:solidFill>
              </a:rPr>
              <a:t>উপযুক্ত</a:t>
            </a:r>
            <a:r>
              <a:rPr lang="en-GB" sz="1400" b="1" dirty="0" smtClean="0">
                <a:solidFill>
                  <a:srgbClr val="FF0000"/>
                </a:solidFill>
              </a:rPr>
              <a:t> </a:t>
            </a:r>
            <a:r>
              <a:rPr lang="en-GB" sz="1400" b="1" dirty="0" err="1" smtClean="0">
                <a:solidFill>
                  <a:srgbClr val="FF0000"/>
                </a:solidFill>
              </a:rPr>
              <a:t>চিহ্ন</a:t>
            </a:r>
            <a:r>
              <a:rPr lang="en-GB" sz="1400" b="1" dirty="0" smtClean="0">
                <a:solidFill>
                  <a:srgbClr val="FF0000"/>
                </a:solidFill>
              </a:rPr>
              <a:t> </a:t>
            </a:r>
            <a:r>
              <a:rPr lang="en-GB" sz="1400" b="1" dirty="0" err="1" smtClean="0">
                <a:solidFill>
                  <a:srgbClr val="FF0000"/>
                </a:solidFill>
              </a:rPr>
              <a:t>সহকারে</a:t>
            </a:r>
            <a:r>
              <a:rPr lang="en-GB" sz="1400" b="1" dirty="0" smtClean="0">
                <a:solidFill>
                  <a:srgbClr val="FF0000"/>
                </a:solidFill>
              </a:rPr>
              <a:t> </a:t>
            </a:r>
            <a:r>
              <a:rPr lang="en-GB" sz="1400" b="1" dirty="0" err="1" smtClean="0">
                <a:solidFill>
                  <a:srgbClr val="FF0000"/>
                </a:solidFill>
              </a:rPr>
              <a:t>পূর্ণসংখ্যায়</a:t>
            </a:r>
            <a:r>
              <a:rPr lang="en-GB" sz="1400" b="1" dirty="0" smtClean="0">
                <a:solidFill>
                  <a:srgbClr val="FF0000"/>
                </a:solidFill>
              </a:rPr>
              <a:t> </a:t>
            </a:r>
            <a:r>
              <a:rPr lang="en-GB" sz="1400" b="1" dirty="0" err="1" smtClean="0">
                <a:solidFill>
                  <a:srgbClr val="FF0000"/>
                </a:solidFill>
              </a:rPr>
              <a:t>উপরের</a:t>
            </a:r>
            <a:r>
              <a:rPr lang="en-GB" sz="1400" b="1" dirty="0" smtClean="0">
                <a:solidFill>
                  <a:srgbClr val="FF0000"/>
                </a:solidFill>
              </a:rPr>
              <a:t> </a:t>
            </a:r>
            <a:r>
              <a:rPr lang="en-GB" sz="1400" b="1" dirty="0" err="1" smtClean="0">
                <a:solidFill>
                  <a:srgbClr val="FF0000"/>
                </a:solidFill>
              </a:rPr>
              <a:t>ফাঁকা</a:t>
            </a:r>
            <a:r>
              <a:rPr lang="en-GB" sz="1400" b="1" dirty="0" smtClean="0">
                <a:solidFill>
                  <a:srgbClr val="FF0000"/>
                </a:solidFill>
              </a:rPr>
              <a:t> </a:t>
            </a:r>
            <a:r>
              <a:rPr lang="en-GB" sz="1400" b="1" dirty="0" err="1" smtClean="0">
                <a:solidFill>
                  <a:srgbClr val="FF0000"/>
                </a:solidFill>
              </a:rPr>
              <a:t>কলামে</a:t>
            </a:r>
            <a:r>
              <a:rPr lang="en-GB" sz="1400" b="1" dirty="0" smtClean="0">
                <a:solidFill>
                  <a:srgbClr val="FF0000"/>
                </a:solidFill>
              </a:rPr>
              <a:t> </a:t>
            </a:r>
            <a:r>
              <a:rPr lang="en-GB" sz="1400" b="1" dirty="0" err="1" smtClean="0">
                <a:solidFill>
                  <a:srgbClr val="FF0000"/>
                </a:solidFill>
              </a:rPr>
              <a:t>লেখ</a:t>
            </a:r>
            <a:endParaRPr lang="en-GB" sz="1400" b="1" dirty="0">
              <a:solidFill>
                <a:srgbClr val="FF0000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685800" y="5029200"/>
            <a:ext cx="2438400" cy="914400"/>
          </a:xfrm>
          <a:prstGeom prst="rightArrow">
            <a:avLst/>
          </a:pr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rgbClr val="FF0000"/>
                </a:solidFill>
              </a:rPr>
              <a:t>সমাধান</a:t>
            </a:r>
            <a:r>
              <a:rPr lang="en-GB" dirty="0" smtClean="0">
                <a:solidFill>
                  <a:srgbClr val="FF0000"/>
                </a:solidFill>
              </a:rPr>
              <a:t>                 ক</a:t>
            </a:r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16" name="Content Placeholder 3"/>
          <p:cNvGraphicFramePr>
            <a:graphicFrameLocks/>
          </p:cNvGraphicFramePr>
          <p:nvPr/>
        </p:nvGraphicFramePr>
        <p:xfrm>
          <a:off x="3276600" y="4876800"/>
          <a:ext cx="5410200" cy="1600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52740"/>
                <a:gridCol w="2154060"/>
                <a:gridCol w="1803400"/>
              </a:tblGrid>
              <a:tr h="32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err="1"/>
                        <a:t>স্থানের</a:t>
                      </a:r>
                      <a:r>
                        <a:rPr lang="en-GB" sz="1600" b="0" dirty="0"/>
                        <a:t> </a:t>
                      </a:r>
                      <a:r>
                        <a:rPr lang="en-GB" sz="1600" b="0" dirty="0" err="1"/>
                        <a:t>নাম</a:t>
                      </a:r>
                      <a:endParaRPr lang="en-GB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err="1"/>
                        <a:t>তাপমাত্রা</a:t>
                      </a:r>
                      <a:endParaRPr lang="en-GB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err="1"/>
                        <a:t>ফাঁকা</a:t>
                      </a:r>
                      <a:r>
                        <a:rPr lang="en-GB" sz="1600" b="0" dirty="0"/>
                        <a:t> </a:t>
                      </a:r>
                      <a:r>
                        <a:rPr lang="en-GB" sz="1600" b="0" dirty="0" err="1"/>
                        <a:t>কলাম</a:t>
                      </a:r>
                      <a:endParaRPr lang="en-GB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2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err="1"/>
                        <a:t>ঢাকা</a:t>
                      </a:r>
                      <a:endParaRPr lang="en-GB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/>
                        <a:t>0°C </a:t>
                      </a:r>
                      <a:r>
                        <a:rPr lang="en-GB" sz="1600" b="0" dirty="0" err="1"/>
                        <a:t>এর</a:t>
                      </a:r>
                      <a:r>
                        <a:rPr lang="en-GB" sz="1600" b="0" dirty="0"/>
                        <a:t> </a:t>
                      </a:r>
                      <a:r>
                        <a:rPr lang="en-GB" sz="1600" b="0" dirty="0" err="1"/>
                        <a:t>উপরে</a:t>
                      </a:r>
                      <a:r>
                        <a:rPr lang="en-GB" sz="1600" b="0" dirty="0"/>
                        <a:t> 30°C</a:t>
                      </a:r>
                      <a:endParaRPr lang="en-GB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latin typeface="Times New Roman"/>
                          <a:ea typeface="Times New Roman"/>
                          <a:cs typeface="Times New Roman"/>
                        </a:rPr>
                        <a:t>+ 30°C</a:t>
                      </a:r>
                      <a:endParaRPr lang="en-GB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2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err="1" smtClean="0"/>
                        <a:t>কাঠমুন্ডূ</a:t>
                      </a:r>
                      <a:endParaRPr lang="en-GB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/>
                        <a:t>0°C </a:t>
                      </a:r>
                      <a:r>
                        <a:rPr lang="en-GB" sz="1600" b="0" dirty="0" err="1"/>
                        <a:t>এর</a:t>
                      </a:r>
                      <a:r>
                        <a:rPr lang="en-GB" sz="1600" b="0" dirty="0"/>
                        <a:t> </a:t>
                      </a:r>
                      <a:r>
                        <a:rPr lang="en-GB" sz="1600" b="0" dirty="0" err="1"/>
                        <a:t>নীচে</a:t>
                      </a:r>
                      <a:r>
                        <a:rPr lang="en-GB" sz="1600" b="0" dirty="0"/>
                        <a:t> 2°C</a:t>
                      </a:r>
                      <a:endParaRPr lang="en-GB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latin typeface="Times New Roman"/>
                          <a:ea typeface="Times New Roman"/>
                          <a:cs typeface="Times New Roman"/>
                        </a:rPr>
                        <a:t>– 2°C</a:t>
                      </a:r>
                      <a:endParaRPr lang="en-GB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2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err="1"/>
                        <a:t>শ্রীনগর</a:t>
                      </a:r>
                      <a:endParaRPr lang="en-GB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/>
                        <a:t>0°C </a:t>
                      </a:r>
                      <a:r>
                        <a:rPr lang="en-GB" sz="1600" b="0" dirty="0" err="1"/>
                        <a:t>এর</a:t>
                      </a:r>
                      <a:r>
                        <a:rPr lang="en-GB" sz="1600" b="0" dirty="0"/>
                        <a:t> </a:t>
                      </a:r>
                      <a:r>
                        <a:rPr lang="en-GB" sz="1600" b="0" dirty="0" err="1"/>
                        <a:t>নীচে</a:t>
                      </a:r>
                      <a:r>
                        <a:rPr lang="en-GB" sz="1600" b="0" dirty="0"/>
                        <a:t> 5°C</a:t>
                      </a:r>
                      <a:endParaRPr lang="en-GB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latin typeface="Times New Roman"/>
                          <a:ea typeface="Times New Roman"/>
                          <a:cs typeface="Times New Roman"/>
                        </a:rPr>
                        <a:t>– 5°C</a:t>
                      </a:r>
                      <a:endParaRPr lang="en-GB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2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err="1"/>
                        <a:t>রিয়াদ</a:t>
                      </a:r>
                      <a:r>
                        <a:rPr lang="en-GB" sz="1600" b="0" dirty="0"/>
                        <a:t> `</a:t>
                      </a:r>
                      <a:endParaRPr lang="en-GB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/>
                        <a:t>0°C এর উপরে 40°C</a:t>
                      </a:r>
                      <a:endParaRPr lang="en-GB" sz="1600" b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latin typeface="Times New Roman"/>
                          <a:ea typeface="Times New Roman"/>
                          <a:cs typeface="Times New Roman"/>
                        </a:rPr>
                        <a:t>+ 40°C</a:t>
                      </a:r>
                      <a:endParaRPr lang="en-GB" sz="16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839200" cy="838200"/>
          </a:xfrm>
          <a:blipFill>
            <a:blip r:embed="rId2"/>
            <a:tile tx="0" ty="0" sx="100000" sy="100000" flip="none" algn="tl"/>
          </a:blipFill>
        </p:spPr>
        <p:txBody>
          <a:bodyPr anchor="ctr">
            <a:normAutofit/>
          </a:bodyPr>
          <a:lstStyle/>
          <a:p>
            <a:pPr algn="ctr"/>
            <a:r>
              <a:rPr lang="en-GB" sz="2000" dirty="0" smtClean="0">
                <a:solidFill>
                  <a:srgbClr val="7030A0"/>
                </a:solidFill>
              </a:rPr>
              <a:t>(খ) </a:t>
            </a:r>
            <a:r>
              <a:rPr lang="en-GB" sz="2000" dirty="0" err="1" smtClean="0">
                <a:solidFill>
                  <a:srgbClr val="7030A0"/>
                </a:solidFill>
              </a:rPr>
              <a:t>নিচের</a:t>
            </a:r>
            <a:r>
              <a:rPr lang="en-GB" sz="2000" dirty="0" smtClean="0">
                <a:solidFill>
                  <a:srgbClr val="7030A0"/>
                </a:solidFill>
              </a:rPr>
              <a:t> </a:t>
            </a:r>
            <a:r>
              <a:rPr lang="en-GB" sz="2000" dirty="0" err="1" smtClean="0">
                <a:solidFill>
                  <a:srgbClr val="7030A0"/>
                </a:solidFill>
              </a:rPr>
              <a:t>সংখ্যারেখায়</a:t>
            </a:r>
            <a:r>
              <a:rPr lang="en-GB" sz="2000" dirty="0" smtClean="0">
                <a:solidFill>
                  <a:srgbClr val="7030A0"/>
                </a:solidFill>
              </a:rPr>
              <a:t> </a:t>
            </a:r>
            <a:r>
              <a:rPr lang="en-GB" sz="2000" dirty="0" err="1" smtClean="0">
                <a:solidFill>
                  <a:srgbClr val="7030A0"/>
                </a:solidFill>
              </a:rPr>
              <a:t>উল্লেখিত</a:t>
            </a:r>
            <a:r>
              <a:rPr lang="en-GB" sz="2000" dirty="0" smtClean="0">
                <a:solidFill>
                  <a:srgbClr val="7030A0"/>
                </a:solidFill>
              </a:rPr>
              <a:t> </a:t>
            </a:r>
            <a:r>
              <a:rPr lang="en-GB" sz="2000" dirty="0" err="1" smtClean="0">
                <a:solidFill>
                  <a:srgbClr val="7030A0"/>
                </a:solidFill>
              </a:rPr>
              <a:t>সংখ্যাগুলো</a:t>
            </a:r>
            <a:r>
              <a:rPr lang="en-GB" sz="2000" dirty="0" smtClean="0">
                <a:solidFill>
                  <a:srgbClr val="7030A0"/>
                </a:solidFill>
              </a:rPr>
              <a:t> </a:t>
            </a:r>
            <a:r>
              <a:rPr lang="en-GB" sz="2000" dirty="0" err="1" smtClean="0">
                <a:solidFill>
                  <a:srgbClr val="7030A0"/>
                </a:solidFill>
              </a:rPr>
              <a:t>দ্বারা</a:t>
            </a:r>
            <a:r>
              <a:rPr lang="en-GB" sz="2000" dirty="0" smtClean="0">
                <a:solidFill>
                  <a:srgbClr val="7030A0"/>
                </a:solidFill>
              </a:rPr>
              <a:t> </a:t>
            </a:r>
            <a:r>
              <a:rPr lang="en-GB" sz="2000" dirty="0" err="1" smtClean="0">
                <a:solidFill>
                  <a:srgbClr val="7030A0"/>
                </a:solidFill>
              </a:rPr>
              <a:t>তাপমাত্রা</a:t>
            </a:r>
            <a:r>
              <a:rPr lang="en-GB" sz="2000" dirty="0" smtClean="0">
                <a:solidFill>
                  <a:srgbClr val="7030A0"/>
                </a:solidFill>
              </a:rPr>
              <a:t> </a:t>
            </a:r>
            <a:r>
              <a:rPr lang="en-GB" sz="2000" dirty="0" err="1" smtClean="0">
                <a:solidFill>
                  <a:srgbClr val="7030A0"/>
                </a:solidFill>
              </a:rPr>
              <a:t>দেখানো</a:t>
            </a:r>
            <a:r>
              <a:rPr lang="en-GB" sz="2000" dirty="0" smtClean="0">
                <a:solidFill>
                  <a:srgbClr val="7030A0"/>
                </a:solidFill>
              </a:rPr>
              <a:t> </a:t>
            </a:r>
            <a:r>
              <a:rPr lang="en-GB" sz="2000" dirty="0" err="1" smtClean="0">
                <a:solidFill>
                  <a:srgbClr val="7030A0"/>
                </a:solidFill>
              </a:rPr>
              <a:t>হয়েছে</a:t>
            </a:r>
            <a:r>
              <a:rPr lang="en-GB" sz="2000" dirty="0" smtClean="0">
                <a:solidFill>
                  <a:srgbClr val="7030A0"/>
                </a:solidFill>
              </a:rPr>
              <a:t>।</a:t>
            </a:r>
            <a:endParaRPr lang="en-GB" sz="2000" dirty="0">
              <a:solidFill>
                <a:srgbClr val="7030A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057400"/>
            <a:ext cx="8610600" cy="4419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en-GB" dirty="0" smtClean="0"/>
              <a:t> 					</a:t>
            </a:r>
          </a:p>
          <a:p>
            <a:pPr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					(</a:t>
            </a:r>
            <a:r>
              <a:rPr lang="en-GB" dirty="0" err="1" smtClean="0">
                <a:solidFill>
                  <a:srgbClr val="FF0000"/>
                </a:solidFill>
              </a:rPr>
              <a:t>i</a:t>
            </a:r>
            <a:r>
              <a:rPr lang="en-GB" dirty="0" smtClean="0">
                <a:solidFill>
                  <a:srgbClr val="FF0000"/>
                </a:solidFill>
              </a:rPr>
              <a:t>) </a:t>
            </a:r>
            <a:r>
              <a:rPr lang="en-GB" dirty="0" err="1" smtClean="0">
                <a:solidFill>
                  <a:srgbClr val="FF0000"/>
                </a:solidFill>
              </a:rPr>
              <a:t>তাপমাত্রা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অনুযায়ী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উপরোক্ত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>
                <a:solidFill>
                  <a:srgbClr val="FF0000"/>
                </a:solidFill>
              </a:rPr>
              <a:t>					</a:t>
            </a:r>
            <a:r>
              <a:rPr lang="en-GB" dirty="0" err="1" smtClean="0">
                <a:solidFill>
                  <a:srgbClr val="FF0000"/>
                </a:solidFill>
              </a:rPr>
              <a:t>স্থানগুলোর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নাম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সংখ্যারেখায়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লেখ</a:t>
            </a:r>
            <a:r>
              <a:rPr lang="en-GB" dirty="0" smtClean="0">
                <a:solidFill>
                  <a:srgbClr val="FF0000"/>
                </a:solidFill>
              </a:rPr>
              <a:t>।</a:t>
            </a:r>
            <a:r>
              <a:rPr lang="en-GB" dirty="0" smtClean="0">
                <a:solidFill>
                  <a:srgbClr val="FF0000"/>
                </a:solidFill>
              </a:rPr>
              <a:t/>
            </a:r>
            <a:br>
              <a:rPr lang="en-GB" dirty="0" smtClean="0">
                <a:solidFill>
                  <a:srgbClr val="FF0000"/>
                </a:solidFill>
              </a:rPr>
            </a:br>
            <a:r>
              <a:rPr lang="en-GB" dirty="0" smtClean="0">
                <a:solidFill>
                  <a:srgbClr val="FF0000"/>
                </a:solidFill>
              </a:rPr>
              <a:t>				(</a:t>
            </a:r>
            <a:r>
              <a:rPr lang="en-GB" dirty="0" smtClean="0">
                <a:solidFill>
                  <a:srgbClr val="FF0000"/>
                </a:solidFill>
              </a:rPr>
              <a:t>ii) </a:t>
            </a:r>
            <a:r>
              <a:rPr lang="en-GB" dirty="0" err="1" smtClean="0">
                <a:solidFill>
                  <a:srgbClr val="FF0000"/>
                </a:solidFill>
              </a:rPr>
              <a:t>কোন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স্থানটি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সবচেয়ে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শীতল</a:t>
            </a:r>
            <a:r>
              <a:rPr lang="en-GB" dirty="0" smtClean="0">
                <a:solidFill>
                  <a:srgbClr val="FF0000"/>
                </a:solidFill>
              </a:rPr>
              <a:t>?</a:t>
            </a:r>
            <a:br>
              <a:rPr lang="en-GB" dirty="0" smtClean="0">
                <a:solidFill>
                  <a:srgbClr val="FF0000"/>
                </a:solidFill>
              </a:rPr>
            </a:br>
            <a:r>
              <a:rPr lang="en-GB" dirty="0" smtClean="0">
                <a:solidFill>
                  <a:srgbClr val="FF0000"/>
                </a:solidFill>
              </a:rPr>
              <a:t>				(</a:t>
            </a:r>
            <a:r>
              <a:rPr lang="en-GB" dirty="0" smtClean="0">
                <a:solidFill>
                  <a:srgbClr val="FF0000"/>
                </a:solidFill>
              </a:rPr>
              <a:t>iii) </a:t>
            </a:r>
            <a:r>
              <a:rPr lang="en-GB" dirty="0" err="1" smtClean="0">
                <a:solidFill>
                  <a:srgbClr val="FF0000"/>
                </a:solidFill>
              </a:rPr>
              <a:t>যে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সকল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স্থানের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তাপমাত্রা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>
                <a:solidFill>
                  <a:srgbClr val="FF0000"/>
                </a:solidFill>
              </a:rPr>
              <a:t>					10°C </a:t>
            </a:r>
            <a:r>
              <a:rPr lang="en-GB" dirty="0" err="1" smtClean="0">
                <a:solidFill>
                  <a:srgbClr val="FF0000"/>
                </a:solidFill>
              </a:rPr>
              <a:t>এর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বেশি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সে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সকল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স্থানের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>
                <a:solidFill>
                  <a:srgbClr val="FF0000"/>
                </a:solidFill>
              </a:rPr>
              <a:t>					</a:t>
            </a:r>
            <a:r>
              <a:rPr lang="en-GB" dirty="0" err="1" smtClean="0">
                <a:solidFill>
                  <a:srgbClr val="FF0000"/>
                </a:solidFill>
              </a:rPr>
              <a:t>নাম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err="1" smtClean="0">
                <a:solidFill>
                  <a:srgbClr val="FF0000"/>
                </a:solidFill>
              </a:rPr>
              <a:t>লেখ</a:t>
            </a:r>
            <a:r>
              <a:rPr lang="en-GB" dirty="0" smtClean="0">
                <a:solidFill>
                  <a:srgbClr val="FF0000"/>
                </a:solidFill>
              </a:rPr>
              <a:t>।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7" name="Content Placeholder 6" descr="https://shomadhan.net/wp-content/uploads/2022/09/Screenshot_1.png"/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8600" y="1066800"/>
            <a:ext cx="8610600" cy="914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ight Arrow 7"/>
          <p:cNvSpPr/>
          <p:nvPr/>
        </p:nvSpPr>
        <p:spPr>
          <a:xfrm>
            <a:off x="457200" y="2971800"/>
            <a:ext cx="3429000" cy="2057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err="1" smtClean="0"/>
              <a:t>প্রশ্নগুলো</a:t>
            </a:r>
            <a:r>
              <a:rPr lang="en-GB" sz="2800" dirty="0" smtClean="0"/>
              <a:t> </a:t>
            </a:r>
            <a:r>
              <a:rPr lang="en-GB" sz="2800" dirty="0" err="1" smtClean="0"/>
              <a:t>লক্ষ</a:t>
            </a:r>
            <a:r>
              <a:rPr lang="en-GB" sz="2800" dirty="0" smtClean="0"/>
              <a:t> </a:t>
            </a:r>
            <a:r>
              <a:rPr lang="en-GB" sz="2800" dirty="0" err="1" smtClean="0"/>
              <a:t>কর</a:t>
            </a:r>
            <a:endParaRPr lang="en-GB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39112"/>
            <a:ext cx="8229600" cy="1847088"/>
          </a:xfrm>
          <a:blipFill>
            <a:blip r:embed="rId2"/>
            <a:tile tx="0" ty="0" sx="100000" sy="100000" flip="none" algn="tl"/>
          </a:blipFill>
        </p:spPr>
        <p:txBody>
          <a:bodyPr anchor="t">
            <a:normAutofit/>
          </a:bodyPr>
          <a:lstStyle/>
          <a:p>
            <a:r>
              <a:rPr lang="en-GB" sz="2000" dirty="0" smtClean="0"/>
              <a:t>(</a:t>
            </a:r>
            <a:r>
              <a:rPr lang="en-GB" sz="2000" dirty="0" err="1" smtClean="0"/>
              <a:t>i</a:t>
            </a:r>
            <a:r>
              <a:rPr lang="en-GB" sz="2000" dirty="0" smtClean="0"/>
              <a:t>) </a:t>
            </a:r>
            <a:r>
              <a:rPr lang="en-GB" sz="2000" dirty="0" err="1" smtClean="0"/>
              <a:t>তাপমাত্রা</a:t>
            </a:r>
            <a:r>
              <a:rPr lang="en-GB" sz="2000" dirty="0" smtClean="0"/>
              <a:t> </a:t>
            </a:r>
            <a:r>
              <a:rPr lang="en-GB" sz="2000" dirty="0" err="1" smtClean="0"/>
              <a:t>অনুযায়ী</a:t>
            </a:r>
            <a:r>
              <a:rPr lang="en-GB" sz="2000" dirty="0" smtClean="0"/>
              <a:t> </a:t>
            </a:r>
            <a:r>
              <a:rPr lang="en-GB" sz="2000" dirty="0" err="1" smtClean="0"/>
              <a:t>উপরিউক্ত</a:t>
            </a:r>
            <a:r>
              <a:rPr lang="en-GB" sz="2000" dirty="0" smtClean="0"/>
              <a:t> </a:t>
            </a:r>
            <a:r>
              <a:rPr lang="en-GB" sz="2000" dirty="0" err="1" smtClean="0"/>
              <a:t>স্থানগুলোর</a:t>
            </a:r>
            <a:r>
              <a:rPr lang="en-GB" sz="2000" dirty="0" smtClean="0"/>
              <a:t> </a:t>
            </a:r>
            <a:r>
              <a:rPr lang="en-GB" sz="2000" dirty="0" err="1" smtClean="0"/>
              <a:t>নাম</a:t>
            </a:r>
            <a:r>
              <a:rPr lang="en-GB" sz="2000" dirty="0" smtClean="0"/>
              <a:t> </a:t>
            </a:r>
            <a:r>
              <a:rPr lang="en-GB" sz="2000" dirty="0" err="1" smtClean="0"/>
              <a:t>সংখ্যারেখায়</a:t>
            </a:r>
            <a:r>
              <a:rPr lang="en-GB" sz="2000" dirty="0" smtClean="0"/>
              <a:t> </a:t>
            </a:r>
            <a:r>
              <a:rPr lang="en-GB" sz="2000" dirty="0" err="1" smtClean="0"/>
              <a:t>দেখানো</a:t>
            </a:r>
            <a:r>
              <a:rPr lang="en-GB" sz="2000" dirty="0" smtClean="0"/>
              <a:t> </a:t>
            </a:r>
            <a:r>
              <a:rPr lang="en-GB" sz="2000" dirty="0" err="1" smtClean="0"/>
              <a:t>হলো</a:t>
            </a:r>
            <a:r>
              <a:rPr lang="en-GB" sz="2000" dirty="0" smtClean="0"/>
              <a:t> :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5" name="Content Placeholder 4" descr="https://shomadhan.net/wp-content/uploads/2022/09/Screenshot_2.png"/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09600" y="2660614"/>
            <a:ext cx="8001000" cy="1149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own Arrow 6"/>
          <p:cNvSpPr/>
          <p:nvPr/>
        </p:nvSpPr>
        <p:spPr>
          <a:xfrm>
            <a:off x="1447800" y="152400"/>
            <a:ext cx="5943600" cy="1905000"/>
          </a:xfrm>
          <a:prstGeom prst="downArrow">
            <a:avLst/>
          </a:pr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5400" dirty="0" err="1" smtClean="0">
                <a:solidFill>
                  <a:srgbClr val="FF0000"/>
                </a:solidFill>
              </a:rPr>
              <a:t>সমাধান</a:t>
            </a:r>
            <a:endParaRPr lang="en-GB" sz="5400" dirty="0"/>
          </a:p>
        </p:txBody>
      </p:sp>
      <p:sp>
        <p:nvSpPr>
          <p:cNvPr id="8" name="Rectangle 7"/>
          <p:cNvSpPr/>
          <p:nvPr/>
        </p:nvSpPr>
        <p:spPr>
          <a:xfrm>
            <a:off x="457200" y="3962400"/>
            <a:ext cx="4419600" cy="2590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>
                <a:solidFill>
                  <a:srgbClr val="7030A0"/>
                </a:solidFill>
              </a:rPr>
              <a:t>(ii) </a:t>
            </a:r>
            <a:r>
              <a:rPr lang="en-GB" dirty="0" err="1" smtClean="0">
                <a:solidFill>
                  <a:srgbClr val="7030A0"/>
                </a:solidFill>
              </a:rPr>
              <a:t>শ্রীনগর</a:t>
            </a:r>
            <a:r>
              <a:rPr lang="en-GB" dirty="0" smtClean="0">
                <a:solidFill>
                  <a:srgbClr val="7030A0"/>
                </a:solidFill>
              </a:rPr>
              <a:t> </a:t>
            </a:r>
            <a:r>
              <a:rPr lang="en-GB" dirty="0" err="1" smtClean="0">
                <a:solidFill>
                  <a:srgbClr val="7030A0"/>
                </a:solidFill>
              </a:rPr>
              <a:t>স্থানটি</a:t>
            </a:r>
            <a:r>
              <a:rPr lang="en-GB" dirty="0" smtClean="0">
                <a:solidFill>
                  <a:srgbClr val="7030A0"/>
                </a:solidFill>
              </a:rPr>
              <a:t> </a:t>
            </a:r>
            <a:r>
              <a:rPr lang="en-GB" dirty="0" err="1" smtClean="0">
                <a:solidFill>
                  <a:srgbClr val="7030A0"/>
                </a:solidFill>
              </a:rPr>
              <a:t>সবচেয়ে</a:t>
            </a:r>
            <a:r>
              <a:rPr lang="en-GB" dirty="0" smtClean="0">
                <a:solidFill>
                  <a:srgbClr val="7030A0"/>
                </a:solidFill>
              </a:rPr>
              <a:t> </a:t>
            </a:r>
            <a:r>
              <a:rPr lang="en-GB" dirty="0" err="1" smtClean="0">
                <a:solidFill>
                  <a:srgbClr val="7030A0"/>
                </a:solidFill>
              </a:rPr>
              <a:t>শীতল</a:t>
            </a:r>
            <a:r>
              <a:rPr lang="en-GB" dirty="0" smtClean="0">
                <a:solidFill>
                  <a:srgbClr val="7030A0"/>
                </a:solidFill>
              </a:rPr>
              <a:t> </a:t>
            </a:r>
            <a:r>
              <a:rPr lang="en-GB" dirty="0" smtClean="0">
                <a:solidFill>
                  <a:srgbClr val="7030A0"/>
                </a:solidFill>
              </a:rPr>
              <a:t>(- </a:t>
            </a:r>
            <a:r>
              <a:rPr lang="en-GB" dirty="0" smtClean="0">
                <a:solidFill>
                  <a:srgbClr val="7030A0"/>
                </a:solidFill>
              </a:rPr>
              <a:t>5°C</a:t>
            </a:r>
            <a:r>
              <a:rPr lang="en-GB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GB" dirty="0" smtClean="0">
                <a:solidFill>
                  <a:srgbClr val="7030A0"/>
                </a:solidFill>
              </a:rPr>
              <a:t> </a:t>
            </a:r>
            <a:r>
              <a:rPr lang="en-GB" dirty="0" err="1" smtClean="0">
                <a:solidFill>
                  <a:srgbClr val="7030A0"/>
                </a:solidFill>
              </a:rPr>
              <a:t>কারণ</a:t>
            </a:r>
            <a:r>
              <a:rPr lang="en-GB" dirty="0" smtClean="0">
                <a:solidFill>
                  <a:srgbClr val="7030A0"/>
                </a:solidFill>
              </a:rPr>
              <a:t> </a:t>
            </a:r>
            <a:r>
              <a:rPr lang="en-GB" dirty="0" err="1" smtClean="0">
                <a:solidFill>
                  <a:srgbClr val="7030A0"/>
                </a:solidFill>
              </a:rPr>
              <a:t>এই</a:t>
            </a:r>
            <a:r>
              <a:rPr lang="en-GB" dirty="0" smtClean="0">
                <a:solidFill>
                  <a:srgbClr val="7030A0"/>
                </a:solidFill>
              </a:rPr>
              <a:t> </a:t>
            </a:r>
            <a:r>
              <a:rPr lang="en-GB" dirty="0" err="1" smtClean="0">
                <a:solidFill>
                  <a:srgbClr val="7030A0"/>
                </a:solidFill>
              </a:rPr>
              <a:t>স্থানের</a:t>
            </a:r>
            <a:r>
              <a:rPr lang="en-GB" dirty="0" smtClean="0">
                <a:solidFill>
                  <a:srgbClr val="7030A0"/>
                </a:solidFill>
              </a:rPr>
              <a:t> </a:t>
            </a:r>
            <a:r>
              <a:rPr lang="en-GB" dirty="0" err="1" smtClean="0">
                <a:solidFill>
                  <a:srgbClr val="7030A0"/>
                </a:solidFill>
              </a:rPr>
              <a:t>তাপমাত্রা</a:t>
            </a:r>
            <a:r>
              <a:rPr lang="en-GB" dirty="0" smtClean="0">
                <a:solidFill>
                  <a:srgbClr val="7030A0"/>
                </a:solidFill>
              </a:rPr>
              <a:t> </a:t>
            </a:r>
            <a:r>
              <a:rPr lang="en-GB" dirty="0" err="1" smtClean="0">
                <a:solidFill>
                  <a:srgbClr val="7030A0"/>
                </a:solidFill>
              </a:rPr>
              <a:t>সংখ্যারেখার</a:t>
            </a:r>
            <a:r>
              <a:rPr lang="en-GB" dirty="0" smtClean="0">
                <a:solidFill>
                  <a:srgbClr val="7030A0"/>
                </a:solidFill>
              </a:rPr>
              <a:t> </a:t>
            </a:r>
            <a:r>
              <a:rPr lang="en-GB" dirty="0" err="1" smtClean="0">
                <a:solidFill>
                  <a:srgbClr val="7030A0"/>
                </a:solidFill>
              </a:rPr>
              <a:t>সর্ববামে</a:t>
            </a:r>
            <a:r>
              <a:rPr lang="en-GB" dirty="0" smtClean="0">
                <a:solidFill>
                  <a:srgbClr val="7030A0"/>
                </a:solidFill>
              </a:rPr>
              <a:t>।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5105400" y="3962400"/>
            <a:ext cx="3886200" cy="2590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(</a:t>
            </a:r>
            <a:r>
              <a:rPr lang="en-GB" dirty="0" smtClean="0">
                <a:solidFill>
                  <a:srgbClr val="002060"/>
                </a:solidFill>
              </a:rPr>
              <a:t>iii) </a:t>
            </a:r>
            <a:r>
              <a:rPr lang="en-GB" dirty="0" err="1" smtClean="0">
                <a:solidFill>
                  <a:srgbClr val="002060"/>
                </a:solidFill>
              </a:rPr>
              <a:t>তাপমাত্রা</a:t>
            </a:r>
            <a:r>
              <a:rPr lang="en-GB" dirty="0" smtClean="0">
                <a:solidFill>
                  <a:srgbClr val="002060"/>
                </a:solidFill>
              </a:rPr>
              <a:t> 10°C </a:t>
            </a:r>
            <a:r>
              <a:rPr lang="en-GB" dirty="0" err="1" smtClean="0">
                <a:solidFill>
                  <a:srgbClr val="002060"/>
                </a:solidFill>
              </a:rPr>
              <a:t>এর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চেয়ে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বেশি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তাপমাত্রার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স্থানসমূহ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ঢাকা</a:t>
            </a:r>
            <a:r>
              <a:rPr lang="en-GB" dirty="0" smtClean="0">
                <a:solidFill>
                  <a:srgbClr val="002060"/>
                </a:solidFill>
              </a:rPr>
              <a:t> ও </a:t>
            </a:r>
            <a:r>
              <a:rPr lang="en-GB" dirty="0" err="1" smtClean="0">
                <a:solidFill>
                  <a:srgbClr val="002060"/>
                </a:solidFill>
              </a:rPr>
              <a:t>রিয়াদ</a:t>
            </a:r>
            <a:r>
              <a:rPr lang="en-GB" dirty="0" smtClean="0"/>
              <a:t>।</a:t>
            </a:r>
          </a:p>
          <a:p>
            <a:pPr algn="ctr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en-GB" sz="1600" dirty="0" err="1" smtClean="0">
                <a:solidFill>
                  <a:srgbClr val="00B0F0"/>
                </a:solidFill>
              </a:rPr>
              <a:t>ধর্মের</a:t>
            </a:r>
            <a:r>
              <a:rPr lang="en-GB" sz="1600" dirty="0" smtClean="0">
                <a:solidFill>
                  <a:srgbClr val="00B0F0"/>
                </a:solidFill>
              </a:rPr>
              <a:t> </a:t>
            </a:r>
            <a:r>
              <a:rPr lang="en-GB" sz="1600" dirty="0" err="1" smtClean="0">
                <a:solidFill>
                  <a:srgbClr val="00B0F0"/>
                </a:solidFill>
              </a:rPr>
              <a:t>অনুশাসন</a:t>
            </a:r>
            <a:r>
              <a:rPr lang="en-GB" sz="1600" dirty="0" smtClean="0">
                <a:solidFill>
                  <a:srgbClr val="00B0F0"/>
                </a:solidFill>
              </a:rPr>
              <a:t> </a:t>
            </a:r>
            <a:r>
              <a:rPr lang="en-GB" sz="1600" dirty="0" err="1" smtClean="0">
                <a:solidFill>
                  <a:srgbClr val="00B0F0"/>
                </a:solidFill>
              </a:rPr>
              <a:t>মান</a:t>
            </a:r>
            <a:endParaRPr lang="en-GB" sz="1600" dirty="0">
              <a:solidFill>
                <a:srgbClr val="00B0F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en-GB" dirty="0" err="1" smtClean="0"/>
              <a:t>তবেই</a:t>
            </a:r>
            <a:r>
              <a:rPr lang="en-GB" dirty="0" smtClean="0"/>
              <a:t> </a:t>
            </a:r>
            <a:r>
              <a:rPr lang="en-GB" dirty="0" err="1" smtClean="0"/>
              <a:t>শান্তি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05200" y="1676400"/>
            <a:ext cx="5568950" cy="4572000"/>
          </a:xfrm>
          <a:blipFill>
            <a:blip r:embed="rId2"/>
            <a:tile tx="0" ty="0" sx="100000" sy="100000" flip="none" algn="tl"/>
          </a:blipFill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GB" sz="2000" b="1" dirty="0" err="1" smtClean="0">
                <a:solidFill>
                  <a:srgbClr val="FF0000"/>
                </a:solidFill>
              </a:rPr>
              <a:t>আবার</a:t>
            </a:r>
            <a:r>
              <a:rPr lang="en-GB" sz="2000" b="1" dirty="0" smtClean="0">
                <a:solidFill>
                  <a:srgbClr val="FF0000"/>
                </a:solidFill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</a:rPr>
              <a:t>দেখা</a:t>
            </a:r>
            <a:r>
              <a:rPr lang="en-GB" sz="2000" b="1" dirty="0" smtClean="0">
                <a:solidFill>
                  <a:srgbClr val="FF0000"/>
                </a:solidFill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</a:rPr>
              <a:t>হবে</a:t>
            </a:r>
            <a:r>
              <a:rPr lang="en-GB" sz="2000" b="1" dirty="0" smtClean="0">
                <a:solidFill>
                  <a:srgbClr val="FF0000"/>
                </a:solidFill>
              </a:rPr>
              <a:t>, </a:t>
            </a:r>
            <a:r>
              <a:rPr lang="en-GB" sz="2000" b="1" dirty="0" err="1" smtClean="0">
                <a:solidFill>
                  <a:srgbClr val="FF0000"/>
                </a:solidFill>
              </a:rPr>
              <a:t>অন্য</a:t>
            </a:r>
            <a:r>
              <a:rPr lang="en-GB" sz="2000" b="1" dirty="0" smtClean="0">
                <a:solidFill>
                  <a:srgbClr val="FF0000"/>
                </a:solidFill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</a:rPr>
              <a:t>কোন</a:t>
            </a:r>
            <a:r>
              <a:rPr lang="en-GB" sz="2000" b="1" dirty="0" smtClean="0">
                <a:solidFill>
                  <a:srgbClr val="FF0000"/>
                </a:solidFill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</a:rPr>
              <a:t>বিষয়</a:t>
            </a:r>
            <a:r>
              <a:rPr lang="en-GB" sz="2000" b="1" dirty="0" smtClean="0">
                <a:solidFill>
                  <a:srgbClr val="FF0000"/>
                </a:solidFill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</a:rPr>
              <a:t>নিয়ে</a:t>
            </a:r>
            <a:endParaRPr lang="en-GB" sz="2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GB" sz="4800" b="1" dirty="0" err="1" smtClean="0">
                <a:solidFill>
                  <a:srgbClr val="FF0000"/>
                </a:solidFill>
              </a:rPr>
              <a:t>সবাই</a:t>
            </a:r>
            <a:r>
              <a:rPr lang="en-GB" sz="4800" b="1" dirty="0" smtClean="0">
                <a:solidFill>
                  <a:srgbClr val="FF0000"/>
                </a:solidFill>
              </a:rPr>
              <a:t> </a:t>
            </a:r>
            <a:r>
              <a:rPr lang="en-GB" sz="4800" b="1" dirty="0" err="1" smtClean="0">
                <a:solidFill>
                  <a:srgbClr val="FF0000"/>
                </a:solidFill>
              </a:rPr>
              <a:t>ভালো</a:t>
            </a:r>
            <a:r>
              <a:rPr lang="en-GB" sz="4800" b="1" dirty="0" smtClean="0">
                <a:solidFill>
                  <a:srgbClr val="FF0000"/>
                </a:solidFill>
              </a:rPr>
              <a:t> </a:t>
            </a:r>
            <a:r>
              <a:rPr lang="en-GB" sz="4800" b="1" dirty="0" err="1" smtClean="0">
                <a:solidFill>
                  <a:srgbClr val="FF0000"/>
                </a:solidFill>
              </a:rPr>
              <a:t>থেকো</a:t>
            </a:r>
            <a:endParaRPr lang="en-GB" sz="4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GB" sz="6000" b="1" dirty="0" err="1" smtClean="0">
                <a:solidFill>
                  <a:srgbClr val="FF0000"/>
                </a:solidFill>
              </a:rPr>
              <a:t>আল্লাহ্</a:t>
            </a:r>
            <a:r>
              <a:rPr lang="en-GB" sz="6000" b="1" dirty="0" smtClean="0">
                <a:solidFill>
                  <a:srgbClr val="FF0000"/>
                </a:solidFill>
              </a:rPr>
              <a:t> </a:t>
            </a:r>
            <a:r>
              <a:rPr lang="en-GB" sz="6000" b="1" dirty="0" err="1" smtClean="0">
                <a:solidFill>
                  <a:srgbClr val="FF0000"/>
                </a:solidFill>
              </a:rPr>
              <a:t>হাফেজ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066800" y="838200"/>
            <a:ext cx="1905000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বাড়ীর</a:t>
            </a:r>
            <a:r>
              <a:rPr lang="en-GB" dirty="0" smtClean="0"/>
              <a:t> </a:t>
            </a:r>
            <a:r>
              <a:rPr lang="en-GB" dirty="0" err="1" smtClean="0"/>
              <a:t>কাজ</a:t>
            </a:r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914400" y="2057400"/>
            <a:ext cx="2286000" cy="3886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অনুশীলনী</a:t>
            </a:r>
            <a:r>
              <a:rPr lang="en-GB" dirty="0" smtClean="0"/>
              <a:t> ৩.১ </a:t>
            </a:r>
            <a:r>
              <a:rPr lang="en-GB" dirty="0" err="1" smtClean="0"/>
              <a:t>এর</a:t>
            </a:r>
            <a:r>
              <a:rPr lang="en-GB" dirty="0" smtClean="0"/>
              <a:t> ৪ </a:t>
            </a:r>
            <a:r>
              <a:rPr lang="en-GB" dirty="0" err="1" smtClean="0"/>
              <a:t>নাম্বার</a:t>
            </a:r>
            <a:r>
              <a:rPr lang="en-GB" dirty="0" smtClean="0"/>
              <a:t> </a:t>
            </a:r>
            <a:r>
              <a:rPr lang="en-GB" dirty="0" err="1" smtClean="0"/>
              <a:t>অংকটি</a:t>
            </a:r>
            <a:r>
              <a:rPr lang="en-GB" dirty="0" smtClean="0"/>
              <a:t> </a:t>
            </a:r>
            <a:r>
              <a:rPr lang="en-GB" dirty="0" err="1" smtClean="0"/>
              <a:t>করে</a:t>
            </a:r>
            <a:r>
              <a:rPr lang="en-GB" dirty="0" smtClean="0"/>
              <a:t> </a:t>
            </a:r>
            <a:r>
              <a:rPr lang="en-GB" dirty="0" err="1" smtClean="0"/>
              <a:t>নিয়ে</a:t>
            </a:r>
            <a:r>
              <a:rPr lang="en-GB" dirty="0" smtClean="0"/>
              <a:t> </a:t>
            </a:r>
            <a:r>
              <a:rPr lang="en-GB" dirty="0" err="1" smtClean="0"/>
              <a:t>আসবে</a:t>
            </a:r>
            <a:endParaRPr lang="en-GB" dirty="0"/>
          </a:p>
        </p:txBody>
      </p:sp>
      <p:sp>
        <p:nvSpPr>
          <p:cNvPr id="7" name="Oval 6"/>
          <p:cNvSpPr/>
          <p:nvPr/>
        </p:nvSpPr>
        <p:spPr>
          <a:xfrm>
            <a:off x="3733800" y="381000"/>
            <a:ext cx="5105400" cy="11430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err="1" smtClean="0">
                <a:solidFill>
                  <a:srgbClr val="FF0000"/>
                </a:solidFill>
              </a:rPr>
              <a:t>সবাইকে</a:t>
            </a:r>
            <a:r>
              <a:rPr lang="en-GB" sz="3200" b="1" dirty="0" smtClean="0">
                <a:solidFill>
                  <a:srgbClr val="FF0000"/>
                </a:solidFill>
              </a:rPr>
              <a:t> </a:t>
            </a:r>
            <a:r>
              <a:rPr lang="en-GB" sz="3200" b="1" dirty="0" err="1" smtClean="0">
                <a:solidFill>
                  <a:srgbClr val="FF0000"/>
                </a:solidFill>
              </a:rPr>
              <a:t>ধন্যবাদ</a:t>
            </a:r>
            <a:endParaRPr lang="en-GB" sz="32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animBg="1"/>
      <p:bldP spid="6" grpId="0" animBg="1"/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238</TotalTime>
  <Words>257</Words>
  <Application>Microsoft Office PowerPoint</Application>
  <PresentationFormat>On-screen Show (4:3)</PresentationFormat>
  <Paragraphs>80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Flow</vt:lpstr>
      <vt:lpstr>Slide 1</vt:lpstr>
      <vt:lpstr>সবাই লক্ষ করি</vt:lpstr>
      <vt:lpstr>প্রশ্ন : কোনো একটি নির্দিষ্ট দিনে বিভিন্ন দেশের চারটি স্থানের তাপমাত্রার তালিকা নিম্নে উল্লেখ করা হলো :</vt:lpstr>
      <vt:lpstr>(খ) নিচের সংখ্যারেখায় উল্লেখিত সংখ্যাগুলো দ্বারা তাপমাত্রা দেখানো হয়েছে।</vt:lpstr>
      <vt:lpstr>(i) তাপমাত্রা অনুযায়ী উপরিউক্ত স্থানগুলোর নাম সংখ্যারেখায় দেখানো হলো : </vt:lpstr>
      <vt:lpstr>ধর্মের অনুশাসন মান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SOLAIMAN</dc:title>
  <dc:creator>uitrce sreepur</dc:creator>
  <cp:lastModifiedBy>Windows User</cp:lastModifiedBy>
  <cp:revision>51</cp:revision>
  <dcterms:created xsi:type="dcterms:W3CDTF">2006-08-16T00:00:00Z</dcterms:created>
  <dcterms:modified xsi:type="dcterms:W3CDTF">2026-06-23T06:18:46Z</dcterms:modified>
</cp:coreProperties>
</file>