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10287000" cx="18288000"/>
  <p:notesSz cx="6858000" cy="9144000"/>
  <p:embeddedFontLst>
    <p:embeddedFont>
      <p:font typeface="Gloria Hallelujah"/>
      <p:regular r:id="rId24"/>
    </p:embeddedFont>
    <p:embeddedFont>
      <p:font typeface="Shadows Into Light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GloriaHallelujah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ShadowsInto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9" name="Google Shape;32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2" name="Google Shape;38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4" name="Google Shape;40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4" name="Google Shape;42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6" name="Google Shape;44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8" name="Google Shape;46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8" name="Google Shape;49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0" name="Google Shape;52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jpg"/><Relationship Id="rId10" Type="http://schemas.openxmlformats.org/officeDocument/2006/relationships/image" Target="../media/image13.jpg"/><Relationship Id="rId13" Type="http://schemas.openxmlformats.org/officeDocument/2006/relationships/image" Target="../media/image3.jpg"/><Relationship Id="rId1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8.jpg"/><Relationship Id="rId9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17.jpg"/><Relationship Id="rId7" Type="http://schemas.openxmlformats.org/officeDocument/2006/relationships/image" Target="../media/image4.jpg"/><Relationship Id="rId8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0.jpg"/><Relationship Id="rId10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16.jpg"/><Relationship Id="rId9" Type="http://schemas.openxmlformats.org/officeDocument/2006/relationships/image" Target="../media/image12.jpg"/><Relationship Id="rId5" Type="http://schemas.openxmlformats.org/officeDocument/2006/relationships/image" Target="../media/image1.jpg"/><Relationship Id="rId6" Type="http://schemas.openxmlformats.org/officeDocument/2006/relationships/image" Target="../media/image2.jpg"/><Relationship Id="rId7" Type="http://schemas.openxmlformats.org/officeDocument/2006/relationships/image" Target="../media/image14.jpg"/><Relationship Id="rId8" Type="http://schemas.openxmlformats.org/officeDocument/2006/relationships/image" Target="../media/image48.jp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jpg"/><Relationship Id="rId10" Type="http://schemas.openxmlformats.org/officeDocument/2006/relationships/image" Target="../media/image27.jpg"/><Relationship Id="rId12" Type="http://schemas.openxmlformats.org/officeDocument/2006/relationships/image" Target="../media/image4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Relationship Id="rId4" Type="http://schemas.openxmlformats.org/officeDocument/2006/relationships/image" Target="../media/image31.jpg"/><Relationship Id="rId9" Type="http://schemas.openxmlformats.org/officeDocument/2006/relationships/image" Target="../media/image30.jpg"/><Relationship Id="rId5" Type="http://schemas.openxmlformats.org/officeDocument/2006/relationships/image" Target="../media/image24.jpg"/><Relationship Id="rId6" Type="http://schemas.openxmlformats.org/officeDocument/2006/relationships/image" Target="../media/image22.jpg"/><Relationship Id="rId7" Type="http://schemas.openxmlformats.org/officeDocument/2006/relationships/image" Target="../media/image23.jpg"/><Relationship Id="rId8" Type="http://schemas.openxmlformats.org/officeDocument/2006/relationships/image" Target="../media/image21.jp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jpg"/><Relationship Id="rId10" Type="http://schemas.openxmlformats.org/officeDocument/2006/relationships/image" Target="../media/image6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jpg"/><Relationship Id="rId4" Type="http://schemas.openxmlformats.org/officeDocument/2006/relationships/image" Target="../media/image35.jpg"/><Relationship Id="rId9" Type="http://schemas.openxmlformats.org/officeDocument/2006/relationships/image" Target="../media/image36.jpg"/><Relationship Id="rId5" Type="http://schemas.openxmlformats.org/officeDocument/2006/relationships/image" Target="../media/image25.jpg"/><Relationship Id="rId6" Type="http://schemas.openxmlformats.org/officeDocument/2006/relationships/image" Target="../media/image34.jpg"/><Relationship Id="rId7" Type="http://schemas.openxmlformats.org/officeDocument/2006/relationships/image" Target="../media/image28.jpg"/><Relationship Id="rId8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4.jpg"/><Relationship Id="rId10" Type="http://schemas.openxmlformats.org/officeDocument/2006/relationships/image" Target="../media/image13.jpg"/><Relationship Id="rId12" Type="http://schemas.openxmlformats.org/officeDocument/2006/relationships/image" Target="../media/image5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9.jpg"/><Relationship Id="rId4" Type="http://schemas.openxmlformats.org/officeDocument/2006/relationships/image" Target="../media/image33.jpg"/><Relationship Id="rId9" Type="http://schemas.openxmlformats.org/officeDocument/2006/relationships/image" Target="../media/image40.jpg"/><Relationship Id="rId5" Type="http://schemas.openxmlformats.org/officeDocument/2006/relationships/image" Target="../media/image68.jpg"/><Relationship Id="rId6" Type="http://schemas.openxmlformats.org/officeDocument/2006/relationships/image" Target="../media/image47.jpg"/><Relationship Id="rId7" Type="http://schemas.openxmlformats.org/officeDocument/2006/relationships/image" Target="../media/image37.jpg"/><Relationship Id="rId8" Type="http://schemas.openxmlformats.org/officeDocument/2006/relationships/image" Target="../media/image38.jp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jpg"/><Relationship Id="rId10" Type="http://schemas.openxmlformats.org/officeDocument/2006/relationships/image" Target="../media/image43.jpg"/><Relationship Id="rId1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7.jpg"/><Relationship Id="rId4" Type="http://schemas.openxmlformats.org/officeDocument/2006/relationships/image" Target="../media/image58.jpg"/><Relationship Id="rId9" Type="http://schemas.openxmlformats.org/officeDocument/2006/relationships/image" Target="../media/image59.jpg"/><Relationship Id="rId5" Type="http://schemas.openxmlformats.org/officeDocument/2006/relationships/image" Target="../media/image49.jpg"/><Relationship Id="rId6" Type="http://schemas.openxmlformats.org/officeDocument/2006/relationships/image" Target="../media/image61.jpg"/><Relationship Id="rId7" Type="http://schemas.openxmlformats.org/officeDocument/2006/relationships/image" Target="../media/image55.jpg"/><Relationship Id="rId8" Type="http://schemas.openxmlformats.org/officeDocument/2006/relationships/image" Target="../media/image42.jp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74.jpg"/><Relationship Id="rId10" Type="http://schemas.openxmlformats.org/officeDocument/2006/relationships/image" Target="../media/image69.jpg"/><Relationship Id="rId13" Type="http://schemas.openxmlformats.org/officeDocument/2006/relationships/image" Target="../media/image71.jpg"/><Relationship Id="rId12" Type="http://schemas.openxmlformats.org/officeDocument/2006/relationships/image" Target="../media/image6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6.jpg"/><Relationship Id="rId4" Type="http://schemas.openxmlformats.org/officeDocument/2006/relationships/image" Target="../media/image45.png"/><Relationship Id="rId9" Type="http://schemas.openxmlformats.org/officeDocument/2006/relationships/image" Target="../media/image13.jpg"/><Relationship Id="rId14" Type="http://schemas.openxmlformats.org/officeDocument/2006/relationships/image" Target="../media/image66.jp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0.png"/><Relationship Id="rId8" Type="http://schemas.openxmlformats.org/officeDocument/2006/relationships/image" Target="../media/image52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82.jpg"/><Relationship Id="rId10" Type="http://schemas.openxmlformats.org/officeDocument/2006/relationships/image" Target="../media/image7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2.jpg"/><Relationship Id="rId4" Type="http://schemas.openxmlformats.org/officeDocument/2006/relationships/image" Target="../media/image67.jpg"/><Relationship Id="rId9" Type="http://schemas.openxmlformats.org/officeDocument/2006/relationships/image" Target="../media/image91.jpg"/><Relationship Id="rId5" Type="http://schemas.openxmlformats.org/officeDocument/2006/relationships/image" Target="../media/image65.jpg"/><Relationship Id="rId6" Type="http://schemas.openxmlformats.org/officeDocument/2006/relationships/image" Target="../media/image80.jpg"/><Relationship Id="rId7" Type="http://schemas.openxmlformats.org/officeDocument/2006/relationships/image" Target="../media/image73.jpg"/><Relationship Id="rId8" Type="http://schemas.openxmlformats.org/officeDocument/2006/relationships/image" Target="../media/image75.jp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5.jpg"/><Relationship Id="rId10" Type="http://schemas.openxmlformats.org/officeDocument/2006/relationships/image" Target="../media/image83.jpg"/><Relationship Id="rId13" Type="http://schemas.openxmlformats.org/officeDocument/2006/relationships/image" Target="../media/image87.jpg"/><Relationship Id="rId12" Type="http://schemas.openxmlformats.org/officeDocument/2006/relationships/image" Target="../media/image8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6.jpg"/><Relationship Id="rId4" Type="http://schemas.openxmlformats.org/officeDocument/2006/relationships/image" Target="../media/image112.jpg"/><Relationship Id="rId9" Type="http://schemas.openxmlformats.org/officeDocument/2006/relationships/image" Target="../media/image78.jpg"/><Relationship Id="rId5" Type="http://schemas.openxmlformats.org/officeDocument/2006/relationships/image" Target="../media/image77.jpg"/><Relationship Id="rId6" Type="http://schemas.openxmlformats.org/officeDocument/2006/relationships/image" Target="../media/image72.jpg"/><Relationship Id="rId7" Type="http://schemas.openxmlformats.org/officeDocument/2006/relationships/image" Target="../media/image79.jpg"/><Relationship Id="rId8" Type="http://schemas.openxmlformats.org/officeDocument/2006/relationships/image" Target="../media/image81.jp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2.jpg"/><Relationship Id="rId4" Type="http://schemas.openxmlformats.org/officeDocument/2006/relationships/image" Target="../media/image95.jpg"/><Relationship Id="rId9" Type="http://schemas.openxmlformats.org/officeDocument/2006/relationships/image" Target="../media/image13.jpg"/><Relationship Id="rId5" Type="http://schemas.openxmlformats.org/officeDocument/2006/relationships/image" Target="../media/image96.jpg"/><Relationship Id="rId6" Type="http://schemas.openxmlformats.org/officeDocument/2006/relationships/image" Target="../media/image86.jpg"/><Relationship Id="rId7" Type="http://schemas.openxmlformats.org/officeDocument/2006/relationships/image" Target="../media/image97.jpg"/><Relationship Id="rId8" Type="http://schemas.openxmlformats.org/officeDocument/2006/relationships/image" Target="../media/image94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jpg"/><Relationship Id="rId10" Type="http://schemas.openxmlformats.org/officeDocument/2006/relationships/image" Target="../media/image88.png"/><Relationship Id="rId1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5.jpg"/><Relationship Id="rId4" Type="http://schemas.openxmlformats.org/officeDocument/2006/relationships/image" Target="../media/image93.jpg"/><Relationship Id="rId9" Type="http://schemas.openxmlformats.org/officeDocument/2006/relationships/image" Target="../media/image90.jpg"/><Relationship Id="rId5" Type="http://schemas.openxmlformats.org/officeDocument/2006/relationships/image" Target="../media/image84.png"/><Relationship Id="rId6" Type="http://schemas.openxmlformats.org/officeDocument/2006/relationships/image" Target="../media/image98.jpg"/><Relationship Id="rId7" Type="http://schemas.openxmlformats.org/officeDocument/2006/relationships/image" Target="../media/image99.png"/><Relationship Id="rId8" Type="http://schemas.openxmlformats.org/officeDocument/2006/relationships/image" Target="../media/image138.jp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1.jpg"/><Relationship Id="rId10" Type="http://schemas.openxmlformats.org/officeDocument/2006/relationships/image" Target="../media/image12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1.jpg"/><Relationship Id="rId4" Type="http://schemas.openxmlformats.org/officeDocument/2006/relationships/image" Target="../media/image108.jpg"/><Relationship Id="rId9" Type="http://schemas.openxmlformats.org/officeDocument/2006/relationships/image" Target="../media/image104.jpg"/><Relationship Id="rId5" Type="http://schemas.openxmlformats.org/officeDocument/2006/relationships/image" Target="../media/image120.jpg"/><Relationship Id="rId6" Type="http://schemas.openxmlformats.org/officeDocument/2006/relationships/image" Target="../media/image107.jpg"/><Relationship Id="rId7" Type="http://schemas.openxmlformats.org/officeDocument/2006/relationships/image" Target="../media/image103.jpg"/><Relationship Id="rId8" Type="http://schemas.openxmlformats.org/officeDocument/2006/relationships/image" Target="../media/image10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0.jpg"/><Relationship Id="rId4" Type="http://schemas.openxmlformats.org/officeDocument/2006/relationships/image" Target="../media/image102.jpg"/><Relationship Id="rId5" Type="http://schemas.openxmlformats.org/officeDocument/2006/relationships/image" Target="../media/image110.jpg"/><Relationship Id="rId6" Type="http://schemas.openxmlformats.org/officeDocument/2006/relationships/image" Target="../media/image109.jpg"/><Relationship Id="rId7" Type="http://schemas.openxmlformats.org/officeDocument/2006/relationships/image" Target="../media/image113.jpg"/><Relationship Id="rId8" Type="http://schemas.openxmlformats.org/officeDocument/2006/relationships/image" Target="../media/image12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3.jpg"/><Relationship Id="rId4" Type="http://schemas.openxmlformats.org/officeDocument/2006/relationships/image" Target="../media/image116.jpg"/><Relationship Id="rId5" Type="http://schemas.openxmlformats.org/officeDocument/2006/relationships/image" Target="../media/image117.jpg"/><Relationship Id="rId6" Type="http://schemas.openxmlformats.org/officeDocument/2006/relationships/image" Target="../media/image127.jpg"/><Relationship Id="rId7" Type="http://schemas.openxmlformats.org/officeDocument/2006/relationships/image" Target="../media/image114.jpg"/><Relationship Id="rId8" Type="http://schemas.openxmlformats.org/officeDocument/2006/relationships/image" Target="../media/image6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8.jpg"/><Relationship Id="rId4" Type="http://schemas.openxmlformats.org/officeDocument/2006/relationships/image" Target="../media/image119.jpg"/><Relationship Id="rId5" Type="http://schemas.openxmlformats.org/officeDocument/2006/relationships/image" Target="../media/image130.jpg"/><Relationship Id="rId6" Type="http://schemas.openxmlformats.org/officeDocument/2006/relationships/image" Target="../media/image124.jpg"/><Relationship Id="rId7" Type="http://schemas.openxmlformats.org/officeDocument/2006/relationships/image" Target="../media/image121.jpg"/><Relationship Id="rId8" Type="http://schemas.openxmlformats.org/officeDocument/2006/relationships/image" Target="../media/image6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5.jpg"/><Relationship Id="rId4" Type="http://schemas.openxmlformats.org/officeDocument/2006/relationships/image" Target="../media/image128.jpg"/><Relationship Id="rId9" Type="http://schemas.openxmlformats.org/officeDocument/2006/relationships/image" Target="../media/image134.jpg"/><Relationship Id="rId5" Type="http://schemas.openxmlformats.org/officeDocument/2006/relationships/image" Target="../media/image63.jpg"/><Relationship Id="rId6" Type="http://schemas.openxmlformats.org/officeDocument/2006/relationships/image" Target="../media/image131.jpg"/><Relationship Id="rId7" Type="http://schemas.openxmlformats.org/officeDocument/2006/relationships/image" Target="../media/image143.jpg"/><Relationship Id="rId8" Type="http://schemas.openxmlformats.org/officeDocument/2006/relationships/image" Target="../media/image129.jp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0.jpg"/><Relationship Id="rId10" Type="http://schemas.openxmlformats.org/officeDocument/2006/relationships/image" Target="../media/image14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7.jpg"/><Relationship Id="rId4" Type="http://schemas.openxmlformats.org/officeDocument/2006/relationships/image" Target="../media/image122.jpg"/><Relationship Id="rId9" Type="http://schemas.openxmlformats.org/officeDocument/2006/relationships/image" Target="../media/image136.jpg"/><Relationship Id="rId5" Type="http://schemas.openxmlformats.org/officeDocument/2006/relationships/image" Target="../media/image135.jpg"/><Relationship Id="rId6" Type="http://schemas.openxmlformats.org/officeDocument/2006/relationships/image" Target="../media/image146.jpg"/><Relationship Id="rId7" Type="http://schemas.openxmlformats.org/officeDocument/2006/relationships/image" Target="../media/image132.jpg"/><Relationship Id="rId8" Type="http://schemas.openxmlformats.org/officeDocument/2006/relationships/image" Target="../media/image133.jp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63.jpg"/><Relationship Id="rId10" Type="http://schemas.openxmlformats.org/officeDocument/2006/relationships/image" Target="../media/image139.png"/><Relationship Id="rId1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2.jpg"/><Relationship Id="rId4" Type="http://schemas.openxmlformats.org/officeDocument/2006/relationships/image" Target="../media/image144.jpg"/><Relationship Id="rId9" Type="http://schemas.openxmlformats.org/officeDocument/2006/relationships/image" Target="../media/image149.jpg"/><Relationship Id="rId5" Type="http://schemas.openxmlformats.org/officeDocument/2006/relationships/image" Target="../media/image148.jpg"/><Relationship Id="rId6" Type="http://schemas.openxmlformats.org/officeDocument/2006/relationships/image" Target="../media/image145.jpg"/><Relationship Id="rId7" Type="http://schemas.openxmlformats.org/officeDocument/2006/relationships/image" Target="../media/image147.jpg"/><Relationship Id="rId8" Type="http://schemas.openxmlformats.org/officeDocument/2006/relationships/image" Target="../media/image15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5400000">
            <a:off x="1553599" y="356571"/>
            <a:ext cx="3304977" cy="3608140"/>
          </a:xfrm>
          <a:custGeom>
            <a:rect b="b" l="l" r="r" t="t"/>
            <a:pathLst>
              <a:path extrusionOk="0" h="3608140" w="3304977">
                <a:moveTo>
                  <a:pt x="0" y="0"/>
                </a:moveTo>
                <a:lnTo>
                  <a:pt x="3304977" y="0"/>
                </a:lnTo>
                <a:lnTo>
                  <a:pt x="3304977" y="3608141"/>
                </a:lnTo>
                <a:lnTo>
                  <a:pt x="0" y="36081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rot="5400000">
            <a:off x="13749036" y="396036"/>
            <a:ext cx="3103479" cy="3521679"/>
          </a:xfrm>
          <a:custGeom>
            <a:rect b="b" l="l" r="r" t="t"/>
            <a:pathLst>
              <a:path extrusionOk="0" h="3521679" w="3103479">
                <a:moveTo>
                  <a:pt x="0" y="0"/>
                </a:moveTo>
                <a:lnTo>
                  <a:pt x="3103479" y="0"/>
                </a:lnTo>
                <a:lnTo>
                  <a:pt x="3103479" y="3521678"/>
                </a:lnTo>
                <a:lnTo>
                  <a:pt x="0" y="352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 rot="5400000">
            <a:off x="1656721" y="3322397"/>
            <a:ext cx="3173611" cy="3643080"/>
          </a:xfrm>
          <a:custGeom>
            <a:rect b="b" l="l" r="r" t="t"/>
            <a:pathLst>
              <a:path extrusionOk="0" h="3643080" w="3173611">
                <a:moveTo>
                  <a:pt x="0" y="0"/>
                </a:moveTo>
                <a:lnTo>
                  <a:pt x="3173611" y="0"/>
                </a:lnTo>
                <a:lnTo>
                  <a:pt x="3173611" y="3643080"/>
                </a:lnTo>
                <a:lnTo>
                  <a:pt x="0" y="3643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5400000">
            <a:off x="13652528" y="3367451"/>
            <a:ext cx="3278723" cy="3529726"/>
          </a:xfrm>
          <a:custGeom>
            <a:rect b="b" l="l" r="r" t="t"/>
            <a:pathLst>
              <a:path extrusionOk="0" h="3529726" w="3278723">
                <a:moveTo>
                  <a:pt x="0" y="0"/>
                </a:moveTo>
                <a:lnTo>
                  <a:pt x="3278723" y="0"/>
                </a:lnTo>
                <a:lnTo>
                  <a:pt x="3278723" y="3529726"/>
                </a:lnTo>
                <a:lnTo>
                  <a:pt x="0" y="35297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 rot="5400000">
            <a:off x="1433753" y="6422316"/>
            <a:ext cx="3350831" cy="3388004"/>
          </a:xfrm>
          <a:custGeom>
            <a:rect b="b" l="l" r="r" t="t"/>
            <a:pathLst>
              <a:path extrusionOk="0" h="3388004" w="3350831">
                <a:moveTo>
                  <a:pt x="0" y="0"/>
                </a:moveTo>
                <a:lnTo>
                  <a:pt x="3350831" y="0"/>
                </a:lnTo>
                <a:lnTo>
                  <a:pt x="3350831" y="3388003"/>
                </a:lnTo>
                <a:lnTo>
                  <a:pt x="0" y="3388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 rot="5400000">
            <a:off x="13739641" y="6276977"/>
            <a:ext cx="3146450" cy="3779520"/>
          </a:xfrm>
          <a:custGeom>
            <a:rect b="b" l="l" r="r" t="t"/>
            <a:pathLst>
              <a:path extrusionOk="0" h="3779520" w="3146450">
                <a:moveTo>
                  <a:pt x="0" y="0"/>
                </a:moveTo>
                <a:lnTo>
                  <a:pt x="3146450" y="0"/>
                </a:lnTo>
                <a:lnTo>
                  <a:pt x="3146450" y="3779520"/>
                </a:lnTo>
                <a:lnTo>
                  <a:pt x="0" y="3779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/>
          <p:nvPr/>
        </p:nvSpPr>
        <p:spPr>
          <a:xfrm flipH="1">
            <a:off x="5077724" y="2479763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2" y="0"/>
                </a:moveTo>
                <a:lnTo>
                  <a:pt x="0" y="0"/>
                </a:lnTo>
                <a:lnTo>
                  <a:pt x="0" y="394703"/>
                </a:lnTo>
                <a:lnTo>
                  <a:pt x="1434502" y="394703"/>
                </a:lnTo>
                <a:lnTo>
                  <a:pt x="1434502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 flipH="1" rot="10800000">
            <a:off x="11839536" y="7639081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3" y="0"/>
                </a:moveTo>
                <a:lnTo>
                  <a:pt x="0" y="0"/>
                </a:lnTo>
                <a:lnTo>
                  <a:pt x="0" y="394703"/>
                </a:lnTo>
                <a:lnTo>
                  <a:pt x="1434503" y="394703"/>
                </a:lnTo>
                <a:lnTo>
                  <a:pt x="1434503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 rot="10800000">
            <a:off x="5077724" y="7639081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2" y="394703"/>
                </a:moveTo>
                <a:lnTo>
                  <a:pt x="0" y="394703"/>
                </a:lnTo>
                <a:lnTo>
                  <a:pt x="0" y="0"/>
                </a:lnTo>
                <a:lnTo>
                  <a:pt x="1434502" y="0"/>
                </a:lnTo>
                <a:lnTo>
                  <a:pt x="1434502" y="39470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>
            <a:off x="11839536" y="2479763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3" y="394703"/>
                </a:moveTo>
                <a:lnTo>
                  <a:pt x="0" y="394703"/>
                </a:lnTo>
                <a:lnTo>
                  <a:pt x="0" y="0"/>
                </a:lnTo>
                <a:lnTo>
                  <a:pt x="1434503" y="0"/>
                </a:lnTo>
                <a:lnTo>
                  <a:pt x="1434503" y="39470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3"/>
          <p:cNvSpPr/>
          <p:nvPr/>
        </p:nvSpPr>
        <p:spPr>
          <a:xfrm rot="-10102318">
            <a:off x="5077724" y="4893243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2" y="394703"/>
                </a:moveTo>
                <a:lnTo>
                  <a:pt x="0" y="394703"/>
                </a:lnTo>
                <a:lnTo>
                  <a:pt x="0" y="0"/>
                </a:lnTo>
                <a:lnTo>
                  <a:pt x="1434502" y="0"/>
                </a:lnTo>
                <a:lnTo>
                  <a:pt x="1434502" y="39470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3"/>
          <p:cNvSpPr/>
          <p:nvPr/>
        </p:nvSpPr>
        <p:spPr>
          <a:xfrm rot="697683">
            <a:off x="11839536" y="4893243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3" y="394703"/>
                </a:moveTo>
                <a:lnTo>
                  <a:pt x="0" y="394703"/>
                </a:lnTo>
                <a:lnTo>
                  <a:pt x="0" y="0"/>
                </a:lnTo>
                <a:lnTo>
                  <a:pt x="1434503" y="0"/>
                </a:lnTo>
                <a:lnTo>
                  <a:pt x="1434503" y="39470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3"/>
          <p:cNvSpPr/>
          <p:nvPr/>
        </p:nvSpPr>
        <p:spPr>
          <a:xfrm>
            <a:off x="6345756" y="1312482"/>
            <a:ext cx="5644286" cy="7687736"/>
          </a:xfrm>
          <a:custGeom>
            <a:rect b="b" l="l" r="r" t="t"/>
            <a:pathLst>
              <a:path extrusionOk="0" h="7687736" w="5644286">
                <a:moveTo>
                  <a:pt x="0" y="0"/>
                </a:moveTo>
                <a:lnTo>
                  <a:pt x="5644286" y="0"/>
                </a:lnTo>
                <a:lnTo>
                  <a:pt x="5644286" y="7687736"/>
                </a:lnTo>
                <a:lnTo>
                  <a:pt x="0" y="7687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3"/>
          <p:cNvSpPr/>
          <p:nvPr/>
        </p:nvSpPr>
        <p:spPr>
          <a:xfrm rot="-2787714">
            <a:off x="7576416" y="3280163"/>
            <a:ext cx="250980" cy="121098"/>
          </a:xfrm>
          <a:custGeom>
            <a:rect b="b" l="l" r="r" t="t"/>
            <a:pathLst>
              <a:path extrusionOk="0" h="121098" w="250980">
                <a:moveTo>
                  <a:pt x="0" y="0"/>
                </a:moveTo>
                <a:lnTo>
                  <a:pt x="250980" y="0"/>
                </a:lnTo>
                <a:lnTo>
                  <a:pt x="250980" y="121098"/>
                </a:lnTo>
                <a:lnTo>
                  <a:pt x="0" y="121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3"/>
          <p:cNvSpPr/>
          <p:nvPr/>
        </p:nvSpPr>
        <p:spPr>
          <a:xfrm rot="7917325">
            <a:off x="10372225" y="2547546"/>
            <a:ext cx="416357" cy="326015"/>
          </a:xfrm>
          <a:custGeom>
            <a:rect b="b" l="l" r="r" t="t"/>
            <a:pathLst>
              <a:path extrusionOk="0" h="326015" w="416357">
                <a:moveTo>
                  <a:pt x="0" y="0"/>
                </a:moveTo>
                <a:lnTo>
                  <a:pt x="416356" y="0"/>
                </a:lnTo>
                <a:lnTo>
                  <a:pt x="416356" y="326015"/>
                </a:lnTo>
                <a:lnTo>
                  <a:pt x="0" y="326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3"/>
          <p:cNvSpPr txBox="1"/>
          <p:nvPr/>
        </p:nvSpPr>
        <p:spPr>
          <a:xfrm>
            <a:off x="6843235" y="4338256"/>
            <a:ext cx="4403570" cy="1462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28"/>
              <a:buFont typeface="Arial"/>
              <a:buNone/>
            </a:pPr>
            <a:r>
              <a:rPr b="0" i="0" lang="en-US" sz="582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সবাইকে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28"/>
              <a:buFont typeface="Arial"/>
              <a:buNone/>
            </a:pPr>
            <a:r>
              <a:rPr b="0" i="0" lang="en-US" sz="582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স্বাগতম!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7037985" y="6696763"/>
            <a:ext cx="4208819" cy="623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4"/>
              <a:buFont typeface="Arial"/>
              <a:buNone/>
            </a:pPr>
            <a:r>
              <a:rPr b="0" i="0" lang="en-US" sz="1894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ভাটেরা উচ্চ বিদ্যালয়ে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4"/>
              <a:buFont typeface="Arial"/>
              <a:buNone/>
            </a:pPr>
            <a:r>
              <a:rPr b="0" i="0" lang="en-US" sz="1894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আপনাদের স্বাগত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7627611" y="2728787"/>
            <a:ext cx="3029569" cy="316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12"/>
              <a:buFont typeface="Arial"/>
              <a:buNone/>
            </a:pPr>
            <a:r>
              <a:rPr b="0" i="0" lang="en-US" sz="1912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শুভারম্ভ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1443307" y="1763438"/>
            <a:ext cx="3285585" cy="7661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6"/>
              <a:buFont typeface="Arial"/>
              <a:buNone/>
            </a:pPr>
            <a:r>
              <a:rPr b="0" i="0" lang="en-US" sz="30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আনন্দের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7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6"/>
              <a:buFont typeface="Arial"/>
              <a:buNone/>
            </a:pPr>
            <a:r>
              <a:rPr b="0" i="0" lang="en-US" sz="30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সাথে শিখি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13562587" y="1763438"/>
            <a:ext cx="3285585" cy="7661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6"/>
              <a:buFont typeface="Arial"/>
              <a:buNone/>
            </a:pPr>
            <a:r>
              <a:rPr b="0" i="0" lang="en-US" sz="30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ফুলেল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7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6"/>
              <a:buFont typeface="Arial"/>
              <a:buNone/>
            </a:pPr>
            <a:r>
              <a:rPr b="0" i="0" lang="en-US" sz="30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শুভেচ্ছা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13562587" y="4793763"/>
            <a:ext cx="3285585" cy="7661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6"/>
              <a:buFont typeface="Arial"/>
              <a:buNone/>
            </a:pPr>
            <a:r>
              <a:rPr b="0" i="0" lang="en-US" sz="30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একসাথে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7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6"/>
              <a:buFont typeface="Arial"/>
              <a:buNone/>
            </a:pPr>
            <a:r>
              <a:rPr b="0" i="0" lang="en-US" sz="30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এগিয়ে যাই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1443307" y="4793763"/>
            <a:ext cx="3285585" cy="7661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6"/>
              <a:buFont typeface="Arial"/>
              <a:buNone/>
            </a:pPr>
            <a:r>
              <a:rPr b="0" i="0" lang="en-US" sz="30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নতুন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7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6"/>
              <a:buFont typeface="Arial"/>
              <a:buNone/>
            </a:pPr>
            <a:r>
              <a:rPr b="0" i="0" lang="en-US" sz="30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কিছু শিখি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112" name="Google Shape;112;p14"/>
          <p:cNvSpPr/>
          <p:nvPr/>
        </p:nvSpPr>
        <p:spPr>
          <a:xfrm rot="5400000">
            <a:off x="1123015" y="1253417"/>
            <a:ext cx="5247950" cy="4216430"/>
          </a:xfrm>
          <a:custGeom>
            <a:rect b="b" l="l" r="r" t="t"/>
            <a:pathLst>
              <a:path extrusionOk="0" h="4216430" w="5247950">
                <a:moveTo>
                  <a:pt x="0" y="0"/>
                </a:moveTo>
                <a:lnTo>
                  <a:pt x="5247949" y="0"/>
                </a:lnTo>
                <a:lnTo>
                  <a:pt x="5247949" y="4216431"/>
                </a:lnTo>
                <a:lnTo>
                  <a:pt x="0" y="4216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4"/>
          <p:cNvSpPr/>
          <p:nvPr/>
        </p:nvSpPr>
        <p:spPr>
          <a:xfrm rot="5400000">
            <a:off x="13082724" y="905130"/>
            <a:ext cx="2929848" cy="4934480"/>
          </a:xfrm>
          <a:custGeom>
            <a:rect b="b" l="l" r="r" t="t"/>
            <a:pathLst>
              <a:path extrusionOk="0" h="4934480" w="2929848">
                <a:moveTo>
                  <a:pt x="0" y="0"/>
                </a:moveTo>
                <a:lnTo>
                  <a:pt x="2929848" y="0"/>
                </a:lnTo>
                <a:lnTo>
                  <a:pt x="2929848" y="4934481"/>
                </a:lnTo>
                <a:lnTo>
                  <a:pt x="0" y="49344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4"/>
          <p:cNvSpPr/>
          <p:nvPr/>
        </p:nvSpPr>
        <p:spPr>
          <a:xfrm rot="5400000">
            <a:off x="13091824" y="4683369"/>
            <a:ext cx="2912700" cy="5418977"/>
          </a:xfrm>
          <a:custGeom>
            <a:rect b="b" l="l" r="r" t="t"/>
            <a:pathLst>
              <a:path extrusionOk="0" h="5418977" w="2912700">
                <a:moveTo>
                  <a:pt x="0" y="0"/>
                </a:moveTo>
                <a:lnTo>
                  <a:pt x="2912700" y="0"/>
                </a:lnTo>
                <a:lnTo>
                  <a:pt x="2912700" y="5418977"/>
                </a:lnTo>
                <a:lnTo>
                  <a:pt x="0" y="54189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4"/>
          <p:cNvSpPr/>
          <p:nvPr/>
        </p:nvSpPr>
        <p:spPr>
          <a:xfrm rot="5400000">
            <a:off x="2223342" y="5138495"/>
            <a:ext cx="3034861" cy="4504431"/>
          </a:xfrm>
          <a:custGeom>
            <a:rect b="b" l="l" r="r" t="t"/>
            <a:pathLst>
              <a:path extrusionOk="0" h="4504431" w="3034861">
                <a:moveTo>
                  <a:pt x="0" y="0"/>
                </a:moveTo>
                <a:lnTo>
                  <a:pt x="3034860" y="0"/>
                </a:lnTo>
                <a:lnTo>
                  <a:pt x="3034860" y="4504432"/>
                </a:lnTo>
                <a:lnTo>
                  <a:pt x="0" y="4504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14"/>
          <p:cNvSpPr/>
          <p:nvPr/>
        </p:nvSpPr>
        <p:spPr>
          <a:xfrm rot="5400000">
            <a:off x="7619370" y="5133537"/>
            <a:ext cx="3037915" cy="4508965"/>
          </a:xfrm>
          <a:custGeom>
            <a:rect b="b" l="l" r="r" t="t"/>
            <a:pathLst>
              <a:path extrusionOk="0" h="4508965" w="3037915">
                <a:moveTo>
                  <a:pt x="0" y="0"/>
                </a:moveTo>
                <a:lnTo>
                  <a:pt x="3037915" y="0"/>
                </a:lnTo>
                <a:lnTo>
                  <a:pt x="3037915" y="4508966"/>
                </a:lnTo>
                <a:lnTo>
                  <a:pt x="0" y="4508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14"/>
          <p:cNvSpPr/>
          <p:nvPr/>
        </p:nvSpPr>
        <p:spPr>
          <a:xfrm>
            <a:off x="11525537" y="1778502"/>
            <a:ext cx="1589171" cy="1434918"/>
          </a:xfrm>
          <a:custGeom>
            <a:rect b="b" l="l" r="r" t="t"/>
            <a:pathLst>
              <a:path extrusionOk="0" h="1434918" w="1589171">
                <a:moveTo>
                  <a:pt x="0" y="0"/>
                </a:moveTo>
                <a:lnTo>
                  <a:pt x="1589172" y="0"/>
                </a:lnTo>
                <a:lnTo>
                  <a:pt x="1589172" y="1434917"/>
                </a:lnTo>
                <a:lnTo>
                  <a:pt x="0" y="1434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14"/>
          <p:cNvSpPr/>
          <p:nvPr/>
        </p:nvSpPr>
        <p:spPr>
          <a:xfrm>
            <a:off x="5426356" y="2277746"/>
            <a:ext cx="1043886" cy="434517"/>
          </a:xfrm>
          <a:custGeom>
            <a:rect b="b" l="l" r="r" t="t"/>
            <a:pathLst>
              <a:path extrusionOk="0" h="434517" w="1043886">
                <a:moveTo>
                  <a:pt x="0" y="0"/>
                </a:moveTo>
                <a:lnTo>
                  <a:pt x="1043886" y="0"/>
                </a:lnTo>
                <a:lnTo>
                  <a:pt x="1043886" y="434518"/>
                </a:lnTo>
                <a:lnTo>
                  <a:pt x="0" y="4345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14"/>
          <p:cNvSpPr/>
          <p:nvPr/>
        </p:nvSpPr>
        <p:spPr>
          <a:xfrm rot="9282082">
            <a:off x="4846327" y="4890561"/>
            <a:ext cx="2424202" cy="498643"/>
          </a:xfrm>
          <a:custGeom>
            <a:rect b="b" l="l" r="r" t="t"/>
            <a:pathLst>
              <a:path extrusionOk="0" h="1106423" w="2818911">
                <a:moveTo>
                  <a:pt x="0" y="0"/>
                </a:moveTo>
                <a:lnTo>
                  <a:pt x="2818912" y="0"/>
                </a:lnTo>
                <a:lnTo>
                  <a:pt x="2818912" y="1106423"/>
                </a:lnTo>
                <a:lnTo>
                  <a:pt x="0" y="1106423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14"/>
          <p:cNvSpPr/>
          <p:nvPr/>
        </p:nvSpPr>
        <p:spPr>
          <a:xfrm rot="-9151671">
            <a:off x="10319199" y="4772222"/>
            <a:ext cx="3284486" cy="1642243"/>
          </a:xfrm>
          <a:custGeom>
            <a:rect b="b" l="l" r="r" t="t"/>
            <a:pathLst>
              <a:path extrusionOk="0" h="1642243" w="3284486">
                <a:moveTo>
                  <a:pt x="0" y="0"/>
                </a:moveTo>
                <a:lnTo>
                  <a:pt x="3284485" y="0"/>
                </a:lnTo>
                <a:lnTo>
                  <a:pt x="3284485" y="1642243"/>
                </a:lnTo>
                <a:lnTo>
                  <a:pt x="0" y="16422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14"/>
          <p:cNvSpPr txBox="1"/>
          <p:nvPr/>
        </p:nvSpPr>
        <p:spPr>
          <a:xfrm>
            <a:off x="1988148" y="2011879"/>
            <a:ext cx="3464531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বিদ্যালয়ের নাম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12642324" y="2011879"/>
            <a:ext cx="4049028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ঠিকানা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4"/>
          <p:cNvSpPr txBox="1"/>
          <p:nvPr/>
        </p:nvSpPr>
        <p:spPr>
          <a:xfrm>
            <a:off x="7159207" y="6838889"/>
            <a:ext cx="41115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আব্দুস সামাদ স্যার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 বিষয়ে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বিশেষ পাঠদানে অভিজ্ঞ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1664734" y="6838889"/>
            <a:ext cx="41115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সহকারী শিক্ষক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( বিজ্ঞান 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ভাটেরা উচ্চ বিদ্যালয়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1664734" y="2781239"/>
            <a:ext cx="41115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ভাটেরা উচ্চ বিদ্যালয়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একটি সুপরিচিত শিক্ষা প্রতিষ্ঠান যেখানে মানসম্পন্ন শিক্ষা প্রদান করা হয়।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4"/>
          <p:cNvSpPr txBox="1"/>
          <p:nvPr/>
        </p:nvSpPr>
        <p:spPr>
          <a:xfrm>
            <a:off x="12489381" y="6838889"/>
            <a:ext cx="4111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abdussamad5492@gmail.com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4"/>
          <p:cNvSpPr txBox="1"/>
          <p:nvPr/>
        </p:nvSpPr>
        <p:spPr>
          <a:xfrm>
            <a:off x="12489381" y="2781239"/>
            <a:ext cx="41115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ভাটেরা, কুলাউড়া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মৌলভীবাজার জেলা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সিলেট বিভাগ, বাংলাদেশ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7302776" y="6139754"/>
            <a:ext cx="3824221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পরিচিতি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2028423" y="6139754"/>
            <a:ext cx="3424256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পদবী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4"/>
          <p:cNvSpPr txBox="1"/>
          <p:nvPr/>
        </p:nvSpPr>
        <p:spPr>
          <a:xfrm>
            <a:off x="12797237" y="6139754"/>
            <a:ext cx="3739202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যোগাযোগ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4"/>
          <p:cNvSpPr txBox="1"/>
          <p:nvPr/>
        </p:nvSpPr>
        <p:spPr>
          <a:xfrm>
            <a:off x="7366075" y="2781250"/>
            <a:ext cx="4509000" cy="15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3600" u="none" cap="none" strike="noStrike">
                <a:solidFill>
                  <a:srgbClr val="FFFF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আব্দুস সামাদ </a:t>
            </a:r>
            <a:endParaRPr b="0" i="0" sz="36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3600" u="none" cap="none" strike="noStrike">
                <a:solidFill>
                  <a:srgbClr val="FFFF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ভাটেরা উচ্চ বিদ্যালয়</a:t>
            </a:r>
            <a:endParaRPr b="0" i="0" sz="36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137" name="Google Shape;137;p15"/>
          <p:cNvSpPr/>
          <p:nvPr/>
        </p:nvSpPr>
        <p:spPr>
          <a:xfrm>
            <a:off x="1037570" y="4527584"/>
            <a:ext cx="2945940" cy="4737296"/>
          </a:xfrm>
          <a:custGeom>
            <a:rect b="b" l="l" r="r" t="t"/>
            <a:pathLst>
              <a:path extrusionOk="0" h="4737296" w="2945940">
                <a:moveTo>
                  <a:pt x="0" y="0"/>
                </a:moveTo>
                <a:lnTo>
                  <a:pt x="2945940" y="0"/>
                </a:lnTo>
                <a:lnTo>
                  <a:pt x="2945940" y="4737295"/>
                </a:lnTo>
                <a:lnTo>
                  <a:pt x="0" y="4737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15"/>
          <p:cNvSpPr txBox="1"/>
          <p:nvPr/>
        </p:nvSpPr>
        <p:spPr>
          <a:xfrm>
            <a:off x="2702760" y="968538"/>
            <a:ext cx="131493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94"/>
              <a:buFont typeface="Arial"/>
              <a:buNone/>
            </a:pPr>
            <a:r>
              <a:rPr b="0" i="0" lang="en-US" sz="6000" u="none" cap="none" strike="noStrike">
                <a:solidFill>
                  <a:srgbClr val="F3F3F3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পাঠের বিস্তারিত তথ্য</a:t>
            </a:r>
            <a:endParaRPr b="0" i="0" sz="6000" u="none" cap="none" strike="noStrike">
              <a:solidFill>
                <a:srgbClr val="F3F3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5"/>
          <p:cNvSpPr/>
          <p:nvPr/>
        </p:nvSpPr>
        <p:spPr>
          <a:xfrm>
            <a:off x="1929628" y="2655619"/>
            <a:ext cx="2103402" cy="1393504"/>
          </a:xfrm>
          <a:custGeom>
            <a:rect b="b" l="l" r="r" t="t"/>
            <a:pathLst>
              <a:path extrusionOk="0" h="1393504" w="2103402">
                <a:moveTo>
                  <a:pt x="0" y="0"/>
                </a:moveTo>
                <a:lnTo>
                  <a:pt x="2103403" y="0"/>
                </a:lnTo>
                <a:lnTo>
                  <a:pt x="2103403" y="1393504"/>
                </a:lnTo>
                <a:lnTo>
                  <a:pt x="0" y="1393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5"/>
          <p:cNvSpPr/>
          <p:nvPr/>
        </p:nvSpPr>
        <p:spPr>
          <a:xfrm>
            <a:off x="5104926" y="2543900"/>
            <a:ext cx="1684897" cy="1347377"/>
          </a:xfrm>
          <a:custGeom>
            <a:rect b="b" l="l" r="r" t="t"/>
            <a:pathLst>
              <a:path extrusionOk="0" h="1347377" w="1684897">
                <a:moveTo>
                  <a:pt x="0" y="0"/>
                </a:moveTo>
                <a:lnTo>
                  <a:pt x="1684897" y="0"/>
                </a:lnTo>
                <a:lnTo>
                  <a:pt x="1684897" y="1347378"/>
                </a:lnTo>
                <a:lnTo>
                  <a:pt x="0" y="13473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5"/>
          <p:cNvSpPr/>
          <p:nvPr/>
        </p:nvSpPr>
        <p:spPr>
          <a:xfrm>
            <a:off x="8353209" y="2399033"/>
            <a:ext cx="1507839" cy="1672418"/>
          </a:xfrm>
          <a:custGeom>
            <a:rect b="b" l="l" r="r" t="t"/>
            <a:pathLst>
              <a:path extrusionOk="0" h="1672418" w="1507839">
                <a:moveTo>
                  <a:pt x="0" y="0"/>
                </a:moveTo>
                <a:lnTo>
                  <a:pt x="1507839" y="0"/>
                </a:lnTo>
                <a:lnTo>
                  <a:pt x="1507839" y="1672418"/>
                </a:lnTo>
                <a:lnTo>
                  <a:pt x="0" y="1672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5"/>
          <p:cNvSpPr/>
          <p:nvPr/>
        </p:nvSpPr>
        <p:spPr>
          <a:xfrm>
            <a:off x="14978023" y="2783638"/>
            <a:ext cx="1283467" cy="1285349"/>
          </a:xfrm>
          <a:custGeom>
            <a:rect b="b" l="l" r="r" t="t"/>
            <a:pathLst>
              <a:path extrusionOk="0" h="1285349" w="1283467">
                <a:moveTo>
                  <a:pt x="0" y="0"/>
                </a:moveTo>
                <a:lnTo>
                  <a:pt x="1283467" y="0"/>
                </a:lnTo>
                <a:lnTo>
                  <a:pt x="1283467" y="1285350"/>
                </a:lnTo>
                <a:lnTo>
                  <a:pt x="0" y="128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15"/>
          <p:cNvSpPr txBox="1"/>
          <p:nvPr/>
        </p:nvSpPr>
        <p:spPr>
          <a:xfrm>
            <a:off x="1230976" y="4602573"/>
            <a:ext cx="2558500" cy="6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বিষয়: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1470775" y="5979525"/>
            <a:ext cx="2558400" cy="19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জীববিজ্ঞান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বিজ্ঞান বিষয় এর একটি গুরুত্বপূর্ণ বিষয় যেখানে জীবন ও প্রাণের বিজ্ঞান আলোচনা করা হয়।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/>
          <p:nvPr/>
        </p:nvSpPr>
        <p:spPr>
          <a:xfrm>
            <a:off x="4297774" y="4648738"/>
            <a:ext cx="3071426" cy="4510963"/>
          </a:xfrm>
          <a:custGeom>
            <a:rect b="b" l="l" r="r" t="t"/>
            <a:pathLst>
              <a:path extrusionOk="0" h="4510963" w="3071426">
                <a:moveTo>
                  <a:pt x="0" y="0"/>
                </a:moveTo>
                <a:lnTo>
                  <a:pt x="3071426" y="0"/>
                </a:lnTo>
                <a:lnTo>
                  <a:pt x="3071426" y="4510962"/>
                </a:lnTo>
                <a:lnTo>
                  <a:pt x="0" y="4510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5"/>
          <p:cNvSpPr txBox="1"/>
          <p:nvPr/>
        </p:nvSpPr>
        <p:spPr>
          <a:xfrm>
            <a:off x="4547871" y="5902123"/>
            <a:ext cx="1684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দশম শ্রেণি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মাধ্যমিক স্তরের শিক্ষার্থীদের জন্য বিশেষভাবে প্রস্তুতকৃত পাঠ্যক্রম।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5"/>
          <p:cNvSpPr/>
          <p:nvPr/>
        </p:nvSpPr>
        <p:spPr>
          <a:xfrm>
            <a:off x="7672914" y="4573419"/>
            <a:ext cx="2942132" cy="4669184"/>
          </a:xfrm>
          <a:custGeom>
            <a:rect b="b" l="l" r="r" t="t"/>
            <a:pathLst>
              <a:path extrusionOk="0" h="4669184" w="2942132">
                <a:moveTo>
                  <a:pt x="0" y="0"/>
                </a:moveTo>
                <a:lnTo>
                  <a:pt x="2942132" y="0"/>
                </a:lnTo>
                <a:lnTo>
                  <a:pt x="2942132" y="4669184"/>
                </a:lnTo>
                <a:lnTo>
                  <a:pt x="0" y="46691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15"/>
          <p:cNvSpPr txBox="1"/>
          <p:nvPr/>
        </p:nvSpPr>
        <p:spPr>
          <a:xfrm>
            <a:off x="7867950" y="5979221"/>
            <a:ext cx="25584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বিজ্ঞান শাখা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বিজ্ঞান বিভাগের শিক্ষার্থীদের জন্য নির্ধারিত বিশেষ পাঠ।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5"/>
          <p:cNvSpPr/>
          <p:nvPr/>
        </p:nvSpPr>
        <p:spPr>
          <a:xfrm>
            <a:off x="10969701" y="4596058"/>
            <a:ext cx="2981980" cy="4613750"/>
          </a:xfrm>
          <a:custGeom>
            <a:rect b="b" l="l" r="r" t="t"/>
            <a:pathLst>
              <a:path extrusionOk="0" h="4613750" w="2981980">
                <a:moveTo>
                  <a:pt x="0" y="0"/>
                </a:moveTo>
                <a:lnTo>
                  <a:pt x="2981980" y="0"/>
                </a:lnTo>
                <a:lnTo>
                  <a:pt x="2981980" y="4613751"/>
                </a:lnTo>
                <a:lnTo>
                  <a:pt x="0" y="46137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15"/>
          <p:cNvSpPr txBox="1"/>
          <p:nvPr/>
        </p:nvSpPr>
        <p:spPr>
          <a:xfrm>
            <a:off x="11242675" y="6254999"/>
            <a:ext cx="2723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১৪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5"/>
          <p:cNvSpPr/>
          <p:nvPr/>
        </p:nvSpPr>
        <p:spPr>
          <a:xfrm>
            <a:off x="14280917" y="4605859"/>
            <a:ext cx="2992549" cy="4612195"/>
          </a:xfrm>
          <a:custGeom>
            <a:rect b="b" l="l" r="r" t="t"/>
            <a:pathLst>
              <a:path extrusionOk="0" h="4612195" w="2992549">
                <a:moveTo>
                  <a:pt x="0" y="0"/>
                </a:moveTo>
                <a:lnTo>
                  <a:pt x="2992549" y="0"/>
                </a:lnTo>
                <a:lnTo>
                  <a:pt x="2992549" y="4612195"/>
                </a:lnTo>
                <a:lnTo>
                  <a:pt x="0" y="46121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15"/>
          <p:cNvSpPr txBox="1"/>
          <p:nvPr/>
        </p:nvSpPr>
        <p:spPr>
          <a:xfrm>
            <a:off x="4338313" y="4602573"/>
            <a:ext cx="2977600" cy="6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শ্রেণি: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7782234" y="4602573"/>
            <a:ext cx="2723531" cy="6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শাখা: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 txBox="1"/>
          <p:nvPr/>
        </p:nvSpPr>
        <p:spPr>
          <a:xfrm>
            <a:off x="11102228" y="4602573"/>
            <a:ext cx="2717318" cy="6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অধ্যায়: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5"/>
          <p:cNvSpPr txBox="1"/>
          <p:nvPr/>
        </p:nvSpPr>
        <p:spPr>
          <a:xfrm>
            <a:off x="14501734" y="4602573"/>
            <a:ext cx="2558500" cy="6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সময়: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14594000" y="6048225"/>
            <a:ext cx="1684800" cy="19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৪৫ মিনিট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একটি পূর্ণ ক্লাস পিরিয়ডে সম্পন্ন করার জন্য পরিকল্পিত পাঠ।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162" name="Google Shape;162;p16"/>
          <p:cNvSpPr txBox="1"/>
          <p:nvPr/>
        </p:nvSpPr>
        <p:spPr>
          <a:xfrm>
            <a:off x="1854724" y="3341310"/>
            <a:ext cx="2781292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শিখনফল 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6"/>
          <p:cNvSpPr txBox="1"/>
          <p:nvPr/>
        </p:nvSpPr>
        <p:spPr>
          <a:xfrm>
            <a:off x="5787144" y="3341310"/>
            <a:ext cx="2781292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শিখনফল 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6"/>
          <p:cNvSpPr/>
          <p:nvPr/>
        </p:nvSpPr>
        <p:spPr>
          <a:xfrm>
            <a:off x="1733097" y="4172036"/>
            <a:ext cx="3086250" cy="4757226"/>
          </a:xfrm>
          <a:custGeom>
            <a:rect b="b" l="l" r="r" t="t"/>
            <a:pathLst>
              <a:path extrusionOk="0" h="4757226" w="3086250">
                <a:moveTo>
                  <a:pt x="0" y="0"/>
                </a:moveTo>
                <a:lnTo>
                  <a:pt x="3086250" y="0"/>
                </a:lnTo>
                <a:lnTo>
                  <a:pt x="3086250" y="4757226"/>
                </a:lnTo>
                <a:lnTo>
                  <a:pt x="0" y="47572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16"/>
          <p:cNvSpPr/>
          <p:nvPr/>
        </p:nvSpPr>
        <p:spPr>
          <a:xfrm>
            <a:off x="5693601" y="4041235"/>
            <a:ext cx="3032638" cy="5012625"/>
          </a:xfrm>
          <a:custGeom>
            <a:rect b="b" l="l" r="r" t="t"/>
            <a:pathLst>
              <a:path extrusionOk="0" h="5012625" w="3032638">
                <a:moveTo>
                  <a:pt x="0" y="0"/>
                </a:moveTo>
                <a:lnTo>
                  <a:pt x="3032638" y="0"/>
                </a:lnTo>
                <a:lnTo>
                  <a:pt x="3032638" y="5012624"/>
                </a:lnTo>
                <a:lnTo>
                  <a:pt x="0" y="50126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16"/>
          <p:cNvSpPr/>
          <p:nvPr/>
        </p:nvSpPr>
        <p:spPr>
          <a:xfrm>
            <a:off x="2525051" y="4883283"/>
            <a:ext cx="1429018" cy="1194077"/>
          </a:xfrm>
          <a:custGeom>
            <a:rect b="b" l="l" r="r" t="t"/>
            <a:pathLst>
              <a:path extrusionOk="0" h="1194077" w="1429018">
                <a:moveTo>
                  <a:pt x="0" y="0"/>
                </a:moveTo>
                <a:lnTo>
                  <a:pt x="1429018" y="0"/>
                </a:lnTo>
                <a:lnTo>
                  <a:pt x="1429018" y="1194078"/>
                </a:lnTo>
                <a:lnTo>
                  <a:pt x="0" y="11940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16"/>
          <p:cNvSpPr txBox="1"/>
          <p:nvPr/>
        </p:nvSpPr>
        <p:spPr>
          <a:xfrm>
            <a:off x="3512335" y="1420901"/>
            <a:ext cx="11530295" cy="93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শিখনফল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1850376" y="6457557"/>
            <a:ext cx="2789989" cy="1398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97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5"/>
              <a:buFont typeface="Arial"/>
              <a:buNone/>
            </a:pPr>
            <a:r>
              <a:rPr b="0" i="0" lang="en-US" sz="282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সংজ্ঞা বলতে পারবে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6"/>
          <p:cNvSpPr txBox="1"/>
          <p:nvPr/>
        </p:nvSpPr>
        <p:spPr>
          <a:xfrm>
            <a:off x="5782796" y="6457557"/>
            <a:ext cx="2789989" cy="1398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97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5"/>
              <a:buFont typeface="Arial"/>
              <a:buNone/>
            </a:pPr>
            <a:r>
              <a:rPr b="0" i="0" lang="en-US" sz="282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প্রক্রিয়া বর্ণনা করতে পারবে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9715216" y="3341310"/>
            <a:ext cx="2789989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শিখনফল 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9602501" y="4160642"/>
            <a:ext cx="3078109" cy="4772263"/>
          </a:xfrm>
          <a:custGeom>
            <a:rect b="b" l="l" r="r" t="t"/>
            <a:pathLst>
              <a:path extrusionOk="0" h="4772263" w="3078109">
                <a:moveTo>
                  <a:pt x="0" y="0"/>
                </a:moveTo>
                <a:lnTo>
                  <a:pt x="3078110" y="0"/>
                </a:lnTo>
                <a:lnTo>
                  <a:pt x="3078110" y="4772263"/>
                </a:lnTo>
                <a:lnTo>
                  <a:pt x="0" y="47722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16"/>
          <p:cNvSpPr txBox="1"/>
          <p:nvPr/>
        </p:nvSpPr>
        <p:spPr>
          <a:xfrm>
            <a:off x="9715216" y="6457557"/>
            <a:ext cx="2789989" cy="18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97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5"/>
              <a:buFont typeface="Arial"/>
              <a:buNone/>
            </a:pPr>
            <a:r>
              <a:rPr b="0" i="0" lang="en-US" sz="282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সুবিধা ও ব্যবহার চিহ্নিত করতে পারবে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6"/>
          <p:cNvSpPr txBox="1"/>
          <p:nvPr/>
        </p:nvSpPr>
        <p:spPr>
          <a:xfrm>
            <a:off x="13647635" y="3341310"/>
            <a:ext cx="2789989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শিখনফল 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13494931" y="4229643"/>
            <a:ext cx="3157309" cy="4626093"/>
          </a:xfrm>
          <a:custGeom>
            <a:rect b="b" l="l" r="r" t="t"/>
            <a:pathLst>
              <a:path extrusionOk="0" h="4626093" w="3157309">
                <a:moveTo>
                  <a:pt x="0" y="0"/>
                </a:moveTo>
                <a:lnTo>
                  <a:pt x="3157309" y="0"/>
                </a:lnTo>
                <a:lnTo>
                  <a:pt x="3157309" y="4626093"/>
                </a:lnTo>
                <a:lnTo>
                  <a:pt x="0" y="4626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16"/>
          <p:cNvSpPr txBox="1"/>
          <p:nvPr/>
        </p:nvSpPr>
        <p:spPr>
          <a:xfrm>
            <a:off x="13647635" y="6457557"/>
            <a:ext cx="2789989" cy="18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97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5"/>
              <a:buFont typeface="Arial"/>
              <a:buNone/>
            </a:pPr>
            <a:r>
              <a:rPr b="0" i="0" lang="en-US" sz="282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কৃষিতে টিস্যু কালচারের প্রয়োগ ব্যাখ্যা করতে পারবে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6159883" y="4600875"/>
            <a:ext cx="1930033" cy="1821263"/>
          </a:xfrm>
          <a:custGeom>
            <a:rect b="b" l="l" r="r" t="t"/>
            <a:pathLst>
              <a:path extrusionOk="0" h="1821263" w="1930033">
                <a:moveTo>
                  <a:pt x="0" y="0"/>
                </a:moveTo>
                <a:lnTo>
                  <a:pt x="1930034" y="0"/>
                </a:lnTo>
                <a:lnTo>
                  <a:pt x="1930034" y="1821263"/>
                </a:lnTo>
                <a:lnTo>
                  <a:pt x="0" y="18212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16"/>
          <p:cNvSpPr/>
          <p:nvPr/>
        </p:nvSpPr>
        <p:spPr>
          <a:xfrm>
            <a:off x="10403196" y="4595826"/>
            <a:ext cx="1452110" cy="1429456"/>
          </a:xfrm>
          <a:custGeom>
            <a:rect b="b" l="l" r="r" t="t"/>
            <a:pathLst>
              <a:path extrusionOk="0" h="1429456" w="1452110">
                <a:moveTo>
                  <a:pt x="0" y="0"/>
                </a:moveTo>
                <a:lnTo>
                  <a:pt x="1452109" y="0"/>
                </a:lnTo>
                <a:lnTo>
                  <a:pt x="1452109" y="1429456"/>
                </a:lnTo>
                <a:lnTo>
                  <a:pt x="0" y="1429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16"/>
          <p:cNvSpPr/>
          <p:nvPr/>
        </p:nvSpPr>
        <p:spPr>
          <a:xfrm>
            <a:off x="14249391" y="4540087"/>
            <a:ext cx="1447751" cy="1400284"/>
          </a:xfrm>
          <a:custGeom>
            <a:rect b="b" l="l" r="r" t="t"/>
            <a:pathLst>
              <a:path extrusionOk="0" h="1400284" w="1447751">
                <a:moveTo>
                  <a:pt x="0" y="0"/>
                </a:moveTo>
                <a:lnTo>
                  <a:pt x="1447751" y="0"/>
                </a:lnTo>
                <a:lnTo>
                  <a:pt x="1447751" y="1400284"/>
                </a:lnTo>
                <a:lnTo>
                  <a:pt x="0" y="1400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184" name="Google Shape;184;p17"/>
          <p:cNvSpPr/>
          <p:nvPr/>
        </p:nvSpPr>
        <p:spPr>
          <a:xfrm rot="5400000">
            <a:off x="1566950" y="404811"/>
            <a:ext cx="3196980" cy="3567644"/>
          </a:xfrm>
          <a:custGeom>
            <a:rect b="b" l="l" r="r" t="t"/>
            <a:pathLst>
              <a:path extrusionOk="0" h="3567644" w="3196980">
                <a:moveTo>
                  <a:pt x="0" y="0"/>
                </a:moveTo>
                <a:lnTo>
                  <a:pt x="3196980" y="0"/>
                </a:lnTo>
                <a:lnTo>
                  <a:pt x="3196980" y="3567644"/>
                </a:lnTo>
                <a:lnTo>
                  <a:pt x="0" y="35676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17"/>
          <p:cNvSpPr/>
          <p:nvPr/>
        </p:nvSpPr>
        <p:spPr>
          <a:xfrm rot="5400000">
            <a:off x="13740244" y="386222"/>
            <a:ext cx="3136251" cy="3535604"/>
          </a:xfrm>
          <a:custGeom>
            <a:rect b="b" l="l" r="r" t="t"/>
            <a:pathLst>
              <a:path extrusionOk="0" h="3535604" w="3136251">
                <a:moveTo>
                  <a:pt x="0" y="0"/>
                </a:moveTo>
                <a:lnTo>
                  <a:pt x="3136250" y="0"/>
                </a:lnTo>
                <a:lnTo>
                  <a:pt x="3136250" y="3535604"/>
                </a:lnTo>
                <a:lnTo>
                  <a:pt x="0" y="3535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17"/>
          <p:cNvSpPr/>
          <p:nvPr/>
        </p:nvSpPr>
        <p:spPr>
          <a:xfrm rot="5400000">
            <a:off x="1583693" y="3305215"/>
            <a:ext cx="3303452" cy="3653979"/>
          </a:xfrm>
          <a:custGeom>
            <a:rect b="b" l="l" r="r" t="t"/>
            <a:pathLst>
              <a:path extrusionOk="0" h="3653979" w="3303452">
                <a:moveTo>
                  <a:pt x="0" y="0"/>
                </a:moveTo>
                <a:lnTo>
                  <a:pt x="3303451" y="0"/>
                </a:lnTo>
                <a:lnTo>
                  <a:pt x="3303451" y="3653979"/>
                </a:lnTo>
                <a:lnTo>
                  <a:pt x="0" y="36539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17"/>
          <p:cNvSpPr/>
          <p:nvPr/>
        </p:nvSpPr>
        <p:spPr>
          <a:xfrm rot="5400000">
            <a:off x="13762859" y="3338366"/>
            <a:ext cx="3141280" cy="3585029"/>
          </a:xfrm>
          <a:custGeom>
            <a:rect b="b" l="l" r="r" t="t"/>
            <a:pathLst>
              <a:path extrusionOk="0" h="3585029" w="3141280">
                <a:moveTo>
                  <a:pt x="0" y="0"/>
                </a:moveTo>
                <a:lnTo>
                  <a:pt x="3141279" y="0"/>
                </a:lnTo>
                <a:lnTo>
                  <a:pt x="3141279" y="3585029"/>
                </a:lnTo>
                <a:lnTo>
                  <a:pt x="0" y="358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17"/>
          <p:cNvSpPr/>
          <p:nvPr/>
        </p:nvSpPr>
        <p:spPr>
          <a:xfrm rot="5400000">
            <a:off x="1585789" y="6184291"/>
            <a:ext cx="3400209" cy="3827977"/>
          </a:xfrm>
          <a:custGeom>
            <a:rect b="b" l="l" r="r" t="t"/>
            <a:pathLst>
              <a:path extrusionOk="0" h="3827977" w="3400209">
                <a:moveTo>
                  <a:pt x="0" y="0"/>
                </a:moveTo>
                <a:lnTo>
                  <a:pt x="3400208" y="0"/>
                </a:lnTo>
                <a:lnTo>
                  <a:pt x="3400208" y="3827977"/>
                </a:lnTo>
                <a:lnTo>
                  <a:pt x="0" y="38279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17"/>
          <p:cNvSpPr/>
          <p:nvPr/>
        </p:nvSpPr>
        <p:spPr>
          <a:xfrm rot="5400000">
            <a:off x="13692346" y="6347588"/>
            <a:ext cx="3224298" cy="3524022"/>
          </a:xfrm>
          <a:custGeom>
            <a:rect b="b" l="l" r="r" t="t"/>
            <a:pathLst>
              <a:path extrusionOk="0" h="3524022" w="3224298">
                <a:moveTo>
                  <a:pt x="0" y="0"/>
                </a:moveTo>
                <a:lnTo>
                  <a:pt x="3224298" y="0"/>
                </a:lnTo>
                <a:lnTo>
                  <a:pt x="3224298" y="3524021"/>
                </a:lnTo>
                <a:lnTo>
                  <a:pt x="0" y="352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17"/>
          <p:cNvSpPr/>
          <p:nvPr/>
        </p:nvSpPr>
        <p:spPr>
          <a:xfrm flipH="1">
            <a:off x="5077724" y="2479763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2" y="0"/>
                </a:moveTo>
                <a:lnTo>
                  <a:pt x="0" y="0"/>
                </a:lnTo>
                <a:lnTo>
                  <a:pt x="0" y="394703"/>
                </a:lnTo>
                <a:lnTo>
                  <a:pt x="1434502" y="394703"/>
                </a:lnTo>
                <a:lnTo>
                  <a:pt x="1434502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17"/>
          <p:cNvSpPr/>
          <p:nvPr/>
        </p:nvSpPr>
        <p:spPr>
          <a:xfrm flipH="1" rot="10800000">
            <a:off x="11839536" y="7639081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3" y="0"/>
                </a:moveTo>
                <a:lnTo>
                  <a:pt x="0" y="0"/>
                </a:lnTo>
                <a:lnTo>
                  <a:pt x="0" y="394703"/>
                </a:lnTo>
                <a:lnTo>
                  <a:pt x="1434503" y="394703"/>
                </a:lnTo>
                <a:lnTo>
                  <a:pt x="1434503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17"/>
          <p:cNvSpPr/>
          <p:nvPr/>
        </p:nvSpPr>
        <p:spPr>
          <a:xfrm rot="10800000">
            <a:off x="5077724" y="7639081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2" y="394703"/>
                </a:moveTo>
                <a:lnTo>
                  <a:pt x="0" y="394703"/>
                </a:lnTo>
                <a:lnTo>
                  <a:pt x="0" y="0"/>
                </a:lnTo>
                <a:lnTo>
                  <a:pt x="1434502" y="0"/>
                </a:lnTo>
                <a:lnTo>
                  <a:pt x="1434502" y="39470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17"/>
          <p:cNvSpPr/>
          <p:nvPr/>
        </p:nvSpPr>
        <p:spPr>
          <a:xfrm>
            <a:off x="11839536" y="2479763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3" y="394703"/>
                </a:moveTo>
                <a:lnTo>
                  <a:pt x="0" y="394703"/>
                </a:lnTo>
                <a:lnTo>
                  <a:pt x="0" y="0"/>
                </a:lnTo>
                <a:lnTo>
                  <a:pt x="1434503" y="0"/>
                </a:lnTo>
                <a:lnTo>
                  <a:pt x="1434503" y="39470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17"/>
          <p:cNvSpPr/>
          <p:nvPr/>
        </p:nvSpPr>
        <p:spPr>
          <a:xfrm rot="-10102318">
            <a:off x="5077724" y="4893243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2" y="394703"/>
                </a:moveTo>
                <a:lnTo>
                  <a:pt x="0" y="394703"/>
                </a:lnTo>
                <a:lnTo>
                  <a:pt x="0" y="0"/>
                </a:lnTo>
                <a:lnTo>
                  <a:pt x="1434502" y="0"/>
                </a:lnTo>
                <a:lnTo>
                  <a:pt x="1434502" y="39470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17"/>
          <p:cNvSpPr/>
          <p:nvPr/>
        </p:nvSpPr>
        <p:spPr>
          <a:xfrm rot="697683">
            <a:off x="11839536" y="4893243"/>
            <a:ext cx="1434503" cy="394703"/>
          </a:xfrm>
          <a:custGeom>
            <a:rect b="b" l="l" r="r" t="t"/>
            <a:pathLst>
              <a:path extrusionOk="0" h="394703" w="1434503">
                <a:moveTo>
                  <a:pt x="1434503" y="394703"/>
                </a:moveTo>
                <a:lnTo>
                  <a:pt x="0" y="394703"/>
                </a:lnTo>
                <a:lnTo>
                  <a:pt x="0" y="0"/>
                </a:lnTo>
                <a:lnTo>
                  <a:pt x="1434503" y="0"/>
                </a:lnTo>
                <a:lnTo>
                  <a:pt x="1434503" y="39470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17"/>
          <p:cNvSpPr/>
          <p:nvPr/>
        </p:nvSpPr>
        <p:spPr>
          <a:xfrm>
            <a:off x="6506972" y="1387400"/>
            <a:ext cx="5274100" cy="7542738"/>
          </a:xfrm>
          <a:custGeom>
            <a:rect b="b" l="l" r="r" t="t"/>
            <a:pathLst>
              <a:path extrusionOk="0" h="7542738" w="5274100">
                <a:moveTo>
                  <a:pt x="0" y="0"/>
                </a:moveTo>
                <a:lnTo>
                  <a:pt x="5274100" y="0"/>
                </a:lnTo>
                <a:lnTo>
                  <a:pt x="5274100" y="7542738"/>
                </a:lnTo>
                <a:lnTo>
                  <a:pt x="0" y="75427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17"/>
          <p:cNvSpPr/>
          <p:nvPr/>
        </p:nvSpPr>
        <p:spPr>
          <a:xfrm rot="-2787714">
            <a:off x="7270836" y="2699368"/>
            <a:ext cx="713549" cy="649978"/>
          </a:xfrm>
          <a:custGeom>
            <a:rect b="b" l="l" r="r" t="t"/>
            <a:pathLst>
              <a:path extrusionOk="0" h="649978" w="713549">
                <a:moveTo>
                  <a:pt x="0" y="0"/>
                </a:moveTo>
                <a:lnTo>
                  <a:pt x="713549" y="0"/>
                </a:lnTo>
                <a:lnTo>
                  <a:pt x="713549" y="649978"/>
                </a:lnTo>
                <a:lnTo>
                  <a:pt x="0" y="6499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17"/>
          <p:cNvSpPr/>
          <p:nvPr/>
        </p:nvSpPr>
        <p:spPr>
          <a:xfrm rot="7917325">
            <a:off x="10300405" y="2699368"/>
            <a:ext cx="713549" cy="649978"/>
          </a:xfrm>
          <a:custGeom>
            <a:rect b="b" l="l" r="r" t="t"/>
            <a:pathLst>
              <a:path extrusionOk="0" h="649978" w="713549">
                <a:moveTo>
                  <a:pt x="0" y="0"/>
                </a:moveTo>
                <a:lnTo>
                  <a:pt x="713549" y="0"/>
                </a:lnTo>
                <a:lnTo>
                  <a:pt x="713549" y="649978"/>
                </a:lnTo>
                <a:lnTo>
                  <a:pt x="0" y="6499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17"/>
          <p:cNvSpPr txBox="1"/>
          <p:nvPr/>
        </p:nvSpPr>
        <p:spPr>
          <a:xfrm>
            <a:off x="6843225" y="4751176"/>
            <a:ext cx="4403700" cy="26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62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টিস্যু কালচার এর গুরুত্ব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7"/>
          <p:cNvSpPr txBox="1"/>
          <p:nvPr/>
        </p:nvSpPr>
        <p:spPr>
          <a:xfrm>
            <a:off x="6757201" y="3220250"/>
            <a:ext cx="5274000" cy="12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16"/>
              <a:buFont typeface="Arial"/>
              <a:buNone/>
            </a:pPr>
            <a:r>
              <a:rPr b="1" i="0" lang="en-US" sz="6000" u="none" cap="none" strike="noStrike">
                <a:solidFill>
                  <a:srgbClr val="E06666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আজকের পাঠ</a:t>
            </a:r>
            <a:endParaRPr b="1" i="0" sz="6000" u="none" cap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7"/>
          <p:cNvSpPr txBox="1"/>
          <p:nvPr/>
        </p:nvSpPr>
        <p:spPr>
          <a:xfrm>
            <a:off x="1443307" y="1906324"/>
            <a:ext cx="3285585" cy="48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8"/>
              <a:buFont typeface="Arial"/>
              <a:buNone/>
            </a:pPr>
            <a:r>
              <a:rPr b="0" i="0" lang="en-US" sz="372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সংজ্ঞা ও পরিচিতি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7"/>
          <p:cNvSpPr txBox="1"/>
          <p:nvPr/>
        </p:nvSpPr>
        <p:spPr>
          <a:xfrm>
            <a:off x="13562587" y="1906324"/>
            <a:ext cx="3285585" cy="48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8"/>
              <a:buFont typeface="Arial"/>
              <a:buNone/>
            </a:pPr>
            <a:r>
              <a:rPr b="0" i="0" lang="en-US" sz="372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প্রক্রিয়া ও ধাপ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7"/>
          <p:cNvSpPr txBox="1"/>
          <p:nvPr/>
        </p:nvSpPr>
        <p:spPr>
          <a:xfrm>
            <a:off x="13562587" y="4936649"/>
            <a:ext cx="3285585" cy="48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8"/>
              <a:buFont typeface="Arial"/>
              <a:buNone/>
            </a:pPr>
            <a:r>
              <a:rPr b="0" i="0" lang="en-US" sz="372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অর্থনৈতিক গুরুত্ব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7"/>
          <p:cNvSpPr txBox="1"/>
          <p:nvPr/>
        </p:nvSpPr>
        <p:spPr>
          <a:xfrm>
            <a:off x="1443307" y="4936649"/>
            <a:ext cx="3285585" cy="48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8"/>
              <a:buFont typeface="Arial"/>
              <a:buNone/>
            </a:pPr>
            <a:r>
              <a:rPr b="0" i="0" lang="en-US" sz="372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সুবিধা ও প্রয়োগ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7"/>
          <p:cNvSpPr txBox="1"/>
          <p:nvPr/>
        </p:nvSpPr>
        <p:spPr>
          <a:xfrm>
            <a:off x="1443307" y="7914268"/>
            <a:ext cx="3285585" cy="4899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8"/>
              <a:buFont typeface="Arial"/>
              <a:buNone/>
            </a:pPr>
            <a:r>
              <a:rPr b="0" i="0" lang="en-US" sz="372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কৃষিতে ব্যবহার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7"/>
          <p:cNvSpPr txBox="1"/>
          <p:nvPr/>
        </p:nvSpPr>
        <p:spPr>
          <a:xfrm>
            <a:off x="13570374" y="7927709"/>
            <a:ext cx="3285585" cy="45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9"/>
              <a:buFont typeface="Arial"/>
              <a:buNone/>
            </a:pPr>
            <a:r>
              <a:rPr b="0" i="0" lang="en-US" sz="3460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ঔষধি গাছ সংরক্ষণ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212" name="Google Shape;212;p18"/>
          <p:cNvSpPr/>
          <p:nvPr/>
        </p:nvSpPr>
        <p:spPr>
          <a:xfrm>
            <a:off x="8131977" y="458150"/>
            <a:ext cx="2696218" cy="3030614"/>
          </a:xfrm>
          <a:custGeom>
            <a:rect b="b" l="l" r="r" t="t"/>
            <a:pathLst>
              <a:path extrusionOk="0" h="2192126" w="2496498">
                <a:moveTo>
                  <a:pt x="0" y="0"/>
                </a:moveTo>
                <a:lnTo>
                  <a:pt x="2496498" y="0"/>
                </a:lnTo>
                <a:lnTo>
                  <a:pt x="2496498" y="2192126"/>
                </a:lnTo>
                <a:lnTo>
                  <a:pt x="0" y="2192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18"/>
          <p:cNvSpPr/>
          <p:nvPr/>
        </p:nvSpPr>
        <p:spPr>
          <a:xfrm rot="5400000">
            <a:off x="1830668" y="286672"/>
            <a:ext cx="2648307" cy="4035516"/>
          </a:xfrm>
          <a:custGeom>
            <a:rect b="b" l="l" r="r" t="t"/>
            <a:pathLst>
              <a:path extrusionOk="0" h="4035516" w="2648307">
                <a:moveTo>
                  <a:pt x="0" y="0"/>
                </a:moveTo>
                <a:lnTo>
                  <a:pt x="2648308" y="0"/>
                </a:lnTo>
                <a:lnTo>
                  <a:pt x="2648308" y="4035516"/>
                </a:lnTo>
                <a:lnTo>
                  <a:pt x="0" y="4035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18"/>
          <p:cNvSpPr/>
          <p:nvPr/>
        </p:nvSpPr>
        <p:spPr>
          <a:xfrm rot="5400000">
            <a:off x="1861894" y="3250127"/>
            <a:ext cx="2577173" cy="4123477"/>
          </a:xfrm>
          <a:custGeom>
            <a:rect b="b" l="l" r="r" t="t"/>
            <a:pathLst>
              <a:path extrusionOk="0" h="4123477" w="2577173">
                <a:moveTo>
                  <a:pt x="0" y="0"/>
                </a:moveTo>
                <a:lnTo>
                  <a:pt x="2577173" y="0"/>
                </a:lnTo>
                <a:lnTo>
                  <a:pt x="2577173" y="4123477"/>
                </a:lnTo>
                <a:lnTo>
                  <a:pt x="0" y="4123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18"/>
          <p:cNvSpPr/>
          <p:nvPr/>
        </p:nvSpPr>
        <p:spPr>
          <a:xfrm rot="5400000">
            <a:off x="1854484" y="6232312"/>
            <a:ext cx="2582964" cy="4174488"/>
          </a:xfrm>
          <a:custGeom>
            <a:rect b="b" l="l" r="r" t="t"/>
            <a:pathLst>
              <a:path extrusionOk="0" h="4174488" w="2582964">
                <a:moveTo>
                  <a:pt x="0" y="0"/>
                </a:moveTo>
                <a:lnTo>
                  <a:pt x="2582964" y="0"/>
                </a:lnTo>
                <a:lnTo>
                  <a:pt x="2582964" y="4174487"/>
                </a:lnTo>
                <a:lnTo>
                  <a:pt x="0" y="41744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18"/>
          <p:cNvSpPr/>
          <p:nvPr/>
        </p:nvSpPr>
        <p:spPr>
          <a:xfrm rot="5400000">
            <a:off x="13882514" y="253102"/>
            <a:ext cx="2611327" cy="4104246"/>
          </a:xfrm>
          <a:custGeom>
            <a:rect b="b" l="l" r="r" t="t"/>
            <a:pathLst>
              <a:path extrusionOk="0" h="4104246" w="2611327">
                <a:moveTo>
                  <a:pt x="0" y="0"/>
                </a:moveTo>
                <a:lnTo>
                  <a:pt x="2611327" y="0"/>
                </a:lnTo>
                <a:lnTo>
                  <a:pt x="2611327" y="4104246"/>
                </a:lnTo>
                <a:lnTo>
                  <a:pt x="0" y="41042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7" name="Google Shape;217;p18"/>
          <p:cNvSpPr/>
          <p:nvPr/>
        </p:nvSpPr>
        <p:spPr>
          <a:xfrm rot="5400000">
            <a:off x="13870692" y="3259045"/>
            <a:ext cx="2622253" cy="4105289"/>
          </a:xfrm>
          <a:custGeom>
            <a:rect b="b" l="l" r="r" t="t"/>
            <a:pathLst>
              <a:path extrusionOk="0" h="4105289" w="2622253">
                <a:moveTo>
                  <a:pt x="0" y="0"/>
                </a:moveTo>
                <a:lnTo>
                  <a:pt x="2622253" y="0"/>
                </a:lnTo>
                <a:lnTo>
                  <a:pt x="2622253" y="4105289"/>
                </a:lnTo>
                <a:lnTo>
                  <a:pt x="0" y="4105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18"/>
          <p:cNvSpPr/>
          <p:nvPr/>
        </p:nvSpPr>
        <p:spPr>
          <a:xfrm rot="5400000">
            <a:off x="13882756" y="6274778"/>
            <a:ext cx="2606163" cy="4088099"/>
          </a:xfrm>
          <a:custGeom>
            <a:rect b="b" l="l" r="r" t="t"/>
            <a:pathLst>
              <a:path extrusionOk="0" h="4088099" w="2606163">
                <a:moveTo>
                  <a:pt x="0" y="0"/>
                </a:moveTo>
                <a:lnTo>
                  <a:pt x="2606163" y="0"/>
                </a:lnTo>
                <a:lnTo>
                  <a:pt x="2606163" y="4088099"/>
                </a:lnTo>
                <a:lnTo>
                  <a:pt x="0" y="40880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p18"/>
          <p:cNvSpPr txBox="1"/>
          <p:nvPr/>
        </p:nvSpPr>
        <p:spPr>
          <a:xfrm>
            <a:off x="7331075" y="2445149"/>
            <a:ext cx="36258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91"/>
              <a:buFont typeface="Arial"/>
              <a:buNone/>
            </a:pPr>
            <a:r>
              <a:rPr b="0" i="0" lang="en-US" sz="6091" u="none" cap="none" strike="noStrike">
                <a:solidFill>
                  <a:srgbClr val="783F04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টিস্যু কালচার কী?</a:t>
            </a:r>
            <a:endParaRPr b="0" i="0" sz="1400" u="none" cap="none" strike="noStrike">
              <a:solidFill>
                <a:srgbClr val="783F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8"/>
          <p:cNvSpPr txBox="1"/>
          <p:nvPr/>
        </p:nvSpPr>
        <p:spPr>
          <a:xfrm>
            <a:off x="7089650" y="6603500"/>
            <a:ext cx="41745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22"/>
              <a:buFont typeface="Arial"/>
              <a:buNone/>
            </a:pPr>
            <a:r>
              <a:rPr b="0" i="0" lang="en-US" sz="4322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সংজ্ঞা ও পরিচিতি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8"/>
          <p:cNvSpPr/>
          <p:nvPr/>
        </p:nvSpPr>
        <p:spPr>
          <a:xfrm flipH="1" rot="-689003">
            <a:off x="5280101" y="5080009"/>
            <a:ext cx="1778184" cy="489267"/>
          </a:xfrm>
          <a:custGeom>
            <a:rect b="b" l="l" r="r" t="t"/>
            <a:pathLst>
              <a:path extrusionOk="0" h="489267" w="1778184">
                <a:moveTo>
                  <a:pt x="0" y="489267"/>
                </a:moveTo>
                <a:lnTo>
                  <a:pt x="1778184" y="489267"/>
                </a:lnTo>
                <a:lnTo>
                  <a:pt x="1778184" y="0"/>
                </a:lnTo>
                <a:lnTo>
                  <a:pt x="0" y="0"/>
                </a:lnTo>
                <a:lnTo>
                  <a:pt x="0" y="489267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18"/>
          <p:cNvSpPr/>
          <p:nvPr/>
        </p:nvSpPr>
        <p:spPr>
          <a:xfrm flipH="1" rot="10076485">
            <a:off x="11234097" y="5116822"/>
            <a:ext cx="1778184" cy="489267"/>
          </a:xfrm>
          <a:custGeom>
            <a:rect b="b" l="l" r="r" t="t"/>
            <a:pathLst>
              <a:path extrusionOk="0" h="489267" w="1778184">
                <a:moveTo>
                  <a:pt x="0" y="489266"/>
                </a:moveTo>
                <a:lnTo>
                  <a:pt x="1778184" y="489266"/>
                </a:lnTo>
                <a:lnTo>
                  <a:pt x="1778184" y="0"/>
                </a:lnTo>
                <a:lnTo>
                  <a:pt x="0" y="0"/>
                </a:lnTo>
                <a:lnTo>
                  <a:pt x="0" y="489266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18"/>
          <p:cNvSpPr/>
          <p:nvPr/>
        </p:nvSpPr>
        <p:spPr>
          <a:xfrm flipH="1" rot="-7861088">
            <a:off x="10569833" y="7048649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4"/>
                </a:moveTo>
                <a:lnTo>
                  <a:pt x="3065170" y="819564"/>
                </a:lnTo>
                <a:lnTo>
                  <a:pt x="3065170" y="0"/>
                </a:lnTo>
                <a:lnTo>
                  <a:pt x="0" y="0"/>
                </a:lnTo>
                <a:lnTo>
                  <a:pt x="0" y="819564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18"/>
          <p:cNvSpPr/>
          <p:nvPr/>
        </p:nvSpPr>
        <p:spPr>
          <a:xfrm flipH="1" rot="2838827">
            <a:off x="4636608" y="2897936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4"/>
                </a:moveTo>
                <a:lnTo>
                  <a:pt x="3065170" y="819564"/>
                </a:lnTo>
                <a:lnTo>
                  <a:pt x="3065170" y="0"/>
                </a:lnTo>
                <a:lnTo>
                  <a:pt x="0" y="0"/>
                </a:lnTo>
                <a:lnTo>
                  <a:pt x="0" y="819564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18"/>
          <p:cNvSpPr/>
          <p:nvPr/>
        </p:nvSpPr>
        <p:spPr>
          <a:xfrm rot="-2808228">
            <a:off x="10601465" y="2921284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70" y="0"/>
                </a:lnTo>
                <a:lnTo>
                  <a:pt x="3065170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18"/>
          <p:cNvSpPr/>
          <p:nvPr/>
        </p:nvSpPr>
        <p:spPr>
          <a:xfrm rot="7741599">
            <a:off x="4902716" y="7025301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69" y="0"/>
                </a:lnTo>
                <a:lnTo>
                  <a:pt x="3065169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18"/>
          <p:cNvSpPr txBox="1"/>
          <p:nvPr/>
        </p:nvSpPr>
        <p:spPr>
          <a:xfrm>
            <a:off x="1572757" y="1267951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সংজ্ঞা: উদ্ভিদের ক্ষুদ্র কোষ বা টিস্যু নিয়ে জীবাণুমুক্ত পরিবেশে কৃত্রিম পুষ্টি মাধ্যমে সম্পূর্ণ উদ্ভিদ তৈরির প্রক্রিয়া।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8"/>
          <p:cNvSpPr txBox="1"/>
          <p:nvPr/>
        </p:nvSpPr>
        <p:spPr>
          <a:xfrm>
            <a:off x="1572757" y="4274996"/>
            <a:ext cx="3233381" cy="882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মাইক্রোপ্রোপাগেশন: অল্প সময়ে হাজার হাজার অভিন্ন উদ্ভিদ তৈরি করা সম্ভব হয় এই পদ্ধতিতে।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8"/>
          <p:cNvSpPr txBox="1"/>
          <p:nvPr/>
        </p:nvSpPr>
        <p:spPr>
          <a:xfrm>
            <a:off x="13585209" y="1267951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উপাদান: এক্সপ্ল্যান্ট (উদ্ভিদের অংশ), পুষ্টি মাধ্যম (মিডিয়া), হরমোন এবং জীবাণুমুক্ত পরিবেশ প্রয়োজন।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8"/>
          <p:cNvSpPr txBox="1"/>
          <p:nvPr/>
        </p:nvSpPr>
        <p:spPr>
          <a:xfrm>
            <a:off x="13585209" y="4274996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ইন-ভিট্রো কালচার: ল্যাবরেটরিতে কাচের পাত্রে বা পেট্রি ডিশে নিয়ন্ত্রিত পরিবেশে উদ্ভিদ টিস্যু বৃদ্ধি করা হয়।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8"/>
          <p:cNvSpPr txBox="1"/>
          <p:nvPr/>
        </p:nvSpPr>
        <p:spPr>
          <a:xfrm>
            <a:off x="13585209" y="7282041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ক্যালাস গঠন: বিভাজিত কোষ থেকে অবিভেদিত কোষপুঞ্জ (ক্যালাস) তৈরি হয়, পরে পূর্ণাঙ্গ উদ্ভিদে পরিণত হয়।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8"/>
          <p:cNvSpPr txBox="1"/>
          <p:nvPr/>
        </p:nvSpPr>
        <p:spPr>
          <a:xfrm>
            <a:off x="6273738" y="7792575"/>
            <a:ext cx="63771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44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উদ্ভিদের ক্ষুদ্র অংশ থেকে কৃত্রিম পরিবেশে সম্পূর্ণ উদ্ভিদ উৎপাদনের পদ্ধতি</a:t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8"/>
          <p:cNvSpPr txBox="1"/>
          <p:nvPr/>
        </p:nvSpPr>
        <p:spPr>
          <a:xfrm>
            <a:off x="1572757" y="7282041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টোটিপোটেন্সি: প্রতিটি উদ্ভিদ কোষে সম্পূর্ণ উদ্ভিদ তৈরির সম্ভাবনা থাকে — এটাই টিস্যু কালচারের মূল ভিত্তি।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239" name="Google Shape;239;p19"/>
          <p:cNvSpPr/>
          <p:nvPr/>
        </p:nvSpPr>
        <p:spPr>
          <a:xfrm>
            <a:off x="1173299" y="3753099"/>
            <a:ext cx="3188280" cy="4663708"/>
          </a:xfrm>
          <a:custGeom>
            <a:rect b="b" l="l" r="r" t="t"/>
            <a:pathLst>
              <a:path extrusionOk="0" h="4663708" w="3188280">
                <a:moveTo>
                  <a:pt x="0" y="0"/>
                </a:moveTo>
                <a:lnTo>
                  <a:pt x="3188281" y="0"/>
                </a:lnTo>
                <a:lnTo>
                  <a:pt x="3188281" y="4663708"/>
                </a:lnTo>
                <a:lnTo>
                  <a:pt x="0" y="4663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0" name="Google Shape;240;p19"/>
          <p:cNvGrpSpPr/>
          <p:nvPr/>
        </p:nvGrpSpPr>
        <p:grpSpPr>
          <a:xfrm>
            <a:off x="5433989" y="2449463"/>
            <a:ext cx="1085633" cy="1085633"/>
            <a:chOff x="0" y="0"/>
            <a:chExt cx="812800" cy="812800"/>
          </a:xfrm>
        </p:grpSpPr>
        <p:sp>
          <p:nvSpPr>
            <p:cNvPr id="241" name="Google Shape;241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CFA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8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3" name="Google Shape;243;p19"/>
          <p:cNvGrpSpPr/>
          <p:nvPr/>
        </p:nvGrpSpPr>
        <p:grpSpPr>
          <a:xfrm>
            <a:off x="8776269" y="2449463"/>
            <a:ext cx="1085633" cy="1085633"/>
            <a:chOff x="0" y="0"/>
            <a:chExt cx="812800" cy="812800"/>
          </a:xfrm>
        </p:grpSpPr>
        <p:sp>
          <p:nvSpPr>
            <p:cNvPr id="244" name="Google Shape;244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4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8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6" name="Google Shape;246;p19"/>
          <p:cNvGrpSpPr/>
          <p:nvPr/>
        </p:nvGrpSpPr>
        <p:grpSpPr>
          <a:xfrm>
            <a:off x="11874710" y="2449463"/>
            <a:ext cx="1085633" cy="1085633"/>
            <a:chOff x="0" y="0"/>
            <a:chExt cx="812800" cy="812800"/>
          </a:xfrm>
        </p:grpSpPr>
        <p:sp>
          <p:nvSpPr>
            <p:cNvPr id="247" name="Google Shape;247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E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8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19"/>
          <p:cNvGrpSpPr/>
          <p:nvPr/>
        </p:nvGrpSpPr>
        <p:grpSpPr>
          <a:xfrm>
            <a:off x="15025340" y="2449463"/>
            <a:ext cx="1085633" cy="1085633"/>
            <a:chOff x="0" y="0"/>
            <a:chExt cx="812800" cy="812800"/>
          </a:xfrm>
        </p:grpSpPr>
        <p:sp>
          <p:nvSpPr>
            <p:cNvPr id="250" name="Google Shape;250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7E3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8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19"/>
          <p:cNvGrpSpPr/>
          <p:nvPr/>
        </p:nvGrpSpPr>
        <p:grpSpPr>
          <a:xfrm>
            <a:off x="2329894" y="2449463"/>
            <a:ext cx="1085633" cy="1085633"/>
            <a:chOff x="0" y="0"/>
            <a:chExt cx="812800" cy="812800"/>
          </a:xfrm>
        </p:grpSpPr>
        <p:sp>
          <p:nvSpPr>
            <p:cNvPr id="253" name="Google Shape;253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0E2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8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p19"/>
          <p:cNvSpPr/>
          <p:nvPr/>
        </p:nvSpPr>
        <p:spPr>
          <a:xfrm>
            <a:off x="4361580" y="3753099"/>
            <a:ext cx="3188280" cy="4663708"/>
          </a:xfrm>
          <a:custGeom>
            <a:rect b="b" l="l" r="r" t="t"/>
            <a:pathLst>
              <a:path extrusionOk="0" h="4663708" w="3188280">
                <a:moveTo>
                  <a:pt x="0" y="0"/>
                </a:moveTo>
                <a:lnTo>
                  <a:pt x="3188280" y="0"/>
                </a:lnTo>
                <a:lnTo>
                  <a:pt x="3188280" y="4663708"/>
                </a:lnTo>
                <a:lnTo>
                  <a:pt x="0" y="4663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19"/>
          <p:cNvSpPr/>
          <p:nvPr/>
        </p:nvSpPr>
        <p:spPr>
          <a:xfrm>
            <a:off x="7549860" y="3753099"/>
            <a:ext cx="3188280" cy="4663708"/>
          </a:xfrm>
          <a:custGeom>
            <a:rect b="b" l="l" r="r" t="t"/>
            <a:pathLst>
              <a:path extrusionOk="0" h="4663708" w="3188280">
                <a:moveTo>
                  <a:pt x="0" y="0"/>
                </a:moveTo>
                <a:lnTo>
                  <a:pt x="3188280" y="0"/>
                </a:lnTo>
                <a:lnTo>
                  <a:pt x="3188280" y="4663708"/>
                </a:lnTo>
                <a:lnTo>
                  <a:pt x="0" y="4663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19"/>
          <p:cNvSpPr/>
          <p:nvPr/>
        </p:nvSpPr>
        <p:spPr>
          <a:xfrm>
            <a:off x="10738140" y="3753099"/>
            <a:ext cx="3188280" cy="4663708"/>
          </a:xfrm>
          <a:custGeom>
            <a:rect b="b" l="l" r="r" t="t"/>
            <a:pathLst>
              <a:path extrusionOk="0" h="4663708" w="3188280">
                <a:moveTo>
                  <a:pt x="0" y="0"/>
                </a:moveTo>
                <a:lnTo>
                  <a:pt x="3188280" y="0"/>
                </a:lnTo>
                <a:lnTo>
                  <a:pt x="3188280" y="4663708"/>
                </a:lnTo>
                <a:lnTo>
                  <a:pt x="0" y="4663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19"/>
          <p:cNvSpPr/>
          <p:nvPr/>
        </p:nvSpPr>
        <p:spPr>
          <a:xfrm>
            <a:off x="13926420" y="3753099"/>
            <a:ext cx="3188280" cy="4663708"/>
          </a:xfrm>
          <a:custGeom>
            <a:rect b="b" l="l" r="r" t="t"/>
            <a:pathLst>
              <a:path extrusionOk="0" h="4663708" w="3188280">
                <a:moveTo>
                  <a:pt x="0" y="0"/>
                </a:moveTo>
                <a:lnTo>
                  <a:pt x="3188281" y="0"/>
                </a:lnTo>
                <a:lnTo>
                  <a:pt x="3188281" y="4663708"/>
                </a:lnTo>
                <a:lnTo>
                  <a:pt x="0" y="4663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19"/>
          <p:cNvSpPr/>
          <p:nvPr/>
        </p:nvSpPr>
        <p:spPr>
          <a:xfrm flipH="1" rot="10145401">
            <a:off x="3861155" y="2860531"/>
            <a:ext cx="1434503" cy="394703"/>
          </a:xfrm>
          <a:custGeom>
            <a:rect b="b" l="l" r="r" t="t"/>
            <a:pathLst>
              <a:path extrusionOk="0" h="394703" w="1434503">
                <a:moveTo>
                  <a:pt x="0" y="394703"/>
                </a:moveTo>
                <a:lnTo>
                  <a:pt x="1434503" y="394703"/>
                </a:lnTo>
                <a:lnTo>
                  <a:pt x="1434503" y="0"/>
                </a:lnTo>
                <a:lnTo>
                  <a:pt x="0" y="0"/>
                </a:lnTo>
                <a:lnTo>
                  <a:pt x="0" y="394703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19"/>
          <p:cNvSpPr/>
          <p:nvPr/>
        </p:nvSpPr>
        <p:spPr>
          <a:xfrm flipH="1" rot="10145401">
            <a:off x="7018538" y="2860531"/>
            <a:ext cx="1434503" cy="394703"/>
          </a:xfrm>
          <a:custGeom>
            <a:rect b="b" l="l" r="r" t="t"/>
            <a:pathLst>
              <a:path extrusionOk="0" h="394703" w="1434503">
                <a:moveTo>
                  <a:pt x="0" y="394703"/>
                </a:moveTo>
                <a:lnTo>
                  <a:pt x="1434503" y="394703"/>
                </a:lnTo>
                <a:lnTo>
                  <a:pt x="1434503" y="0"/>
                </a:lnTo>
                <a:lnTo>
                  <a:pt x="0" y="0"/>
                </a:lnTo>
                <a:lnTo>
                  <a:pt x="0" y="394703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19"/>
          <p:cNvSpPr/>
          <p:nvPr/>
        </p:nvSpPr>
        <p:spPr>
          <a:xfrm flipH="1" rot="10145401">
            <a:off x="10175921" y="2860531"/>
            <a:ext cx="1434503" cy="394703"/>
          </a:xfrm>
          <a:custGeom>
            <a:rect b="b" l="l" r="r" t="t"/>
            <a:pathLst>
              <a:path extrusionOk="0" h="394703" w="1434503">
                <a:moveTo>
                  <a:pt x="0" y="394703"/>
                </a:moveTo>
                <a:lnTo>
                  <a:pt x="1434503" y="394703"/>
                </a:lnTo>
                <a:lnTo>
                  <a:pt x="1434503" y="0"/>
                </a:lnTo>
                <a:lnTo>
                  <a:pt x="0" y="0"/>
                </a:lnTo>
                <a:lnTo>
                  <a:pt x="0" y="394703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19"/>
          <p:cNvSpPr/>
          <p:nvPr/>
        </p:nvSpPr>
        <p:spPr>
          <a:xfrm flipH="1" rot="10145401">
            <a:off x="13333304" y="2860531"/>
            <a:ext cx="1434503" cy="394703"/>
          </a:xfrm>
          <a:custGeom>
            <a:rect b="b" l="l" r="r" t="t"/>
            <a:pathLst>
              <a:path extrusionOk="0" h="394703" w="1434503">
                <a:moveTo>
                  <a:pt x="0" y="394703"/>
                </a:moveTo>
                <a:lnTo>
                  <a:pt x="1434503" y="394703"/>
                </a:lnTo>
                <a:lnTo>
                  <a:pt x="1434503" y="0"/>
                </a:lnTo>
                <a:lnTo>
                  <a:pt x="0" y="0"/>
                </a:lnTo>
                <a:lnTo>
                  <a:pt x="0" y="394703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19"/>
          <p:cNvSpPr/>
          <p:nvPr/>
        </p:nvSpPr>
        <p:spPr>
          <a:xfrm>
            <a:off x="1913596" y="4356297"/>
            <a:ext cx="1849761" cy="2016088"/>
          </a:xfrm>
          <a:custGeom>
            <a:rect b="b" l="l" r="r" t="t"/>
            <a:pathLst>
              <a:path extrusionOk="0" h="2016088" w="1849761">
                <a:moveTo>
                  <a:pt x="0" y="0"/>
                </a:moveTo>
                <a:lnTo>
                  <a:pt x="1849762" y="0"/>
                </a:lnTo>
                <a:lnTo>
                  <a:pt x="1849762" y="2016089"/>
                </a:lnTo>
                <a:lnTo>
                  <a:pt x="0" y="2016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19"/>
          <p:cNvSpPr/>
          <p:nvPr/>
        </p:nvSpPr>
        <p:spPr>
          <a:xfrm>
            <a:off x="5591348" y="4529098"/>
            <a:ext cx="1064566" cy="1922467"/>
          </a:xfrm>
          <a:custGeom>
            <a:rect b="b" l="l" r="r" t="t"/>
            <a:pathLst>
              <a:path extrusionOk="0" h="1922467" w="1064566">
                <a:moveTo>
                  <a:pt x="0" y="0"/>
                </a:moveTo>
                <a:lnTo>
                  <a:pt x="1064566" y="0"/>
                </a:lnTo>
                <a:lnTo>
                  <a:pt x="1064566" y="1922467"/>
                </a:lnTo>
                <a:lnTo>
                  <a:pt x="0" y="19224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19"/>
          <p:cNvSpPr/>
          <p:nvPr/>
        </p:nvSpPr>
        <p:spPr>
          <a:xfrm>
            <a:off x="8487204" y="4482144"/>
            <a:ext cx="1320100" cy="1432008"/>
          </a:xfrm>
          <a:custGeom>
            <a:rect b="b" l="l" r="r" t="t"/>
            <a:pathLst>
              <a:path extrusionOk="0" h="1432008" w="1320100">
                <a:moveTo>
                  <a:pt x="0" y="0"/>
                </a:moveTo>
                <a:lnTo>
                  <a:pt x="1320100" y="0"/>
                </a:lnTo>
                <a:lnTo>
                  <a:pt x="1320100" y="1432008"/>
                </a:lnTo>
                <a:lnTo>
                  <a:pt x="0" y="1432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19"/>
          <p:cNvSpPr/>
          <p:nvPr/>
        </p:nvSpPr>
        <p:spPr>
          <a:xfrm>
            <a:off x="11503192" y="4353814"/>
            <a:ext cx="1639362" cy="2465206"/>
          </a:xfrm>
          <a:custGeom>
            <a:rect b="b" l="l" r="r" t="t"/>
            <a:pathLst>
              <a:path extrusionOk="0" h="2465206" w="1639362">
                <a:moveTo>
                  <a:pt x="0" y="0"/>
                </a:moveTo>
                <a:lnTo>
                  <a:pt x="1639362" y="0"/>
                </a:lnTo>
                <a:lnTo>
                  <a:pt x="1639362" y="2465206"/>
                </a:lnTo>
                <a:lnTo>
                  <a:pt x="0" y="24652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19"/>
          <p:cNvSpPr/>
          <p:nvPr/>
        </p:nvSpPr>
        <p:spPr>
          <a:xfrm>
            <a:off x="15155423" y="4864784"/>
            <a:ext cx="884078" cy="1400284"/>
          </a:xfrm>
          <a:custGeom>
            <a:rect b="b" l="l" r="r" t="t"/>
            <a:pathLst>
              <a:path extrusionOk="0" h="1400284" w="884078">
                <a:moveTo>
                  <a:pt x="0" y="0"/>
                </a:moveTo>
                <a:lnTo>
                  <a:pt x="884077" y="0"/>
                </a:lnTo>
                <a:lnTo>
                  <a:pt x="884077" y="1400283"/>
                </a:lnTo>
                <a:lnTo>
                  <a:pt x="0" y="1400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9"/>
          <p:cNvSpPr txBox="1"/>
          <p:nvPr/>
        </p:nvSpPr>
        <p:spPr>
          <a:xfrm>
            <a:off x="8885929" y="2687900"/>
            <a:ext cx="866313" cy="570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12"/>
              <a:buFont typeface="Arial"/>
              <a:buNone/>
            </a:pPr>
            <a:r>
              <a:rPr b="0" i="0" lang="en-US" sz="351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#৩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9"/>
          <p:cNvSpPr txBox="1"/>
          <p:nvPr/>
        </p:nvSpPr>
        <p:spPr>
          <a:xfrm>
            <a:off x="2158422" y="2687900"/>
            <a:ext cx="1384473" cy="570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12"/>
              <a:buFont typeface="Arial"/>
              <a:buNone/>
            </a:pPr>
            <a:r>
              <a:rPr b="0" i="0" lang="en-US" sz="351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#১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9"/>
          <p:cNvSpPr txBox="1"/>
          <p:nvPr/>
        </p:nvSpPr>
        <p:spPr>
          <a:xfrm>
            <a:off x="5682744" y="2687900"/>
            <a:ext cx="659078" cy="570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12"/>
              <a:buFont typeface="Arial"/>
              <a:buNone/>
            </a:pPr>
            <a:r>
              <a:rPr b="0" i="0" lang="en-US" sz="351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#২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9"/>
          <p:cNvSpPr txBox="1"/>
          <p:nvPr/>
        </p:nvSpPr>
        <p:spPr>
          <a:xfrm>
            <a:off x="12007230" y="2687900"/>
            <a:ext cx="820593" cy="570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12"/>
              <a:buFont typeface="Arial"/>
              <a:buNone/>
            </a:pPr>
            <a:r>
              <a:rPr b="0" i="0" lang="en-US" sz="351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#৪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9"/>
          <p:cNvSpPr txBox="1"/>
          <p:nvPr/>
        </p:nvSpPr>
        <p:spPr>
          <a:xfrm>
            <a:off x="14839820" y="2687900"/>
            <a:ext cx="1384473" cy="570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12"/>
              <a:buFont typeface="Arial"/>
              <a:buNone/>
            </a:pPr>
            <a:r>
              <a:rPr b="0" i="0" lang="en-US" sz="351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#৫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9"/>
          <p:cNvSpPr txBox="1"/>
          <p:nvPr/>
        </p:nvSpPr>
        <p:spPr>
          <a:xfrm>
            <a:off x="4884199" y="6903241"/>
            <a:ext cx="2165013" cy="388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9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5"/>
              <a:buFont typeface="Arial"/>
              <a:buNone/>
            </a:pPr>
            <a:r>
              <a:rPr b="0" i="0" lang="en-US" sz="230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জীবাণুমুক্তকরণ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9"/>
          <p:cNvSpPr txBox="1"/>
          <p:nvPr/>
        </p:nvSpPr>
        <p:spPr>
          <a:xfrm>
            <a:off x="11256667" y="6903241"/>
            <a:ext cx="2244662" cy="388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9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5"/>
              <a:buFont typeface="Arial"/>
              <a:buNone/>
            </a:pPr>
            <a:r>
              <a:rPr b="0" i="0" lang="en-US" sz="230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ক্যালাস গঠন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9"/>
          <p:cNvSpPr txBox="1"/>
          <p:nvPr/>
        </p:nvSpPr>
        <p:spPr>
          <a:xfrm>
            <a:off x="1742858" y="6903241"/>
            <a:ext cx="2114730" cy="388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9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5"/>
              <a:buFont typeface="Arial"/>
              <a:buNone/>
            </a:pPr>
            <a:r>
              <a:rPr b="0" i="0" lang="en-US" sz="230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এক্সপ্ল্যান্ট নির্বাচন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9"/>
          <p:cNvSpPr txBox="1"/>
          <p:nvPr/>
        </p:nvSpPr>
        <p:spPr>
          <a:xfrm>
            <a:off x="7891913" y="6903241"/>
            <a:ext cx="2598889" cy="388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9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5"/>
              <a:buFont typeface="Arial"/>
              <a:buNone/>
            </a:pPr>
            <a:r>
              <a:rPr b="0" i="0" lang="en-US" sz="230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মিডিয়ামে স্থাপন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9"/>
          <p:cNvSpPr txBox="1"/>
          <p:nvPr/>
        </p:nvSpPr>
        <p:spPr>
          <a:xfrm>
            <a:off x="14476475" y="6704454"/>
            <a:ext cx="2163382" cy="7864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9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5"/>
              <a:buFont typeface="Arial"/>
              <a:buNone/>
            </a:pPr>
            <a:r>
              <a:rPr b="0" i="0" lang="en-US" sz="2305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সম্পূর্ণ উদ্ভিদ উৎপাদন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9"/>
          <p:cNvSpPr txBox="1"/>
          <p:nvPr/>
        </p:nvSpPr>
        <p:spPr>
          <a:xfrm>
            <a:off x="1091557" y="1057793"/>
            <a:ext cx="161049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94"/>
              <a:buFont typeface="Arial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টিস্যু কালচারের প্রক্রিয়া</a:t>
            </a:r>
            <a:endParaRPr b="0" i="0" sz="6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284" name="Google Shape;284;p20"/>
          <p:cNvSpPr txBox="1"/>
          <p:nvPr/>
        </p:nvSpPr>
        <p:spPr>
          <a:xfrm>
            <a:off x="1854724" y="3341310"/>
            <a:ext cx="2781292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সুবিধা 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0"/>
          <p:cNvSpPr txBox="1"/>
          <p:nvPr/>
        </p:nvSpPr>
        <p:spPr>
          <a:xfrm>
            <a:off x="5787144" y="3341310"/>
            <a:ext cx="2781292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সুবিধা 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0"/>
          <p:cNvSpPr/>
          <p:nvPr/>
        </p:nvSpPr>
        <p:spPr>
          <a:xfrm>
            <a:off x="1464645" y="4294469"/>
            <a:ext cx="3761601" cy="4643952"/>
          </a:xfrm>
          <a:custGeom>
            <a:rect b="b" l="l" r="r" t="t"/>
            <a:pathLst>
              <a:path extrusionOk="0" h="4643952" w="3761601">
                <a:moveTo>
                  <a:pt x="0" y="0"/>
                </a:moveTo>
                <a:lnTo>
                  <a:pt x="3761602" y="0"/>
                </a:lnTo>
                <a:lnTo>
                  <a:pt x="3761602" y="4643952"/>
                </a:lnTo>
                <a:lnTo>
                  <a:pt x="0" y="46439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p20"/>
          <p:cNvSpPr/>
          <p:nvPr/>
        </p:nvSpPr>
        <p:spPr>
          <a:xfrm>
            <a:off x="5104271" y="4354574"/>
            <a:ext cx="4295690" cy="4514221"/>
          </a:xfrm>
          <a:custGeom>
            <a:rect b="b" l="l" r="r" t="t"/>
            <a:pathLst>
              <a:path extrusionOk="0" h="4514221" w="4295690">
                <a:moveTo>
                  <a:pt x="0" y="0"/>
                </a:moveTo>
                <a:lnTo>
                  <a:pt x="4295690" y="0"/>
                </a:lnTo>
                <a:lnTo>
                  <a:pt x="4295690" y="4514221"/>
                </a:lnTo>
                <a:lnTo>
                  <a:pt x="0" y="4514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8" name="Google Shape;288;p20"/>
          <p:cNvSpPr/>
          <p:nvPr/>
        </p:nvSpPr>
        <p:spPr>
          <a:xfrm>
            <a:off x="2572729" y="4424569"/>
            <a:ext cx="1369178" cy="2009276"/>
          </a:xfrm>
          <a:custGeom>
            <a:rect b="b" l="l" r="r" t="t"/>
            <a:pathLst>
              <a:path extrusionOk="0" h="2009276" w="1369178">
                <a:moveTo>
                  <a:pt x="0" y="0"/>
                </a:moveTo>
                <a:lnTo>
                  <a:pt x="1369178" y="0"/>
                </a:lnTo>
                <a:lnTo>
                  <a:pt x="1369178" y="2009276"/>
                </a:lnTo>
                <a:lnTo>
                  <a:pt x="0" y="20092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20"/>
          <p:cNvSpPr txBox="1"/>
          <p:nvPr/>
        </p:nvSpPr>
        <p:spPr>
          <a:xfrm>
            <a:off x="3512335" y="1420901"/>
            <a:ext cx="11530295" cy="93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টিস্যু কালচারের সুবিধা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0"/>
          <p:cNvSpPr txBox="1"/>
          <p:nvPr/>
        </p:nvSpPr>
        <p:spPr>
          <a:xfrm>
            <a:off x="1850376" y="6467082"/>
            <a:ext cx="2789989" cy="977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রোগমুক্ত চারা উৎপাদন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0"/>
          <p:cNvSpPr txBox="1"/>
          <p:nvPr/>
        </p:nvSpPr>
        <p:spPr>
          <a:xfrm>
            <a:off x="5782796" y="6467082"/>
            <a:ext cx="2789989" cy="977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স্বল্প সময়ে অধিক চারা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0"/>
          <p:cNvSpPr txBox="1"/>
          <p:nvPr/>
        </p:nvSpPr>
        <p:spPr>
          <a:xfrm>
            <a:off x="9715216" y="3341310"/>
            <a:ext cx="2789989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সুবিধা 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0"/>
          <p:cNvSpPr/>
          <p:nvPr/>
        </p:nvSpPr>
        <p:spPr>
          <a:xfrm>
            <a:off x="9519321" y="4313723"/>
            <a:ext cx="3349611" cy="4620154"/>
          </a:xfrm>
          <a:custGeom>
            <a:rect b="b" l="l" r="r" t="t"/>
            <a:pathLst>
              <a:path extrusionOk="0" h="4620154" w="3349611">
                <a:moveTo>
                  <a:pt x="0" y="0"/>
                </a:moveTo>
                <a:lnTo>
                  <a:pt x="3349612" y="0"/>
                </a:lnTo>
                <a:lnTo>
                  <a:pt x="3349612" y="4620153"/>
                </a:lnTo>
                <a:lnTo>
                  <a:pt x="0" y="4620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4" name="Google Shape;294;p20"/>
          <p:cNvSpPr txBox="1"/>
          <p:nvPr/>
        </p:nvSpPr>
        <p:spPr>
          <a:xfrm>
            <a:off x="9715216" y="6467082"/>
            <a:ext cx="2789989" cy="977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বিলুপ্তপ্রায় প্রজাতি সংরক্ষণ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0"/>
          <p:cNvSpPr txBox="1"/>
          <p:nvPr/>
        </p:nvSpPr>
        <p:spPr>
          <a:xfrm>
            <a:off x="13647635" y="3341310"/>
            <a:ext cx="2789989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সুবিধা 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0"/>
          <p:cNvSpPr/>
          <p:nvPr/>
        </p:nvSpPr>
        <p:spPr>
          <a:xfrm>
            <a:off x="13011923" y="4420458"/>
            <a:ext cx="4294861" cy="4437120"/>
          </a:xfrm>
          <a:custGeom>
            <a:rect b="b" l="l" r="r" t="t"/>
            <a:pathLst>
              <a:path extrusionOk="0" h="4437120" w="4294861">
                <a:moveTo>
                  <a:pt x="0" y="0"/>
                </a:moveTo>
                <a:lnTo>
                  <a:pt x="4294861" y="0"/>
                </a:lnTo>
                <a:lnTo>
                  <a:pt x="4294861" y="4437120"/>
                </a:lnTo>
                <a:lnTo>
                  <a:pt x="0" y="4437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20"/>
          <p:cNvSpPr txBox="1"/>
          <p:nvPr/>
        </p:nvSpPr>
        <p:spPr>
          <a:xfrm>
            <a:off x="13647635" y="6467082"/>
            <a:ext cx="2789989" cy="977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সারা বছর চারা উৎপাদন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0"/>
          <p:cNvSpPr/>
          <p:nvPr/>
        </p:nvSpPr>
        <p:spPr>
          <a:xfrm>
            <a:off x="6307925" y="4877020"/>
            <a:ext cx="1743927" cy="1121796"/>
          </a:xfrm>
          <a:custGeom>
            <a:rect b="b" l="l" r="r" t="t"/>
            <a:pathLst>
              <a:path extrusionOk="0" h="1121796" w="1743927">
                <a:moveTo>
                  <a:pt x="0" y="0"/>
                </a:moveTo>
                <a:lnTo>
                  <a:pt x="1743928" y="0"/>
                </a:lnTo>
                <a:lnTo>
                  <a:pt x="1743928" y="1121796"/>
                </a:lnTo>
                <a:lnTo>
                  <a:pt x="0" y="11217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20"/>
          <p:cNvSpPr/>
          <p:nvPr/>
        </p:nvSpPr>
        <p:spPr>
          <a:xfrm>
            <a:off x="10612238" y="3840243"/>
            <a:ext cx="1080525" cy="3203882"/>
          </a:xfrm>
          <a:custGeom>
            <a:rect b="b" l="l" r="r" t="t"/>
            <a:pathLst>
              <a:path extrusionOk="0" h="3203882" w="1080525">
                <a:moveTo>
                  <a:pt x="0" y="0"/>
                </a:moveTo>
                <a:lnTo>
                  <a:pt x="1080525" y="0"/>
                </a:lnTo>
                <a:lnTo>
                  <a:pt x="1080525" y="3203882"/>
                </a:lnTo>
                <a:lnTo>
                  <a:pt x="0" y="32038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20"/>
          <p:cNvSpPr/>
          <p:nvPr/>
        </p:nvSpPr>
        <p:spPr>
          <a:xfrm>
            <a:off x="14245147" y="4718600"/>
            <a:ext cx="1455295" cy="1400284"/>
          </a:xfrm>
          <a:custGeom>
            <a:rect b="b" l="l" r="r" t="t"/>
            <a:pathLst>
              <a:path extrusionOk="0" h="1400284" w="1455295">
                <a:moveTo>
                  <a:pt x="0" y="0"/>
                </a:moveTo>
                <a:lnTo>
                  <a:pt x="1455296" y="0"/>
                </a:lnTo>
                <a:lnTo>
                  <a:pt x="1455296" y="1400284"/>
                </a:lnTo>
                <a:lnTo>
                  <a:pt x="0" y="1400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306" name="Google Shape;306;p21"/>
          <p:cNvSpPr/>
          <p:nvPr/>
        </p:nvSpPr>
        <p:spPr>
          <a:xfrm>
            <a:off x="898004" y="4554205"/>
            <a:ext cx="3224443" cy="4704095"/>
          </a:xfrm>
          <a:custGeom>
            <a:rect b="b" l="l" r="r" t="t"/>
            <a:pathLst>
              <a:path extrusionOk="0" h="4704095" w="3224443">
                <a:moveTo>
                  <a:pt x="0" y="0"/>
                </a:moveTo>
                <a:lnTo>
                  <a:pt x="3224443" y="0"/>
                </a:lnTo>
                <a:lnTo>
                  <a:pt x="3224443" y="4704095"/>
                </a:lnTo>
                <a:lnTo>
                  <a:pt x="0" y="4704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p21"/>
          <p:cNvSpPr txBox="1"/>
          <p:nvPr/>
        </p:nvSpPr>
        <p:spPr>
          <a:xfrm>
            <a:off x="2702760" y="968538"/>
            <a:ext cx="13149300" cy="8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94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টিস্যু কালচারের ব্যবহার</a:t>
            </a:r>
            <a:endParaRPr b="0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1"/>
          <p:cNvSpPr/>
          <p:nvPr/>
        </p:nvSpPr>
        <p:spPr>
          <a:xfrm>
            <a:off x="1955157" y="2087383"/>
            <a:ext cx="2074994" cy="2775641"/>
          </a:xfrm>
          <a:custGeom>
            <a:rect b="b" l="l" r="r" t="t"/>
            <a:pathLst>
              <a:path extrusionOk="0" h="2775641" w="2074994">
                <a:moveTo>
                  <a:pt x="0" y="0"/>
                </a:moveTo>
                <a:lnTo>
                  <a:pt x="2074994" y="0"/>
                </a:lnTo>
                <a:lnTo>
                  <a:pt x="2074994" y="2775642"/>
                </a:lnTo>
                <a:lnTo>
                  <a:pt x="0" y="27756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21"/>
          <p:cNvSpPr/>
          <p:nvPr/>
        </p:nvSpPr>
        <p:spPr>
          <a:xfrm>
            <a:off x="5193167" y="2260120"/>
            <a:ext cx="1578331" cy="1617483"/>
          </a:xfrm>
          <a:custGeom>
            <a:rect b="b" l="l" r="r" t="t"/>
            <a:pathLst>
              <a:path extrusionOk="0" h="1617483" w="1578331">
                <a:moveTo>
                  <a:pt x="0" y="0"/>
                </a:moveTo>
                <a:lnTo>
                  <a:pt x="1578331" y="0"/>
                </a:lnTo>
                <a:lnTo>
                  <a:pt x="1578331" y="1617484"/>
                </a:lnTo>
                <a:lnTo>
                  <a:pt x="0" y="16174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p21"/>
          <p:cNvSpPr/>
          <p:nvPr/>
        </p:nvSpPr>
        <p:spPr>
          <a:xfrm>
            <a:off x="11127033" y="1687645"/>
            <a:ext cx="2263254" cy="2978885"/>
          </a:xfrm>
          <a:custGeom>
            <a:rect b="b" l="l" r="r" t="t"/>
            <a:pathLst>
              <a:path extrusionOk="0" h="2978885" w="2263254">
                <a:moveTo>
                  <a:pt x="0" y="0"/>
                </a:moveTo>
                <a:lnTo>
                  <a:pt x="2263254" y="0"/>
                </a:lnTo>
                <a:lnTo>
                  <a:pt x="2263254" y="2978885"/>
                </a:lnTo>
                <a:lnTo>
                  <a:pt x="0" y="2978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21"/>
          <p:cNvSpPr/>
          <p:nvPr/>
        </p:nvSpPr>
        <p:spPr>
          <a:xfrm>
            <a:off x="8307614" y="2542250"/>
            <a:ext cx="1683817" cy="1553490"/>
          </a:xfrm>
          <a:custGeom>
            <a:rect b="b" l="l" r="r" t="t"/>
            <a:pathLst>
              <a:path extrusionOk="0" h="1553490" w="1683817">
                <a:moveTo>
                  <a:pt x="0" y="0"/>
                </a:moveTo>
                <a:lnTo>
                  <a:pt x="1683817" y="0"/>
                </a:lnTo>
                <a:lnTo>
                  <a:pt x="1683817" y="1553491"/>
                </a:lnTo>
                <a:lnTo>
                  <a:pt x="0" y="15534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21"/>
          <p:cNvSpPr/>
          <p:nvPr/>
        </p:nvSpPr>
        <p:spPr>
          <a:xfrm>
            <a:off x="14796767" y="2530535"/>
            <a:ext cx="1507184" cy="1498978"/>
          </a:xfrm>
          <a:custGeom>
            <a:rect b="b" l="l" r="r" t="t"/>
            <a:pathLst>
              <a:path extrusionOk="0" h="1498978" w="1507184">
                <a:moveTo>
                  <a:pt x="0" y="0"/>
                </a:moveTo>
                <a:lnTo>
                  <a:pt x="1507184" y="0"/>
                </a:lnTo>
                <a:lnTo>
                  <a:pt x="1507184" y="1498978"/>
                </a:lnTo>
                <a:lnTo>
                  <a:pt x="0" y="14989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" name="Google Shape;313;p21"/>
          <p:cNvSpPr txBox="1"/>
          <p:nvPr/>
        </p:nvSpPr>
        <p:spPr>
          <a:xfrm>
            <a:off x="1230976" y="4631148"/>
            <a:ext cx="2558500" cy="447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36"/>
              <a:buFont typeface="Arial"/>
              <a:buNone/>
            </a:pPr>
            <a:r>
              <a:rPr b="0" i="0" lang="en-US" sz="263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কৃষিতে প্রয়োগ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1"/>
          <p:cNvSpPr txBox="1"/>
          <p:nvPr/>
        </p:nvSpPr>
        <p:spPr>
          <a:xfrm>
            <a:off x="1312124" y="5517515"/>
            <a:ext cx="2558500" cy="1990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99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উন্নত জাতের ধান, গম, আলু ও সবজি উৎপাদনে টিস্যু কালচার ব্যবহৃত হয়। রোগমুক্ত চারা তৈরি করে কৃষি উৎপাদন বৃদ্ধি করা সম্ভব হয়।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1"/>
          <p:cNvSpPr/>
          <p:nvPr/>
        </p:nvSpPr>
        <p:spPr>
          <a:xfrm>
            <a:off x="4214891" y="4554205"/>
            <a:ext cx="3224443" cy="4704095"/>
          </a:xfrm>
          <a:custGeom>
            <a:rect b="b" l="l" r="r" t="t"/>
            <a:pathLst>
              <a:path extrusionOk="0" h="4704095" w="3224443">
                <a:moveTo>
                  <a:pt x="0" y="0"/>
                </a:moveTo>
                <a:lnTo>
                  <a:pt x="3224443" y="0"/>
                </a:lnTo>
                <a:lnTo>
                  <a:pt x="3224443" y="4704095"/>
                </a:lnTo>
                <a:lnTo>
                  <a:pt x="0" y="4704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p21"/>
          <p:cNvSpPr txBox="1"/>
          <p:nvPr/>
        </p:nvSpPr>
        <p:spPr>
          <a:xfrm>
            <a:off x="4547863" y="5517515"/>
            <a:ext cx="2558500" cy="1990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99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বিলুপ্তপ্রায় ঔষধি গাছ সংরক্ষণে টিস্যু কালচার গুরুত্বপূর্ণ ভূমিকা রাখে। নিম, তুলসী, অ্যালোভেরা সংরক্ষণ ও বংশবিস্তারে ব্যবহৃত হয়।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1"/>
          <p:cNvSpPr/>
          <p:nvPr/>
        </p:nvSpPr>
        <p:spPr>
          <a:xfrm>
            <a:off x="7531778" y="4554205"/>
            <a:ext cx="3224443" cy="4704095"/>
          </a:xfrm>
          <a:custGeom>
            <a:rect b="b" l="l" r="r" t="t"/>
            <a:pathLst>
              <a:path extrusionOk="0" h="4704095" w="3224443">
                <a:moveTo>
                  <a:pt x="0" y="0"/>
                </a:moveTo>
                <a:lnTo>
                  <a:pt x="3224444" y="0"/>
                </a:lnTo>
                <a:lnTo>
                  <a:pt x="3224444" y="4704095"/>
                </a:lnTo>
                <a:lnTo>
                  <a:pt x="0" y="4704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21"/>
          <p:cNvSpPr txBox="1"/>
          <p:nvPr/>
        </p:nvSpPr>
        <p:spPr>
          <a:xfrm>
            <a:off x="7867959" y="5517515"/>
            <a:ext cx="2558500" cy="1990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99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গোলাপ, অর্কিড ও অন্যান্য মূল্যবান ফুলের দ্রুত বংশবিস্তারে টিস্যু কালচার ব্যবহার করা হয়। ফুল রপ্তানিতে এটি বিশেষ ভূমিকা রাখে।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1"/>
          <p:cNvSpPr/>
          <p:nvPr/>
        </p:nvSpPr>
        <p:spPr>
          <a:xfrm>
            <a:off x="10848666" y="4554205"/>
            <a:ext cx="3224443" cy="4704095"/>
          </a:xfrm>
          <a:custGeom>
            <a:rect b="b" l="l" r="r" t="t"/>
            <a:pathLst>
              <a:path extrusionOk="0" h="4704095" w="3224443">
                <a:moveTo>
                  <a:pt x="0" y="0"/>
                </a:moveTo>
                <a:lnTo>
                  <a:pt x="3224443" y="0"/>
                </a:lnTo>
                <a:lnTo>
                  <a:pt x="3224443" y="4704095"/>
                </a:lnTo>
                <a:lnTo>
                  <a:pt x="0" y="4704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0" name="Google Shape;320;p21"/>
          <p:cNvSpPr txBox="1"/>
          <p:nvPr/>
        </p:nvSpPr>
        <p:spPr>
          <a:xfrm>
            <a:off x="11261047" y="5517515"/>
            <a:ext cx="2558500" cy="1656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99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উদ্ভিদ বিজ্ঞানের গবেষণায় টিস্যু কালচার অপরিহার্য। জিনগত পরিবর্তন ও নতুন জাত উদ্ভাবনে এটি ব্যবহৃত হয়।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1"/>
          <p:cNvSpPr/>
          <p:nvPr/>
        </p:nvSpPr>
        <p:spPr>
          <a:xfrm>
            <a:off x="14165553" y="4554205"/>
            <a:ext cx="3224443" cy="4704095"/>
          </a:xfrm>
          <a:custGeom>
            <a:rect b="b" l="l" r="r" t="t"/>
            <a:pathLst>
              <a:path extrusionOk="0" h="4704095" w="3224443">
                <a:moveTo>
                  <a:pt x="0" y="0"/>
                </a:moveTo>
                <a:lnTo>
                  <a:pt x="3224443" y="0"/>
                </a:lnTo>
                <a:lnTo>
                  <a:pt x="3224443" y="4704095"/>
                </a:lnTo>
                <a:lnTo>
                  <a:pt x="0" y="4704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2" name="Google Shape;322;p21"/>
          <p:cNvSpPr txBox="1"/>
          <p:nvPr/>
        </p:nvSpPr>
        <p:spPr>
          <a:xfrm>
            <a:off x="4338313" y="4631148"/>
            <a:ext cx="2977600" cy="447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36"/>
              <a:buFont typeface="Arial"/>
              <a:buNone/>
            </a:pPr>
            <a:r>
              <a:rPr b="0" i="0" lang="en-US" sz="263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ঔষধি গাছ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1"/>
          <p:cNvSpPr txBox="1"/>
          <p:nvPr/>
        </p:nvSpPr>
        <p:spPr>
          <a:xfrm>
            <a:off x="7782234" y="4631148"/>
            <a:ext cx="2723531" cy="447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36"/>
              <a:buFont typeface="Arial"/>
              <a:buNone/>
            </a:pPr>
            <a:r>
              <a:rPr b="0" i="0" lang="en-US" sz="263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ফুল চাষ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1"/>
          <p:cNvSpPr txBox="1"/>
          <p:nvPr/>
        </p:nvSpPr>
        <p:spPr>
          <a:xfrm>
            <a:off x="11102228" y="4631148"/>
            <a:ext cx="2717318" cy="447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36"/>
              <a:buFont typeface="Arial"/>
              <a:buNone/>
            </a:pPr>
            <a:r>
              <a:rPr b="0" i="0" lang="en-US" sz="263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গবেষণা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1"/>
          <p:cNvSpPr txBox="1"/>
          <p:nvPr/>
        </p:nvSpPr>
        <p:spPr>
          <a:xfrm>
            <a:off x="14501734" y="4631148"/>
            <a:ext cx="2558500" cy="447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36"/>
              <a:buFont typeface="Arial"/>
              <a:buNone/>
            </a:pPr>
            <a:r>
              <a:rPr b="0" i="0" lang="en-US" sz="263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বাণিজ্যিক উৎপাদন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1"/>
          <p:cNvSpPr txBox="1"/>
          <p:nvPr/>
        </p:nvSpPr>
        <p:spPr>
          <a:xfrm>
            <a:off x="14593991" y="5517515"/>
            <a:ext cx="2558500" cy="1990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0" i="0" lang="en-US" sz="1899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বাণিজ্যিকভাবে উদ্ভিদের চারা উৎপাদনে টিস্যু কালচার ব্যবহৃত হয়। স্বল্প সময়ে লক্ষাধিক চারা উৎপাদন করে অর্থনৈতিক সুবিধা পাওয়া যায়।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332" name="Google Shape;332;p22"/>
          <p:cNvSpPr/>
          <p:nvPr/>
        </p:nvSpPr>
        <p:spPr>
          <a:xfrm rot="5400000">
            <a:off x="2348345" y="597309"/>
            <a:ext cx="4005287" cy="5534076"/>
          </a:xfrm>
          <a:custGeom>
            <a:rect b="b" l="l" r="r" t="t"/>
            <a:pathLst>
              <a:path extrusionOk="0" h="5534076" w="4005287">
                <a:moveTo>
                  <a:pt x="0" y="0"/>
                </a:moveTo>
                <a:lnTo>
                  <a:pt x="4005287" y="0"/>
                </a:lnTo>
                <a:lnTo>
                  <a:pt x="4005287" y="5534076"/>
                </a:lnTo>
                <a:lnTo>
                  <a:pt x="0" y="55340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22"/>
          <p:cNvSpPr/>
          <p:nvPr/>
        </p:nvSpPr>
        <p:spPr>
          <a:xfrm rot="5400000">
            <a:off x="12348405" y="1014288"/>
            <a:ext cx="4551471" cy="4691137"/>
          </a:xfrm>
          <a:custGeom>
            <a:rect b="b" l="l" r="r" t="t"/>
            <a:pathLst>
              <a:path extrusionOk="0" h="4691137" w="4551471">
                <a:moveTo>
                  <a:pt x="0" y="0"/>
                </a:moveTo>
                <a:lnTo>
                  <a:pt x="4551471" y="0"/>
                </a:lnTo>
                <a:lnTo>
                  <a:pt x="4551471" y="4691137"/>
                </a:lnTo>
                <a:lnTo>
                  <a:pt x="0" y="4691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p22"/>
          <p:cNvSpPr/>
          <p:nvPr/>
        </p:nvSpPr>
        <p:spPr>
          <a:xfrm rot="5400000">
            <a:off x="13133083" y="4673084"/>
            <a:ext cx="4068911" cy="5443359"/>
          </a:xfrm>
          <a:custGeom>
            <a:rect b="b" l="l" r="r" t="t"/>
            <a:pathLst>
              <a:path extrusionOk="0" h="5443359" w="4068911">
                <a:moveTo>
                  <a:pt x="0" y="0"/>
                </a:moveTo>
                <a:lnTo>
                  <a:pt x="4068911" y="0"/>
                </a:lnTo>
                <a:lnTo>
                  <a:pt x="4068911" y="5443359"/>
                </a:lnTo>
                <a:lnTo>
                  <a:pt x="0" y="54433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5" name="Google Shape;335;p22"/>
          <p:cNvSpPr/>
          <p:nvPr/>
        </p:nvSpPr>
        <p:spPr>
          <a:xfrm rot="5400000">
            <a:off x="1711143" y="5020744"/>
            <a:ext cx="4384385" cy="4743340"/>
          </a:xfrm>
          <a:custGeom>
            <a:rect b="b" l="l" r="r" t="t"/>
            <a:pathLst>
              <a:path extrusionOk="0" h="4743340" w="4384385">
                <a:moveTo>
                  <a:pt x="0" y="0"/>
                </a:moveTo>
                <a:lnTo>
                  <a:pt x="4384385" y="0"/>
                </a:lnTo>
                <a:lnTo>
                  <a:pt x="4384385" y="4743340"/>
                </a:lnTo>
                <a:lnTo>
                  <a:pt x="0" y="47433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22"/>
          <p:cNvSpPr/>
          <p:nvPr/>
        </p:nvSpPr>
        <p:spPr>
          <a:xfrm rot="5400000">
            <a:off x="6842471" y="5077049"/>
            <a:ext cx="4596494" cy="4621889"/>
          </a:xfrm>
          <a:custGeom>
            <a:rect b="b" l="l" r="r" t="t"/>
            <a:pathLst>
              <a:path extrusionOk="0" h="4621889" w="4596494">
                <a:moveTo>
                  <a:pt x="0" y="0"/>
                </a:moveTo>
                <a:lnTo>
                  <a:pt x="4596493" y="0"/>
                </a:lnTo>
                <a:lnTo>
                  <a:pt x="4596493" y="4621889"/>
                </a:lnTo>
                <a:lnTo>
                  <a:pt x="0" y="46218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p22"/>
          <p:cNvSpPr/>
          <p:nvPr/>
        </p:nvSpPr>
        <p:spPr>
          <a:xfrm>
            <a:off x="11218032" y="2266196"/>
            <a:ext cx="1579205" cy="434517"/>
          </a:xfrm>
          <a:custGeom>
            <a:rect b="b" l="l" r="r" t="t"/>
            <a:pathLst>
              <a:path extrusionOk="0" h="434517" w="1579205">
                <a:moveTo>
                  <a:pt x="0" y="0"/>
                </a:moveTo>
                <a:lnTo>
                  <a:pt x="1579205" y="0"/>
                </a:lnTo>
                <a:lnTo>
                  <a:pt x="1579205" y="434518"/>
                </a:lnTo>
                <a:lnTo>
                  <a:pt x="0" y="4345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p22"/>
          <p:cNvSpPr/>
          <p:nvPr/>
        </p:nvSpPr>
        <p:spPr>
          <a:xfrm rot="6036874">
            <a:off x="8425284" y="4621267"/>
            <a:ext cx="1579205" cy="434517"/>
          </a:xfrm>
          <a:custGeom>
            <a:rect b="b" l="l" r="r" t="t"/>
            <a:pathLst>
              <a:path extrusionOk="0" h="434517" w="1579205">
                <a:moveTo>
                  <a:pt x="0" y="0"/>
                </a:moveTo>
                <a:lnTo>
                  <a:pt x="1579205" y="0"/>
                </a:lnTo>
                <a:lnTo>
                  <a:pt x="1579205" y="434518"/>
                </a:lnTo>
                <a:lnTo>
                  <a:pt x="0" y="4345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22"/>
          <p:cNvSpPr/>
          <p:nvPr/>
        </p:nvSpPr>
        <p:spPr>
          <a:xfrm flipH="1">
            <a:off x="5452679" y="2266196"/>
            <a:ext cx="1579205" cy="434517"/>
          </a:xfrm>
          <a:custGeom>
            <a:rect b="b" l="l" r="r" t="t"/>
            <a:pathLst>
              <a:path extrusionOk="0" h="434517" w="1579205">
                <a:moveTo>
                  <a:pt x="1579205" y="0"/>
                </a:moveTo>
                <a:lnTo>
                  <a:pt x="0" y="0"/>
                </a:lnTo>
                <a:lnTo>
                  <a:pt x="0" y="434518"/>
                </a:lnTo>
                <a:lnTo>
                  <a:pt x="1579205" y="434518"/>
                </a:lnTo>
                <a:lnTo>
                  <a:pt x="1579205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22"/>
          <p:cNvSpPr/>
          <p:nvPr/>
        </p:nvSpPr>
        <p:spPr>
          <a:xfrm rot="9285579">
            <a:off x="4972771" y="4852415"/>
            <a:ext cx="3057162" cy="817423"/>
          </a:xfrm>
          <a:custGeom>
            <a:rect b="b" l="l" r="r" t="t"/>
            <a:pathLst>
              <a:path extrusionOk="0" h="817423" w="3057162">
                <a:moveTo>
                  <a:pt x="0" y="0"/>
                </a:moveTo>
                <a:lnTo>
                  <a:pt x="3057162" y="0"/>
                </a:lnTo>
                <a:lnTo>
                  <a:pt x="3057162" y="817423"/>
                </a:lnTo>
                <a:lnTo>
                  <a:pt x="0" y="817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1" name="Google Shape;341;p22"/>
          <p:cNvSpPr/>
          <p:nvPr/>
        </p:nvSpPr>
        <p:spPr>
          <a:xfrm flipH="1" rot="-9151671">
            <a:off x="10331830" y="4852415"/>
            <a:ext cx="3057162" cy="817423"/>
          </a:xfrm>
          <a:custGeom>
            <a:rect b="b" l="l" r="r" t="t"/>
            <a:pathLst>
              <a:path extrusionOk="0" h="817423" w="3057162">
                <a:moveTo>
                  <a:pt x="3057162" y="0"/>
                </a:moveTo>
                <a:lnTo>
                  <a:pt x="0" y="0"/>
                </a:lnTo>
                <a:lnTo>
                  <a:pt x="0" y="817423"/>
                </a:lnTo>
                <a:lnTo>
                  <a:pt x="3057162" y="817423"/>
                </a:lnTo>
                <a:lnTo>
                  <a:pt x="3057162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2" name="Google Shape;342;p22"/>
          <p:cNvSpPr txBox="1"/>
          <p:nvPr/>
        </p:nvSpPr>
        <p:spPr>
          <a:xfrm>
            <a:off x="1988148" y="2011879"/>
            <a:ext cx="3464531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কলা চাষ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2"/>
          <p:cNvSpPr txBox="1"/>
          <p:nvPr/>
        </p:nvSpPr>
        <p:spPr>
          <a:xfrm>
            <a:off x="12642324" y="2011879"/>
            <a:ext cx="4049028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আলু উৎপাদন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2"/>
          <p:cNvSpPr txBox="1"/>
          <p:nvPr/>
        </p:nvSpPr>
        <p:spPr>
          <a:xfrm>
            <a:off x="7159207" y="6838889"/>
            <a:ext cx="41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মাধ্যমে উচ্চ ফলনশীল জাত উৎপাদন করা হয়। কম সময়ে বেশি উৎপাদন, রোগ প্রতিরোধী জাত তৈরি এবং কৃষির আধুনিকায়নে গুরুত্বপূর্ণ ভূমিকা।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2"/>
          <p:cNvSpPr txBox="1"/>
          <p:nvPr/>
        </p:nvSpPr>
        <p:spPr>
          <a:xfrm>
            <a:off x="1664734" y="6838889"/>
            <a:ext cx="41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আখের উন্নত জাত দ্রুত বংশবিস্তারে টিস্যু কালচার ব্যবহৃত হয়। রোগমুক্ত ও উচ্চ চিনিযুক্ত জাত উৎপাদন সম্ভব। চিনি শিল্পে গুরুত্বপূর্ণ ভূমিকা রাখে।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2"/>
          <p:cNvSpPr txBox="1"/>
          <p:nvPr/>
        </p:nvSpPr>
        <p:spPr>
          <a:xfrm>
            <a:off x="1664734" y="2781239"/>
            <a:ext cx="41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মাধ্যমে রোগমুক্ত কলার চারা উৎপাদন করা হয়। অল্প সময়ে হাজার হাজার চারা তৈরি সম্ভব। ফলন বৃদ্ধি পায় ও কৃষক লাভবান হন।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2"/>
          <p:cNvSpPr txBox="1"/>
          <p:nvPr/>
        </p:nvSpPr>
        <p:spPr>
          <a:xfrm>
            <a:off x="12489381" y="6838889"/>
            <a:ext cx="41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বাণিজ্যিকভাবে অর্কিড উৎপাদনে টিস্যু কালচার বিপ্লব এনেছে। বিরল প্রজাতি সংরক্ষণ ও ব্যাপক উৎপাদন সম্ভব। রপ্তানি আয় বৃদ্ধিতে সহায়ক।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2"/>
          <p:cNvSpPr txBox="1"/>
          <p:nvPr/>
        </p:nvSpPr>
        <p:spPr>
          <a:xfrm>
            <a:off x="12489381" y="2781239"/>
            <a:ext cx="41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ভাইরাসমুক্ত আলুর বীজ উৎপাদনে টিস্যু কালচার অপরিহার্য। মিনিটিউবার তৈরিতে ব্যবহৃত হয়। উচ্চমানের বীজ আলু সরবরাহ নিশ্চিত করে।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2"/>
          <p:cNvSpPr txBox="1"/>
          <p:nvPr/>
        </p:nvSpPr>
        <p:spPr>
          <a:xfrm>
            <a:off x="6934283" y="2318451"/>
            <a:ext cx="4561206" cy="1292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22"/>
              <a:buFont typeface="Arial"/>
              <a:buNone/>
            </a:pPr>
            <a:r>
              <a:rPr b="0" i="0" lang="en-US" sz="5122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কৃষিতে টিস্যু কালচারের প্রয়োগ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2"/>
          <p:cNvSpPr txBox="1"/>
          <p:nvPr/>
        </p:nvSpPr>
        <p:spPr>
          <a:xfrm>
            <a:off x="7302776" y="6139754"/>
            <a:ext cx="3824100" cy="5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উচ্চ ফলনশীল জাত</a:t>
            </a:r>
            <a:endParaRPr b="0" i="0" sz="1400" u="none" cap="none" strike="noStrike">
              <a:solidFill>
                <a:srgbClr val="00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22"/>
          <p:cNvSpPr txBox="1"/>
          <p:nvPr/>
        </p:nvSpPr>
        <p:spPr>
          <a:xfrm>
            <a:off x="2028423" y="6139754"/>
            <a:ext cx="3424256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আখ চাষ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2"/>
          <p:cNvSpPr txBox="1"/>
          <p:nvPr/>
        </p:nvSpPr>
        <p:spPr>
          <a:xfrm>
            <a:off x="12797237" y="6139754"/>
            <a:ext cx="3739202" cy="480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অর্কিড চাষ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358" name="Google Shape;358;p23"/>
          <p:cNvSpPr/>
          <p:nvPr/>
        </p:nvSpPr>
        <p:spPr>
          <a:xfrm>
            <a:off x="8063350" y="801475"/>
            <a:ext cx="2195283" cy="2166531"/>
          </a:xfrm>
          <a:custGeom>
            <a:rect b="b" l="l" r="r" t="t"/>
            <a:pathLst>
              <a:path extrusionOk="0" h="2541385" w="2636976">
                <a:moveTo>
                  <a:pt x="0" y="0"/>
                </a:moveTo>
                <a:lnTo>
                  <a:pt x="2636976" y="0"/>
                </a:lnTo>
                <a:lnTo>
                  <a:pt x="2636976" y="2541385"/>
                </a:lnTo>
                <a:lnTo>
                  <a:pt x="0" y="2541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9" name="Google Shape;359;p23"/>
          <p:cNvSpPr/>
          <p:nvPr/>
        </p:nvSpPr>
        <p:spPr>
          <a:xfrm flipH="1" rot="-5400000">
            <a:off x="1716274" y="251634"/>
            <a:ext cx="2850434" cy="4114800"/>
          </a:xfrm>
          <a:custGeom>
            <a:rect b="b" l="l" r="r" t="t"/>
            <a:pathLst>
              <a:path extrusionOk="0" h="4114800" w="2850434">
                <a:moveTo>
                  <a:pt x="0" y="4114800"/>
                </a:moveTo>
                <a:lnTo>
                  <a:pt x="2850435" y="4114800"/>
                </a:lnTo>
                <a:lnTo>
                  <a:pt x="28504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23"/>
          <p:cNvSpPr/>
          <p:nvPr/>
        </p:nvSpPr>
        <p:spPr>
          <a:xfrm flipH="1" rot="-5400000">
            <a:off x="1716274" y="3258679"/>
            <a:ext cx="2850434" cy="4114800"/>
          </a:xfrm>
          <a:custGeom>
            <a:rect b="b" l="l" r="r" t="t"/>
            <a:pathLst>
              <a:path extrusionOk="0" h="4114800" w="2850434">
                <a:moveTo>
                  <a:pt x="0" y="4114800"/>
                </a:moveTo>
                <a:lnTo>
                  <a:pt x="2850435" y="4114800"/>
                </a:lnTo>
                <a:lnTo>
                  <a:pt x="28504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p23"/>
          <p:cNvSpPr/>
          <p:nvPr/>
        </p:nvSpPr>
        <p:spPr>
          <a:xfrm flipH="1" rot="-5400000">
            <a:off x="1716274" y="6265724"/>
            <a:ext cx="2850434" cy="4114800"/>
          </a:xfrm>
          <a:custGeom>
            <a:rect b="b" l="l" r="r" t="t"/>
            <a:pathLst>
              <a:path extrusionOk="0" h="4114800" w="2850434">
                <a:moveTo>
                  <a:pt x="0" y="4114800"/>
                </a:moveTo>
                <a:lnTo>
                  <a:pt x="2850435" y="4114800"/>
                </a:lnTo>
                <a:lnTo>
                  <a:pt x="28504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p23"/>
          <p:cNvSpPr/>
          <p:nvPr/>
        </p:nvSpPr>
        <p:spPr>
          <a:xfrm rot="5400000">
            <a:off x="13776683" y="251634"/>
            <a:ext cx="2850434" cy="4114800"/>
          </a:xfrm>
          <a:custGeom>
            <a:rect b="b" l="l" r="r" t="t"/>
            <a:pathLst>
              <a:path extrusionOk="0" h="4114800" w="2850434">
                <a:moveTo>
                  <a:pt x="0" y="0"/>
                </a:moveTo>
                <a:lnTo>
                  <a:pt x="2850434" y="0"/>
                </a:lnTo>
                <a:lnTo>
                  <a:pt x="28504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23"/>
          <p:cNvSpPr/>
          <p:nvPr/>
        </p:nvSpPr>
        <p:spPr>
          <a:xfrm rot="5400000">
            <a:off x="13776683" y="3258679"/>
            <a:ext cx="2850434" cy="4114800"/>
          </a:xfrm>
          <a:custGeom>
            <a:rect b="b" l="l" r="r" t="t"/>
            <a:pathLst>
              <a:path extrusionOk="0" h="4114800" w="2850434">
                <a:moveTo>
                  <a:pt x="0" y="0"/>
                </a:moveTo>
                <a:lnTo>
                  <a:pt x="2850434" y="0"/>
                </a:lnTo>
                <a:lnTo>
                  <a:pt x="28504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23"/>
          <p:cNvSpPr/>
          <p:nvPr/>
        </p:nvSpPr>
        <p:spPr>
          <a:xfrm rot="5400000">
            <a:off x="13776683" y="6265724"/>
            <a:ext cx="2850434" cy="4114800"/>
          </a:xfrm>
          <a:custGeom>
            <a:rect b="b" l="l" r="r" t="t"/>
            <a:pathLst>
              <a:path extrusionOk="0" h="4114800" w="2850434">
                <a:moveTo>
                  <a:pt x="0" y="0"/>
                </a:moveTo>
                <a:lnTo>
                  <a:pt x="2850434" y="0"/>
                </a:lnTo>
                <a:lnTo>
                  <a:pt x="28504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23"/>
          <p:cNvSpPr txBox="1"/>
          <p:nvPr/>
        </p:nvSpPr>
        <p:spPr>
          <a:xfrm>
            <a:off x="7331075" y="3073652"/>
            <a:ext cx="3625800" cy="29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7"/>
              <a:buFont typeface="Arial"/>
              <a:buNone/>
            </a:pPr>
            <a:r>
              <a:rPr b="0" i="0" lang="en-US" sz="590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ঔষধি গাছের সংরক্ষণ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3"/>
          <p:cNvSpPr txBox="1"/>
          <p:nvPr/>
        </p:nvSpPr>
        <p:spPr>
          <a:xfrm>
            <a:off x="5803501" y="6557425"/>
            <a:ext cx="73410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3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9"/>
              <a:buFont typeface="Arial"/>
              <a:buNone/>
            </a:pPr>
            <a:r>
              <a:rPr b="0" i="0" lang="en-US" sz="3960" u="none" cap="none" strike="noStrike">
                <a:solidFill>
                  <a:srgbClr val="0000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টিস্যু কালচারের ভূমিকা</a:t>
            </a:r>
            <a:endParaRPr b="0" i="0" sz="1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3"/>
          <p:cNvSpPr/>
          <p:nvPr/>
        </p:nvSpPr>
        <p:spPr>
          <a:xfrm flipH="1" rot="-689003">
            <a:off x="5280101" y="5080009"/>
            <a:ext cx="1778184" cy="489267"/>
          </a:xfrm>
          <a:custGeom>
            <a:rect b="b" l="l" r="r" t="t"/>
            <a:pathLst>
              <a:path extrusionOk="0" h="489267" w="1778184">
                <a:moveTo>
                  <a:pt x="0" y="489267"/>
                </a:moveTo>
                <a:lnTo>
                  <a:pt x="1778184" y="489267"/>
                </a:lnTo>
                <a:lnTo>
                  <a:pt x="1778184" y="0"/>
                </a:lnTo>
                <a:lnTo>
                  <a:pt x="0" y="0"/>
                </a:lnTo>
                <a:lnTo>
                  <a:pt x="0" y="489267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8" name="Google Shape;368;p23"/>
          <p:cNvSpPr/>
          <p:nvPr/>
        </p:nvSpPr>
        <p:spPr>
          <a:xfrm flipH="1" rot="10076485">
            <a:off x="11234097" y="5116822"/>
            <a:ext cx="1778184" cy="489267"/>
          </a:xfrm>
          <a:custGeom>
            <a:rect b="b" l="l" r="r" t="t"/>
            <a:pathLst>
              <a:path extrusionOk="0" h="489267" w="1778184">
                <a:moveTo>
                  <a:pt x="0" y="489266"/>
                </a:moveTo>
                <a:lnTo>
                  <a:pt x="1778184" y="489266"/>
                </a:lnTo>
                <a:lnTo>
                  <a:pt x="1778184" y="0"/>
                </a:lnTo>
                <a:lnTo>
                  <a:pt x="0" y="0"/>
                </a:lnTo>
                <a:lnTo>
                  <a:pt x="0" y="489266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9" name="Google Shape;369;p23"/>
          <p:cNvSpPr/>
          <p:nvPr/>
        </p:nvSpPr>
        <p:spPr>
          <a:xfrm flipH="1" rot="-7861088">
            <a:off x="10569833" y="7048649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4"/>
                </a:moveTo>
                <a:lnTo>
                  <a:pt x="3065170" y="819564"/>
                </a:lnTo>
                <a:lnTo>
                  <a:pt x="3065170" y="0"/>
                </a:lnTo>
                <a:lnTo>
                  <a:pt x="0" y="0"/>
                </a:lnTo>
                <a:lnTo>
                  <a:pt x="0" y="819564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0" name="Google Shape;370;p23"/>
          <p:cNvSpPr/>
          <p:nvPr/>
        </p:nvSpPr>
        <p:spPr>
          <a:xfrm flipH="1" rot="2838827">
            <a:off x="4636608" y="2897936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4"/>
                </a:moveTo>
                <a:lnTo>
                  <a:pt x="3065170" y="819564"/>
                </a:lnTo>
                <a:lnTo>
                  <a:pt x="3065170" y="0"/>
                </a:lnTo>
                <a:lnTo>
                  <a:pt x="0" y="0"/>
                </a:lnTo>
                <a:lnTo>
                  <a:pt x="0" y="819564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1" name="Google Shape;371;p23"/>
          <p:cNvSpPr/>
          <p:nvPr/>
        </p:nvSpPr>
        <p:spPr>
          <a:xfrm rot="-2808228">
            <a:off x="10601465" y="2921284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70" y="0"/>
                </a:lnTo>
                <a:lnTo>
                  <a:pt x="3065170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2" name="Google Shape;372;p23"/>
          <p:cNvSpPr/>
          <p:nvPr/>
        </p:nvSpPr>
        <p:spPr>
          <a:xfrm rot="7741599">
            <a:off x="4902716" y="7025301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69" y="0"/>
                </a:lnTo>
                <a:lnTo>
                  <a:pt x="3065169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3" name="Google Shape;373;p23"/>
          <p:cNvSpPr txBox="1"/>
          <p:nvPr/>
        </p:nvSpPr>
        <p:spPr>
          <a:xfrm>
            <a:off x="1572757" y="1267951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নিম (Azadirachta indica): অ্যান্টিব্যাকটেরিয়াল গুণসম্পন্ন। টিস্যু কালচারে দ্রুত বংশবিস্তার সম্ভব।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3"/>
          <p:cNvSpPr txBox="1"/>
          <p:nvPr/>
        </p:nvSpPr>
        <p:spPr>
          <a:xfrm>
            <a:off x="1572757" y="4274996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তুলসী (Ocimum sanctum): রোগ প্রতিরোধক ঔষধি গাছ। ল্যাবে কলম তৈরি করে সংরক্ষণ করা হয়।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3"/>
          <p:cNvSpPr txBox="1"/>
          <p:nvPr/>
        </p:nvSpPr>
        <p:spPr>
          <a:xfrm>
            <a:off x="13585209" y="1267951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অশ্বগন্ধা (Withania somnifera): স্নায়ু শক্তিবর্ধক। টিস্যু কালচারে বিশুদ্ধ চারা উৎপাদন সম্ভব।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3"/>
          <p:cNvSpPr txBox="1"/>
          <p:nvPr/>
        </p:nvSpPr>
        <p:spPr>
          <a:xfrm>
            <a:off x="13585209" y="4274996"/>
            <a:ext cx="3233381" cy="1177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সর্পগন্ধা (Rauvolfia serpentina): রক্তচাপ নিয়ন্ত্রণকারী। বিলুপ্তপ্রায় — টিস্যু কালচারে সংরক্ষণ জরুরি।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3"/>
          <p:cNvSpPr txBox="1"/>
          <p:nvPr/>
        </p:nvSpPr>
        <p:spPr>
          <a:xfrm>
            <a:off x="13585209" y="7282041"/>
            <a:ext cx="3233381" cy="882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গুরুত্ব: ঔষধি গাছ সংরক্ষণে টিস্যু কালচার রোগমুক্ত ও জেনেটিক্যালি বিশুদ্ধ চারা নিশ্চিত করে।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3"/>
          <p:cNvSpPr txBox="1"/>
          <p:nvPr/>
        </p:nvSpPr>
        <p:spPr>
          <a:xfrm>
            <a:off x="7113975" y="7594035"/>
            <a:ext cx="4060200" cy="21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44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বিলুপ্তপ্রায় ঔষধি গাছ রক্ষায় টিস্যু কালচার অপরিহার্য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3"/>
          <p:cNvSpPr txBox="1"/>
          <p:nvPr/>
        </p:nvSpPr>
        <p:spPr>
          <a:xfrm>
            <a:off x="1572757" y="7282041"/>
            <a:ext cx="3233381" cy="882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8"/>
              <a:buFont typeface="Arial"/>
              <a:buNone/>
            </a:pPr>
            <a:r>
              <a:rPr b="0" i="0" lang="en-US" sz="1798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পাতা ও মূল থেকে এক্সপ্লান্ট নিয়ে ল্যাবে কৃত্রিম মাধ্যমে ঔষধি গাছের চারা তৈরি করা হয়।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385" name="Google Shape;385;p24"/>
          <p:cNvSpPr txBox="1"/>
          <p:nvPr/>
        </p:nvSpPr>
        <p:spPr>
          <a:xfrm>
            <a:off x="1854724" y="3341310"/>
            <a:ext cx="2781292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রপ্তানি আয়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4"/>
          <p:cNvSpPr txBox="1"/>
          <p:nvPr/>
        </p:nvSpPr>
        <p:spPr>
          <a:xfrm>
            <a:off x="5787144" y="3341310"/>
            <a:ext cx="2781292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কর্মসংস্থান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4"/>
          <p:cNvSpPr/>
          <p:nvPr/>
        </p:nvSpPr>
        <p:spPr>
          <a:xfrm>
            <a:off x="1742731" y="4131029"/>
            <a:ext cx="3067919" cy="4840897"/>
          </a:xfrm>
          <a:custGeom>
            <a:rect b="b" l="l" r="r" t="t"/>
            <a:pathLst>
              <a:path extrusionOk="0" h="4840897" w="3067919">
                <a:moveTo>
                  <a:pt x="0" y="0"/>
                </a:moveTo>
                <a:lnTo>
                  <a:pt x="3067919" y="0"/>
                </a:lnTo>
                <a:lnTo>
                  <a:pt x="3067919" y="4840898"/>
                </a:lnTo>
                <a:lnTo>
                  <a:pt x="0" y="4840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8" name="Google Shape;388;p24"/>
          <p:cNvSpPr/>
          <p:nvPr/>
        </p:nvSpPr>
        <p:spPr>
          <a:xfrm>
            <a:off x="5629150" y="4205101"/>
            <a:ext cx="3160041" cy="4690228"/>
          </a:xfrm>
          <a:custGeom>
            <a:rect b="b" l="l" r="r" t="t"/>
            <a:pathLst>
              <a:path extrusionOk="0" h="4690228" w="3160041">
                <a:moveTo>
                  <a:pt x="0" y="0"/>
                </a:moveTo>
                <a:lnTo>
                  <a:pt x="3160041" y="0"/>
                </a:lnTo>
                <a:lnTo>
                  <a:pt x="3160041" y="4690228"/>
                </a:lnTo>
                <a:lnTo>
                  <a:pt x="0" y="4690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p24"/>
          <p:cNvSpPr/>
          <p:nvPr/>
        </p:nvSpPr>
        <p:spPr>
          <a:xfrm>
            <a:off x="2558947" y="4482033"/>
            <a:ext cx="1367785" cy="1776866"/>
          </a:xfrm>
          <a:custGeom>
            <a:rect b="b" l="l" r="r" t="t"/>
            <a:pathLst>
              <a:path extrusionOk="0" h="1776866" w="1367785">
                <a:moveTo>
                  <a:pt x="0" y="0"/>
                </a:moveTo>
                <a:lnTo>
                  <a:pt x="1367785" y="0"/>
                </a:lnTo>
                <a:lnTo>
                  <a:pt x="1367785" y="1776865"/>
                </a:lnTo>
                <a:lnTo>
                  <a:pt x="0" y="1776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0" name="Google Shape;390;p24"/>
          <p:cNvSpPr txBox="1"/>
          <p:nvPr/>
        </p:nvSpPr>
        <p:spPr>
          <a:xfrm>
            <a:off x="3512335" y="968538"/>
            <a:ext cx="11530295" cy="1829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94"/>
              <a:buFont typeface="Arial"/>
              <a:buNone/>
            </a:pPr>
            <a:r>
              <a:rPr b="0" i="0" lang="en-US" sz="7194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টিস্যু কালচারের অর্থনৈতিক গুরুত্ব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4"/>
          <p:cNvSpPr txBox="1"/>
          <p:nvPr/>
        </p:nvSpPr>
        <p:spPr>
          <a:xfrm>
            <a:off x="1850376" y="6457557"/>
            <a:ext cx="2789989" cy="1828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2"/>
              <a:buFont typeface="Arial"/>
              <a:buNone/>
            </a:pPr>
            <a:r>
              <a:rPr b="0" i="0" lang="en-US" sz="276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 উদ্ভিদ রপ্তানি করে বৈদেশিক মুদ্রা অর্জন সম্ভব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4"/>
          <p:cNvSpPr txBox="1"/>
          <p:nvPr/>
        </p:nvSpPr>
        <p:spPr>
          <a:xfrm>
            <a:off x="5782796" y="6457557"/>
            <a:ext cx="2789989" cy="1828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2"/>
              <a:buFont typeface="Arial"/>
              <a:buNone/>
            </a:pPr>
            <a:r>
              <a:rPr b="0" i="0" lang="en-US" sz="276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নার্সারি ও গবেষণা খাতে লক্ষাধিক কর্মসংস্থান সৃষ্টি হচ্ছে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4"/>
          <p:cNvSpPr txBox="1"/>
          <p:nvPr/>
        </p:nvSpPr>
        <p:spPr>
          <a:xfrm>
            <a:off x="9715216" y="3341310"/>
            <a:ext cx="2789989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কৃষি উন্নয়ন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4"/>
          <p:cNvSpPr/>
          <p:nvPr/>
        </p:nvSpPr>
        <p:spPr>
          <a:xfrm>
            <a:off x="9244278" y="4032631"/>
            <a:ext cx="3737163" cy="4974593"/>
          </a:xfrm>
          <a:custGeom>
            <a:rect b="b" l="l" r="r" t="t"/>
            <a:pathLst>
              <a:path extrusionOk="0" h="4974593" w="3737163">
                <a:moveTo>
                  <a:pt x="0" y="0"/>
                </a:moveTo>
                <a:lnTo>
                  <a:pt x="3737163" y="0"/>
                </a:lnTo>
                <a:lnTo>
                  <a:pt x="3737163" y="4974594"/>
                </a:lnTo>
                <a:lnTo>
                  <a:pt x="0" y="4974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5" name="Google Shape;395;p24"/>
          <p:cNvSpPr txBox="1"/>
          <p:nvPr/>
        </p:nvSpPr>
        <p:spPr>
          <a:xfrm>
            <a:off x="9715216" y="6457557"/>
            <a:ext cx="2789989" cy="1371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2"/>
              <a:buFont typeface="Arial"/>
              <a:buNone/>
            </a:pPr>
            <a:r>
              <a:rPr b="0" i="0" lang="en-US" sz="276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উন্নত জাতের চারা উৎপাদনে কৃষি খাতে বিপ্লব আসছে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24"/>
          <p:cNvSpPr txBox="1"/>
          <p:nvPr/>
        </p:nvSpPr>
        <p:spPr>
          <a:xfrm>
            <a:off x="13647635" y="3341310"/>
            <a:ext cx="2789989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বাজার সম্ভাবনা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24"/>
          <p:cNvSpPr/>
          <p:nvPr/>
        </p:nvSpPr>
        <p:spPr>
          <a:xfrm>
            <a:off x="12304889" y="4382452"/>
            <a:ext cx="5533414" cy="4342365"/>
          </a:xfrm>
          <a:custGeom>
            <a:rect b="b" l="l" r="r" t="t"/>
            <a:pathLst>
              <a:path extrusionOk="0" h="4342365" w="5533414">
                <a:moveTo>
                  <a:pt x="0" y="0"/>
                </a:moveTo>
                <a:lnTo>
                  <a:pt x="5533413" y="0"/>
                </a:lnTo>
                <a:lnTo>
                  <a:pt x="5533413" y="4342365"/>
                </a:lnTo>
                <a:lnTo>
                  <a:pt x="0" y="4342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8" name="Google Shape;398;p24"/>
          <p:cNvSpPr txBox="1"/>
          <p:nvPr/>
        </p:nvSpPr>
        <p:spPr>
          <a:xfrm>
            <a:off x="13647635" y="6457557"/>
            <a:ext cx="2789989" cy="1371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2"/>
              <a:buFont typeface="Arial"/>
              <a:buNone/>
            </a:pPr>
            <a:r>
              <a:rPr b="0" i="0" lang="en-US" sz="2762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বিশ্বব্যাপী টিস্যু কালচার বাজার দ্রুত প্রসারিত হচ্ছে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4"/>
          <p:cNvSpPr/>
          <p:nvPr/>
        </p:nvSpPr>
        <p:spPr>
          <a:xfrm>
            <a:off x="6381052" y="4760509"/>
            <a:ext cx="1594638" cy="1280542"/>
          </a:xfrm>
          <a:custGeom>
            <a:rect b="b" l="l" r="r" t="t"/>
            <a:pathLst>
              <a:path extrusionOk="0" h="1280542" w="1594638">
                <a:moveTo>
                  <a:pt x="0" y="0"/>
                </a:moveTo>
                <a:lnTo>
                  <a:pt x="1594638" y="0"/>
                </a:lnTo>
                <a:lnTo>
                  <a:pt x="1594638" y="1280543"/>
                </a:lnTo>
                <a:lnTo>
                  <a:pt x="0" y="1280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0" name="Google Shape;400;p24"/>
          <p:cNvSpPr/>
          <p:nvPr/>
        </p:nvSpPr>
        <p:spPr>
          <a:xfrm>
            <a:off x="10589138" y="4595132"/>
            <a:ext cx="1079907" cy="1522946"/>
          </a:xfrm>
          <a:custGeom>
            <a:rect b="b" l="l" r="r" t="t"/>
            <a:pathLst>
              <a:path extrusionOk="0" h="1522946" w="1079907">
                <a:moveTo>
                  <a:pt x="0" y="0"/>
                </a:moveTo>
                <a:lnTo>
                  <a:pt x="1079907" y="0"/>
                </a:lnTo>
                <a:lnTo>
                  <a:pt x="1079907" y="1522947"/>
                </a:lnTo>
                <a:lnTo>
                  <a:pt x="0" y="15229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1" name="Google Shape;401;p24"/>
          <p:cNvSpPr/>
          <p:nvPr/>
        </p:nvSpPr>
        <p:spPr>
          <a:xfrm>
            <a:off x="14287196" y="4744382"/>
            <a:ext cx="1371111" cy="1400284"/>
          </a:xfrm>
          <a:custGeom>
            <a:rect b="b" l="l" r="r" t="t"/>
            <a:pathLst>
              <a:path extrusionOk="0" h="1400284" w="1371111">
                <a:moveTo>
                  <a:pt x="0" y="0"/>
                </a:moveTo>
                <a:lnTo>
                  <a:pt x="1371112" y="0"/>
                </a:lnTo>
                <a:lnTo>
                  <a:pt x="1371112" y="1400284"/>
                </a:lnTo>
                <a:lnTo>
                  <a:pt x="0" y="1400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407" name="Google Shape;407;p25"/>
          <p:cNvSpPr/>
          <p:nvPr/>
        </p:nvSpPr>
        <p:spPr>
          <a:xfrm rot="5400000">
            <a:off x="2334534" y="839594"/>
            <a:ext cx="2989762" cy="5014276"/>
          </a:xfrm>
          <a:custGeom>
            <a:rect b="b" l="l" r="r" t="t"/>
            <a:pathLst>
              <a:path extrusionOk="0" h="5014276" w="2989762">
                <a:moveTo>
                  <a:pt x="0" y="0"/>
                </a:moveTo>
                <a:lnTo>
                  <a:pt x="2989762" y="0"/>
                </a:lnTo>
                <a:lnTo>
                  <a:pt x="2989762" y="5014276"/>
                </a:lnTo>
                <a:lnTo>
                  <a:pt x="0" y="50142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8" name="Google Shape;408;p25"/>
          <p:cNvSpPr/>
          <p:nvPr/>
        </p:nvSpPr>
        <p:spPr>
          <a:xfrm rot="5400000">
            <a:off x="12948200" y="1095334"/>
            <a:ext cx="3343877" cy="4846198"/>
          </a:xfrm>
          <a:custGeom>
            <a:rect b="b" l="l" r="r" t="t"/>
            <a:pathLst>
              <a:path extrusionOk="0" h="4846198" w="3343877">
                <a:moveTo>
                  <a:pt x="0" y="0"/>
                </a:moveTo>
                <a:lnTo>
                  <a:pt x="3343876" y="0"/>
                </a:lnTo>
                <a:lnTo>
                  <a:pt x="3343876" y="4846199"/>
                </a:lnTo>
                <a:lnTo>
                  <a:pt x="0" y="48461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9" name="Google Shape;409;p25"/>
          <p:cNvSpPr/>
          <p:nvPr/>
        </p:nvSpPr>
        <p:spPr>
          <a:xfrm rot="5400000">
            <a:off x="12877673" y="5037794"/>
            <a:ext cx="3231131" cy="4867994"/>
          </a:xfrm>
          <a:custGeom>
            <a:rect b="b" l="l" r="r" t="t"/>
            <a:pathLst>
              <a:path extrusionOk="0" h="4867994" w="3231131">
                <a:moveTo>
                  <a:pt x="0" y="0"/>
                </a:moveTo>
                <a:lnTo>
                  <a:pt x="3231131" y="0"/>
                </a:lnTo>
                <a:lnTo>
                  <a:pt x="3231131" y="4867994"/>
                </a:lnTo>
                <a:lnTo>
                  <a:pt x="0" y="4867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0" name="Google Shape;410;p25"/>
          <p:cNvSpPr/>
          <p:nvPr/>
        </p:nvSpPr>
        <p:spPr>
          <a:xfrm rot="5400000">
            <a:off x="2007346" y="4761000"/>
            <a:ext cx="3308817" cy="5051629"/>
          </a:xfrm>
          <a:custGeom>
            <a:rect b="b" l="l" r="r" t="t"/>
            <a:pathLst>
              <a:path extrusionOk="0" h="5051629" w="3308817">
                <a:moveTo>
                  <a:pt x="0" y="0"/>
                </a:moveTo>
                <a:lnTo>
                  <a:pt x="3308817" y="0"/>
                </a:lnTo>
                <a:lnTo>
                  <a:pt x="3308817" y="5051629"/>
                </a:lnTo>
                <a:lnTo>
                  <a:pt x="0" y="5051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1" name="Google Shape;411;p25"/>
          <p:cNvSpPr/>
          <p:nvPr/>
        </p:nvSpPr>
        <p:spPr>
          <a:xfrm rot="5400000">
            <a:off x="5080990" y="3291711"/>
            <a:ext cx="8391394" cy="4759077"/>
          </a:xfrm>
          <a:custGeom>
            <a:rect b="b" l="l" r="r" t="t"/>
            <a:pathLst>
              <a:path extrusionOk="0" h="4759077" w="11860627">
                <a:moveTo>
                  <a:pt x="0" y="0"/>
                </a:moveTo>
                <a:lnTo>
                  <a:pt x="11860627" y="0"/>
                </a:lnTo>
                <a:lnTo>
                  <a:pt x="11860627" y="4759077"/>
                </a:lnTo>
                <a:lnTo>
                  <a:pt x="0" y="4759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25"/>
          <p:cNvSpPr txBox="1"/>
          <p:nvPr/>
        </p:nvSpPr>
        <p:spPr>
          <a:xfrm>
            <a:off x="1988150" y="2450072"/>
            <a:ext cx="3464400" cy="10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3"/>
              <a:buFont typeface="Arial"/>
              <a:buNone/>
            </a:pPr>
            <a:r>
              <a:rPr b="1" i="0" lang="en-US" sz="2793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টিস্যু কালচার ল্যাবরেটরি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25"/>
          <p:cNvSpPr txBox="1"/>
          <p:nvPr/>
        </p:nvSpPr>
        <p:spPr>
          <a:xfrm>
            <a:off x="12642324" y="2021404"/>
            <a:ext cx="40491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3"/>
              <a:buFont typeface="Arial"/>
              <a:buNone/>
            </a:pPr>
            <a:r>
              <a:rPr b="1" i="0" lang="en-US" sz="2793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বৈজ্ঞানিক প্রক্রিয়ার দৃশ্য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5"/>
          <p:cNvSpPr txBox="1"/>
          <p:nvPr/>
        </p:nvSpPr>
        <p:spPr>
          <a:xfrm>
            <a:off x="1952000" y="7385200"/>
            <a:ext cx="47592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ল্যাবরেটরিতে বিশেষ কাচের পাত্রে উদ্ভিদের কোষ ও টিস্যু সংরক্ষণ ও বৃদ্ধি করা হয়। এটি আধুনিক জীববিজ্ঞানের একটি গুরুত্বপূর্ণ শাখা।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5"/>
          <p:cNvSpPr txBox="1"/>
          <p:nvPr/>
        </p:nvSpPr>
        <p:spPr>
          <a:xfrm>
            <a:off x="1664725" y="3596639"/>
            <a:ext cx="41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 এক্সপ্ল্যান্ট, স্টেরাইল মিডিয়া এবং নিয়ন্ত্রিত পরিবেশ ব্যবহার করা হয়। এই প্রক্রিয়ায় হাজার হাজার গাছ দ্রুত উৎপাদন সম্ভব।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5"/>
          <p:cNvSpPr txBox="1"/>
          <p:nvPr/>
        </p:nvSpPr>
        <p:spPr>
          <a:xfrm>
            <a:off x="12489375" y="6941150"/>
            <a:ext cx="41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গবেষণাগারে বিজ্ঞানীরা উদ্ভিদের জিনগত বৈশিষ্ট্য অক্ষুণ্ণ রেখে নতুন প্রজাতি তৈরি করতে পারেন। এটি কৃষি উন্নয়নে বিপ্লব এনেছে।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5"/>
          <p:cNvSpPr txBox="1"/>
          <p:nvPr/>
        </p:nvSpPr>
        <p:spPr>
          <a:xfrm>
            <a:off x="12489381" y="2781239"/>
            <a:ext cx="41115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 পদ্ধতিতে বিরল ও বিপন্ন উদ্ভিদ প্রজাতি সংরক্ষণ করা যায়। ভাটেরা অঞ্চলের কৃষিতেও এই প্রযুক্তি ব্যবহারের সুযোগ রয়েছে।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25"/>
          <p:cNvSpPr txBox="1"/>
          <p:nvPr/>
        </p:nvSpPr>
        <p:spPr>
          <a:xfrm>
            <a:off x="6986200" y="541348"/>
            <a:ext cx="45612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94"/>
              <a:buFont typeface="Arial"/>
              <a:buNone/>
            </a:pPr>
            <a:r>
              <a:rPr b="0" i="0" lang="en-US" sz="6000" u="none" cap="none" strike="noStrike">
                <a:solidFill>
                  <a:schemeClr val="dk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প্রাসঙ্গিক ছবি ১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5"/>
          <p:cNvSpPr txBox="1"/>
          <p:nvPr/>
        </p:nvSpPr>
        <p:spPr>
          <a:xfrm>
            <a:off x="7302775" y="4948425"/>
            <a:ext cx="3824100" cy="18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3"/>
              <a:buFont typeface="Arial"/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ইন ভিট্রো কালচার পদ্ধতি</a:t>
            </a:r>
            <a:endParaRPr b="0" i="0" sz="4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5"/>
          <p:cNvSpPr txBox="1"/>
          <p:nvPr/>
        </p:nvSpPr>
        <p:spPr>
          <a:xfrm>
            <a:off x="2028425" y="6149272"/>
            <a:ext cx="41115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3"/>
              <a:buFont typeface="Arial"/>
              <a:buNone/>
            </a:pPr>
            <a:r>
              <a:rPr b="1" i="0" lang="en-US" sz="2793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উদ্ভিদ টিস্যু গবেষণা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5"/>
          <p:cNvSpPr txBox="1"/>
          <p:nvPr/>
        </p:nvSpPr>
        <p:spPr>
          <a:xfrm>
            <a:off x="12797237" y="6149279"/>
            <a:ext cx="37392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3"/>
              <a:buFont typeface="Arial"/>
              <a:buNone/>
            </a:pPr>
            <a:r>
              <a:rPr b="1" i="0" lang="en-US" sz="2793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আধুনিক কৃষি বিজ্ঞান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427" name="Google Shape;427;p26"/>
          <p:cNvSpPr/>
          <p:nvPr/>
        </p:nvSpPr>
        <p:spPr>
          <a:xfrm rot="5400000">
            <a:off x="1615621" y="876689"/>
            <a:ext cx="4729961" cy="4749835"/>
          </a:xfrm>
          <a:custGeom>
            <a:rect b="b" l="l" r="r" t="t"/>
            <a:pathLst>
              <a:path extrusionOk="0" h="4749835" w="4729961">
                <a:moveTo>
                  <a:pt x="0" y="0"/>
                </a:moveTo>
                <a:lnTo>
                  <a:pt x="4729961" y="0"/>
                </a:lnTo>
                <a:lnTo>
                  <a:pt x="4729961" y="4749834"/>
                </a:lnTo>
                <a:lnTo>
                  <a:pt x="0" y="47498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8" name="Google Shape;428;p26"/>
          <p:cNvSpPr/>
          <p:nvPr/>
        </p:nvSpPr>
        <p:spPr>
          <a:xfrm rot="5400000">
            <a:off x="1641366" y="4923703"/>
            <a:ext cx="4670238" cy="4730223"/>
          </a:xfrm>
          <a:custGeom>
            <a:rect b="b" l="l" r="r" t="t"/>
            <a:pathLst>
              <a:path extrusionOk="0" h="4730223" w="4670238">
                <a:moveTo>
                  <a:pt x="0" y="0"/>
                </a:moveTo>
                <a:lnTo>
                  <a:pt x="4670238" y="0"/>
                </a:lnTo>
                <a:lnTo>
                  <a:pt x="4670238" y="4730223"/>
                </a:lnTo>
                <a:lnTo>
                  <a:pt x="0" y="47302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9" name="Google Shape;429;p26"/>
          <p:cNvSpPr/>
          <p:nvPr/>
        </p:nvSpPr>
        <p:spPr>
          <a:xfrm rot="5400000">
            <a:off x="11925994" y="877469"/>
            <a:ext cx="4792914" cy="4743604"/>
          </a:xfrm>
          <a:custGeom>
            <a:rect b="b" l="l" r="r" t="t"/>
            <a:pathLst>
              <a:path extrusionOk="0" h="4743604" w="4792914">
                <a:moveTo>
                  <a:pt x="0" y="0"/>
                </a:moveTo>
                <a:lnTo>
                  <a:pt x="4792914" y="0"/>
                </a:lnTo>
                <a:lnTo>
                  <a:pt x="4792914" y="4743605"/>
                </a:lnTo>
                <a:lnTo>
                  <a:pt x="0" y="4743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0" name="Google Shape;430;p26"/>
          <p:cNvSpPr/>
          <p:nvPr/>
        </p:nvSpPr>
        <p:spPr>
          <a:xfrm rot="5400000">
            <a:off x="11941481" y="4925500"/>
            <a:ext cx="4767746" cy="4737118"/>
          </a:xfrm>
          <a:custGeom>
            <a:rect b="b" l="l" r="r" t="t"/>
            <a:pathLst>
              <a:path extrusionOk="0" h="4737118" w="4767746">
                <a:moveTo>
                  <a:pt x="0" y="0"/>
                </a:moveTo>
                <a:lnTo>
                  <a:pt x="4767747" y="0"/>
                </a:lnTo>
                <a:lnTo>
                  <a:pt x="4767747" y="4737118"/>
                </a:lnTo>
                <a:lnTo>
                  <a:pt x="0" y="47371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1" name="Google Shape;431;p26"/>
          <p:cNvSpPr txBox="1"/>
          <p:nvPr/>
        </p:nvSpPr>
        <p:spPr>
          <a:xfrm>
            <a:off x="7112321" y="4265254"/>
            <a:ext cx="4063358" cy="766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13"/>
              <a:buFont typeface="Arial"/>
              <a:buNone/>
            </a:pPr>
            <a:r>
              <a:rPr b="0" i="0" lang="en-US" sz="5413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একক কাজ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26"/>
          <p:cNvSpPr txBox="1"/>
          <p:nvPr/>
        </p:nvSpPr>
        <p:spPr>
          <a:xfrm>
            <a:off x="1761175" y="2024982"/>
            <a:ext cx="4380764" cy="482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কাজের বিষয়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26"/>
          <p:cNvSpPr txBox="1"/>
          <p:nvPr/>
        </p:nvSpPr>
        <p:spPr>
          <a:xfrm>
            <a:off x="1761175" y="6069942"/>
            <a:ext cx="4380764" cy="482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নির্দেশনা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26"/>
          <p:cNvSpPr txBox="1"/>
          <p:nvPr/>
        </p:nvSpPr>
        <p:spPr>
          <a:xfrm>
            <a:off x="11966840" y="2024982"/>
            <a:ext cx="4380764" cy="482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সময়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26"/>
          <p:cNvSpPr txBox="1"/>
          <p:nvPr/>
        </p:nvSpPr>
        <p:spPr>
          <a:xfrm>
            <a:off x="11966840" y="6069942"/>
            <a:ext cx="4380764" cy="4828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মনে রেখো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26"/>
          <p:cNvSpPr txBox="1"/>
          <p:nvPr/>
        </p:nvSpPr>
        <p:spPr>
          <a:xfrm>
            <a:off x="1883225" y="2710230"/>
            <a:ext cx="4380764" cy="882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যেকোনো একটি গুরুত্বপূর্ণ সুবিধা তোমার নিজের ভাষায় লিখ এবং সংশ্লিষ্ট একটি সহজ চিত্র আঁক।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26"/>
          <p:cNvSpPr txBox="1"/>
          <p:nvPr/>
        </p:nvSpPr>
        <p:spPr>
          <a:xfrm>
            <a:off x="1883225" y="6755189"/>
            <a:ext cx="4380764" cy="586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খাতায় পরিষ্কার করে লিখবে। চিত্রে লেবেল দিতে ভুলবে না। নিজে নিজে কাজ করবে।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26"/>
          <p:cNvSpPr txBox="1"/>
          <p:nvPr/>
        </p:nvSpPr>
        <p:spPr>
          <a:xfrm>
            <a:off x="12088890" y="2710230"/>
            <a:ext cx="4380764" cy="586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১০ মিনিট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(সময় শেষে শিক্ষককে দেখাও)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26"/>
          <p:cNvSpPr txBox="1"/>
          <p:nvPr/>
        </p:nvSpPr>
        <p:spPr>
          <a:xfrm>
            <a:off x="12088890" y="6755189"/>
            <a:ext cx="4380764" cy="586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সুবিধাটি সংক্ষেপে লেখো এবং চিত্রটি যতটা সম্ভব পরিষ্কার ও সুন্দর করো।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6"/>
          <p:cNvSpPr/>
          <p:nvPr/>
        </p:nvSpPr>
        <p:spPr>
          <a:xfrm flipH="1" rot="1900067">
            <a:off x="6384781" y="2540182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4"/>
                </a:moveTo>
                <a:lnTo>
                  <a:pt x="3065170" y="819564"/>
                </a:lnTo>
                <a:lnTo>
                  <a:pt x="3065170" y="0"/>
                </a:lnTo>
                <a:lnTo>
                  <a:pt x="0" y="0"/>
                </a:lnTo>
                <a:lnTo>
                  <a:pt x="0" y="819564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1" name="Google Shape;441;p26"/>
          <p:cNvSpPr/>
          <p:nvPr/>
        </p:nvSpPr>
        <p:spPr>
          <a:xfrm flipH="1" rot="-8899934">
            <a:off x="8715889" y="7365621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5"/>
                </a:moveTo>
                <a:lnTo>
                  <a:pt x="3065170" y="819565"/>
                </a:lnTo>
                <a:lnTo>
                  <a:pt x="3065170" y="0"/>
                </a:lnTo>
                <a:lnTo>
                  <a:pt x="0" y="0"/>
                </a:lnTo>
                <a:lnTo>
                  <a:pt x="0" y="819565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2" name="Google Shape;442;p26"/>
          <p:cNvSpPr/>
          <p:nvPr/>
        </p:nvSpPr>
        <p:spPr>
          <a:xfrm rot="8897040">
            <a:off x="6384781" y="7364705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70" y="0"/>
                </a:lnTo>
                <a:lnTo>
                  <a:pt x="3065170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3" name="Google Shape;443;p26"/>
          <p:cNvSpPr/>
          <p:nvPr/>
        </p:nvSpPr>
        <p:spPr>
          <a:xfrm rot="-1902959">
            <a:off x="8715889" y="2541098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70" y="0"/>
                </a:lnTo>
                <a:lnTo>
                  <a:pt x="3065170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449" name="Google Shape;449;p27"/>
          <p:cNvSpPr/>
          <p:nvPr/>
        </p:nvSpPr>
        <p:spPr>
          <a:xfrm rot="5400000">
            <a:off x="1722697" y="880990"/>
            <a:ext cx="4505462" cy="4737224"/>
          </a:xfrm>
          <a:custGeom>
            <a:rect b="b" l="l" r="r" t="t"/>
            <a:pathLst>
              <a:path extrusionOk="0" h="4737224" w="4505462">
                <a:moveTo>
                  <a:pt x="0" y="0"/>
                </a:moveTo>
                <a:lnTo>
                  <a:pt x="4505462" y="0"/>
                </a:lnTo>
                <a:lnTo>
                  <a:pt x="4505462" y="4737225"/>
                </a:lnTo>
                <a:lnTo>
                  <a:pt x="0" y="4737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0" name="Google Shape;450;p27"/>
          <p:cNvSpPr/>
          <p:nvPr/>
        </p:nvSpPr>
        <p:spPr>
          <a:xfrm rot="5400000">
            <a:off x="1634041" y="4919278"/>
            <a:ext cx="4676316" cy="4748704"/>
          </a:xfrm>
          <a:custGeom>
            <a:rect b="b" l="l" r="r" t="t"/>
            <a:pathLst>
              <a:path extrusionOk="0" h="4748704" w="4676316">
                <a:moveTo>
                  <a:pt x="0" y="0"/>
                </a:moveTo>
                <a:lnTo>
                  <a:pt x="4676315" y="0"/>
                </a:lnTo>
                <a:lnTo>
                  <a:pt x="4676315" y="4748704"/>
                </a:lnTo>
                <a:lnTo>
                  <a:pt x="0" y="4748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1" name="Google Shape;451;p27"/>
          <p:cNvSpPr/>
          <p:nvPr/>
        </p:nvSpPr>
        <p:spPr>
          <a:xfrm rot="5400000">
            <a:off x="12270463" y="872101"/>
            <a:ext cx="4088699" cy="4762660"/>
          </a:xfrm>
          <a:custGeom>
            <a:rect b="b" l="l" r="r" t="t"/>
            <a:pathLst>
              <a:path extrusionOk="0" h="4762660" w="4088699">
                <a:moveTo>
                  <a:pt x="0" y="0"/>
                </a:moveTo>
                <a:lnTo>
                  <a:pt x="4088699" y="0"/>
                </a:lnTo>
                <a:lnTo>
                  <a:pt x="4088699" y="4762661"/>
                </a:lnTo>
                <a:lnTo>
                  <a:pt x="0" y="47626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2" name="Google Shape;452;p27"/>
          <p:cNvSpPr/>
          <p:nvPr/>
        </p:nvSpPr>
        <p:spPr>
          <a:xfrm rot="5400000">
            <a:off x="11959689" y="4919759"/>
            <a:ext cx="4720330" cy="4751182"/>
          </a:xfrm>
          <a:custGeom>
            <a:rect b="b" l="l" r="r" t="t"/>
            <a:pathLst>
              <a:path extrusionOk="0" h="4751182" w="4720330">
                <a:moveTo>
                  <a:pt x="0" y="0"/>
                </a:moveTo>
                <a:lnTo>
                  <a:pt x="4720330" y="0"/>
                </a:lnTo>
                <a:lnTo>
                  <a:pt x="4720330" y="4751182"/>
                </a:lnTo>
                <a:lnTo>
                  <a:pt x="0" y="47511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3" name="Google Shape;453;p27"/>
          <p:cNvSpPr txBox="1"/>
          <p:nvPr/>
        </p:nvSpPr>
        <p:spPr>
          <a:xfrm>
            <a:off x="7112321" y="4265254"/>
            <a:ext cx="40635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9"/>
              <a:buFont typeface="Arial"/>
              <a:buNone/>
            </a:pPr>
            <a:r>
              <a:rPr b="0" i="0" lang="en-US" sz="5409" u="none" cap="none" strike="noStrike">
                <a:solidFill>
                  <a:srgbClr val="00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জোড়ায় বা দলীয় কাজ</a:t>
            </a:r>
            <a:endParaRPr b="0" i="0" sz="1400" u="none" cap="none" strike="noStrike">
              <a:solidFill>
                <a:srgbClr val="00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27"/>
          <p:cNvSpPr txBox="1"/>
          <p:nvPr/>
        </p:nvSpPr>
        <p:spPr>
          <a:xfrm>
            <a:off x="1761175" y="2015457"/>
            <a:ext cx="4380764" cy="492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📋 নির্দেশনা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27"/>
          <p:cNvSpPr txBox="1"/>
          <p:nvPr/>
        </p:nvSpPr>
        <p:spPr>
          <a:xfrm>
            <a:off x="1761175" y="6060417"/>
            <a:ext cx="4380764" cy="492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🌾 ফসলের তালিকা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27"/>
          <p:cNvSpPr txBox="1"/>
          <p:nvPr/>
        </p:nvSpPr>
        <p:spPr>
          <a:xfrm>
            <a:off x="11966840" y="2015457"/>
            <a:ext cx="4380764" cy="492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👥 দলীয় কাজ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7"/>
          <p:cNvSpPr txBox="1"/>
          <p:nvPr/>
        </p:nvSpPr>
        <p:spPr>
          <a:xfrm>
            <a:off x="11966840" y="6060417"/>
            <a:ext cx="4380764" cy="492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🎯 লক্ষ্য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7"/>
          <p:cNvSpPr txBox="1"/>
          <p:nvPr/>
        </p:nvSpPr>
        <p:spPr>
          <a:xfrm>
            <a:off x="1883225" y="2710230"/>
            <a:ext cx="4380764" cy="1177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দুইজন মিলে আলোচনা করো এবং টিস্যু কালচারের মাধ্যমে কোন কোন ফসল উৎপাদন করা যায় তার একটি তালিকা তৈরি করো। কমপক্ষে ৫টি ফসলের নাম লেখো।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27"/>
          <p:cNvSpPr txBox="1"/>
          <p:nvPr/>
        </p:nvSpPr>
        <p:spPr>
          <a:xfrm>
            <a:off x="1883225" y="6755189"/>
            <a:ext cx="4380764" cy="882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ধান, গম, আলু, কলা, আখ, টমেটো, ফুলকপি, স্ট্রবেরি, অর্কিড, ইউক্যালিপটাস — এই ফসলগুলো টিস্যু কালচারে উৎপাদিত হয়।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7"/>
          <p:cNvSpPr txBox="1"/>
          <p:nvPr/>
        </p:nvSpPr>
        <p:spPr>
          <a:xfrm>
            <a:off x="12088890" y="2710230"/>
            <a:ext cx="4380764" cy="1177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প্রতিটি জোড়া তাদের তালিকা শ্রেণিতে উপস্থাপন করবে। সময়: ১০ মিনিট। বাংলায় লিখতে হবে এবং প্রতিটি ফসলের একটি সুবিধা উল্লেখ করতে হবে।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7"/>
          <p:cNvSpPr txBox="1"/>
          <p:nvPr/>
        </p:nvSpPr>
        <p:spPr>
          <a:xfrm>
            <a:off x="12088890" y="6755189"/>
            <a:ext cx="4380764" cy="882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মাধ্যমে দ্রুত ও রোগমুক্ত ফসল উৎপাদনের পদ্ধতি সম্পর্কে ধারণা অর্জন করা এবং কৃষিতে এর গুরুত্ব বোঝা।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27"/>
          <p:cNvSpPr/>
          <p:nvPr/>
        </p:nvSpPr>
        <p:spPr>
          <a:xfrm flipH="1" rot="1900067">
            <a:off x="6384781" y="2540182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4"/>
                </a:moveTo>
                <a:lnTo>
                  <a:pt x="3065170" y="819564"/>
                </a:lnTo>
                <a:lnTo>
                  <a:pt x="3065170" y="0"/>
                </a:lnTo>
                <a:lnTo>
                  <a:pt x="0" y="0"/>
                </a:lnTo>
                <a:lnTo>
                  <a:pt x="0" y="819564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3" name="Google Shape;463;p27"/>
          <p:cNvSpPr/>
          <p:nvPr/>
        </p:nvSpPr>
        <p:spPr>
          <a:xfrm flipH="1" rot="-8899934">
            <a:off x="8715889" y="7365621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5"/>
                </a:moveTo>
                <a:lnTo>
                  <a:pt x="3065170" y="819565"/>
                </a:lnTo>
                <a:lnTo>
                  <a:pt x="3065170" y="0"/>
                </a:lnTo>
                <a:lnTo>
                  <a:pt x="0" y="0"/>
                </a:lnTo>
                <a:lnTo>
                  <a:pt x="0" y="819565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4" name="Google Shape;464;p27"/>
          <p:cNvSpPr/>
          <p:nvPr/>
        </p:nvSpPr>
        <p:spPr>
          <a:xfrm rot="8897040">
            <a:off x="6384781" y="7364705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70" y="0"/>
                </a:lnTo>
                <a:lnTo>
                  <a:pt x="3065170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5" name="Google Shape;465;p27"/>
          <p:cNvSpPr/>
          <p:nvPr/>
        </p:nvSpPr>
        <p:spPr>
          <a:xfrm rot="-1902959">
            <a:off x="8715889" y="2541098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70" y="0"/>
                </a:lnTo>
                <a:lnTo>
                  <a:pt x="3065170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471" name="Google Shape;471;p28"/>
          <p:cNvSpPr/>
          <p:nvPr/>
        </p:nvSpPr>
        <p:spPr>
          <a:xfrm>
            <a:off x="962769" y="3439679"/>
            <a:ext cx="2870475" cy="4696074"/>
          </a:xfrm>
          <a:custGeom>
            <a:rect b="b" l="l" r="r" t="t"/>
            <a:pathLst>
              <a:path extrusionOk="0" h="4696074" w="2870475">
                <a:moveTo>
                  <a:pt x="0" y="0"/>
                </a:moveTo>
                <a:lnTo>
                  <a:pt x="2870475" y="0"/>
                </a:lnTo>
                <a:lnTo>
                  <a:pt x="2870475" y="4696074"/>
                </a:lnTo>
                <a:lnTo>
                  <a:pt x="0" y="4696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2" name="Google Shape;472;p28"/>
          <p:cNvSpPr/>
          <p:nvPr/>
        </p:nvSpPr>
        <p:spPr>
          <a:xfrm flipH="1" rot="10213325">
            <a:off x="6363812" y="8127417"/>
            <a:ext cx="2031620" cy="543214"/>
          </a:xfrm>
          <a:custGeom>
            <a:rect b="b" l="l" r="r" t="t"/>
            <a:pathLst>
              <a:path extrusionOk="0" h="543214" w="2031620">
                <a:moveTo>
                  <a:pt x="0" y="543214"/>
                </a:moveTo>
                <a:lnTo>
                  <a:pt x="2031620" y="543214"/>
                </a:lnTo>
                <a:lnTo>
                  <a:pt x="2031620" y="0"/>
                </a:lnTo>
                <a:lnTo>
                  <a:pt x="0" y="0"/>
                </a:lnTo>
                <a:lnTo>
                  <a:pt x="0" y="543214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3" name="Google Shape;473;p28"/>
          <p:cNvSpPr/>
          <p:nvPr/>
        </p:nvSpPr>
        <p:spPr>
          <a:xfrm>
            <a:off x="4313013" y="3489038"/>
            <a:ext cx="2907815" cy="4606440"/>
          </a:xfrm>
          <a:custGeom>
            <a:rect b="b" l="l" r="r" t="t"/>
            <a:pathLst>
              <a:path extrusionOk="0" h="4606440" w="2907815">
                <a:moveTo>
                  <a:pt x="0" y="0"/>
                </a:moveTo>
                <a:lnTo>
                  <a:pt x="2907815" y="0"/>
                </a:lnTo>
                <a:lnTo>
                  <a:pt x="2907815" y="4606440"/>
                </a:lnTo>
                <a:lnTo>
                  <a:pt x="0" y="46064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4" name="Google Shape;474;p28"/>
          <p:cNvSpPr txBox="1"/>
          <p:nvPr/>
        </p:nvSpPr>
        <p:spPr>
          <a:xfrm>
            <a:off x="792590" y="8613950"/>
            <a:ext cx="3215103" cy="644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16"/>
              <a:buFont typeface="Arial"/>
              <a:buNone/>
            </a:pPr>
            <a:r>
              <a:rPr b="0" i="0" lang="en-US" sz="401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০১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28"/>
          <p:cNvSpPr txBox="1"/>
          <p:nvPr/>
        </p:nvSpPr>
        <p:spPr>
          <a:xfrm>
            <a:off x="4164519" y="8613895"/>
            <a:ext cx="3215103" cy="64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8"/>
              <a:buFont typeface="Arial"/>
              <a:buNone/>
            </a:pPr>
            <a:r>
              <a:rPr b="0" i="0" lang="en-US" sz="400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০২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8"/>
          <p:cNvSpPr txBox="1"/>
          <p:nvPr/>
        </p:nvSpPr>
        <p:spPr>
          <a:xfrm>
            <a:off x="7536449" y="8613895"/>
            <a:ext cx="3215103" cy="64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8"/>
              <a:buFont typeface="Arial"/>
              <a:buNone/>
            </a:pPr>
            <a:r>
              <a:rPr b="0" i="0" lang="en-US" sz="400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০৩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28"/>
          <p:cNvSpPr txBox="1"/>
          <p:nvPr/>
        </p:nvSpPr>
        <p:spPr>
          <a:xfrm>
            <a:off x="10908378" y="8613895"/>
            <a:ext cx="3215103" cy="64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8"/>
              <a:buFont typeface="Arial"/>
              <a:buNone/>
            </a:pPr>
            <a:r>
              <a:rPr b="0" i="0" lang="en-US" sz="400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০৪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8"/>
          <p:cNvSpPr/>
          <p:nvPr/>
        </p:nvSpPr>
        <p:spPr>
          <a:xfrm>
            <a:off x="5984339" y="3715208"/>
            <a:ext cx="6286985" cy="4191323"/>
          </a:xfrm>
          <a:custGeom>
            <a:rect b="b" l="l" r="r" t="t"/>
            <a:pathLst>
              <a:path extrusionOk="0" h="4191323" w="6286985">
                <a:moveTo>
                  <a:pt x="0" y="0"/>
                </a:moveTo>
                <a:lnTo>
                  <a:pt x="6286985" y="0"/>
                </a:lnTo>
                <a:lnTo>
                  <a:pt x="6286985" y="4191323"/>
                </a:lnTo>
                <a:lnTo>
                  <a:pt x="0" y="41913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9" name="Google Shape;479;p28"/>
          <p:cNvSpPr/>
          <p:nvPr/>
        </p:nvSpPr>
        <p:spPr>
          <a:xfrm>
            <a:off x="11065223" y="3416745"/>
            <a:ext cx="2923682" cy="4802763"/>
          </a:xfrm>
          <a:custGeom>
            <a:rect b="b" l="l" r="r" t="t"/>
            <a:pathLst>
              <a:path extrusionOk="0" h="4802763" w="2923682">
                <a:moveTo>
                  <a:pt x="0" y="0"/>
                </a:moveTo>
                <a:lnTo>
                  <a:pt x="2923682" y="0"/>
                </a:lnTo>
                <a:lnTo>
                  <a:pt x="2923682" y="4802763"/>
                </a:lnTo>
                <a:lnTo>
                  <a:pt x="0" y="4802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0" name="Google Shape;480;p28"/>
          <p:cNvSpPr/>
          <p:nvPr/>
        </p:nvSpPr>
        <p:spPr>
          <a:xfrm>
            <a:off x="14399361" y="3507285"/>
            <a:ext cx="2991774" cy="4599852"/>
          </a:xfrm>
          <a:custGeom>
            <a:rect b="b" l="l" r="r" t="t"/>
            <a:pathLst>
              <a:path extrusionOk="0" h="4599852" w="2991774">
                <a:moveTo>
                  <a:pt x="0" y="0"/>
                </a:moveTo>
                <a:lnTo>
                  <a:pt x="2991774" y="0"/>
                </a:lnTo>
                <a:lnTo>
                  <a:pt x="2991774" y="4599852"/>
                </a:lnTo>
                <a:lnTo>
                  <a:pt x="0" y="4599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1" name="Google Shape;481;p28"/>
          <p:cNvSpPr/>
          <p:nvPr/>
        </p:nvSpPr>
        <p:spPr>
          <a:xfrm flipH="1" rot="10213325">
            <a:off x="3146937" y="8127417"/>
            <a:ext cx="2031620" cy="543214"/>
          </a:xfrm>
          <a:custGeom>
            <a:rect b="b" l="l" r="r" t="t"/>
            <a:pathLst>
              <a:path extrusionOk="0" h="543214" w="2031620">
                <a:moveTo>
                  <a:pt x="0" y="543214"/>
                </a:moveTo>
                <a:lnTo>
                  <a:pt x="2031619" y="543214"/>
                </a:lnTo>
                <a:lnTo>
                  <a:pt x="2031619" y="0"/>
                </a:lnTo>
                <a:lnTo>
                  <a:pt x="0" y="0"/>
                </a:lnTo>
                <a:lnTo>
                  <a:pt x="0" y="543214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2" name="Google Shape;482;p28"/>
          <p:cNvSpPr/>
          <p:nvPr/>
        </p:nvSpPr>
        <p:spPr>
          <a:xfrm flipH="1" rot="10213325">
            <a:off x="9735742" y="8127417"/>
            <a:ext cx="2031620" cy="543214"/>
          </a:xfrm>
          <a:custGeom>
            <a:rect b="b" l="l" r="r" t="t"/>
            <a:pathLst>
              <a:path extrusionOk="0" h="543214" w="2031620">
                <a:moveTo>
                  <a:pt x="0" y="543214"/>
                </a:moveTo>
                <a:lnTo>
                  <a:pt x="2031619" y="543214"/>
                </a:lnTo>
                <a:lnTo>
                  <a:pt x="2031619" y="0"/>
                </a:lnTo>
                <a:lnTo>
                  <a:pt x="0" y="0"/>
                </a:lnTo>
                <a:lnTo>
                  <a:pt x="0" y="543214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3" name="Google Shape;483;p28"/>
          <p:cNvSpPr/>
          <p:nvPr/>
        </p:nvSpPr>
        <p:spPr>
          <a:xfrm flipH="1" rot="10213325">
            <a:off x="13107671" y="8127417"/>
            <a:ext cx="2031620" cy="543214"/>
          </a:xfrm>
          <a:custGeom>
            <a:rect b="b" l="l" r="r" t="t"/>
            <a:pathLst>
              <a:path extrusionOk="0" h="543214" w="2031620">
                <a:moveTo>
                  <a:pt x="0" y="543214"/>
                </a:moveTo>
                <a:lnTo>
                  <a:pt x="2031620" y="543214"/>
                </a:lnTo>
                <a:lnTo>
                  <a:pt x="2031620" y="0"/>
                </a:lnTo>
                <a:lnTo>
                  <a:pt x="0" y="0"/>
                </a:lnTo>
                <a:lnTo>
                  <a:pt x="0" y="543214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4" name="Google Shape;484;p28"/>
          <p:cNvSpPr txBox="1"/>
          <p:nvPr/>
        </p:nvSpPr>
        <p:spPr>
          <a:xfrm>
            <a:off x="792590" y="2588416"/>
            <a:ext cx="3215103" cy="644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16"/>
              <a:buFont typeface="Arial"/>
              <a:buNone/>
            </a:pPr>
            <a:r>
              <a:rPr b="0" i="0" lang="en-US" sz="401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প্রশ্ন 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28"/>
          <p:cNvSpPr txBox="1"/>
          <p:nvPr/>
        </p:nvSpPr>
        <p:spPr>
          <a:xfrm>
            <a:off x="4164519" y="2588361"/>
            <a:ext cx="3215103" cy="64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8"/>
              <a:buFont typeface="Arial"/>
              <a:buNone/>
            </a:pPr>
            <a:r>
              <a:rPr b="0" i="0" lang="en-US" sz="400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প্রশ্ন 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28"/>
          <p:cNvSpPr txBox="1"/>
          <p:nvPr/>
        </p:nvSpPr>
        <p:spPr>
          <a:xfrm>
            <a:off x="7536449" y="2588361"/>
            <a:ext cx="3215103" cy="64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8"/>
              <a:buFont typeface="Arial"/>
              <a:buNone/>
            </a:pPr>
            <a:r>
              <a:rPr b="0" i="0" lang="en-US" sz="400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প্রশ্ন 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8"/>
          <p:cNvSpPr txBox="1"/>
          <p:nvPr/>
        </p:nvSpPr>
        <p:spPr>
          <a:xfrm>
            <a:off x="14280308" y="2588361"/>
            <a:ext cx="3215103" cy="64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8"/>
              <a:buFont typeface="Arial"/>
              <a:buNone/>
            </a:pPr>
            <a:r>
              <a:rPr b="0" i="0" lang="en-US" sz="400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নির্দেশনা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28"/>
          <p:cNvSpPr txBox="1"/>
          <p:nvPr/>
        </p:nvSpPr>
        <p:spPr>
          <a:xfrm>
            <a:off x="14280308" y="8613895"/>
            <a:ext cx="3215103" cy="64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8"/>
              <a:buFont typeface="Arial"/>
              <a:buNone/>
            </a:pPr>
            <a:r>
              <a:rPr b="0" i="0" lang="en-US" sz="400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০৫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8"/>
          <p:cNvSpPr txBox="1"/>
          <p:nvPr/>
        </p:nvSpPr>
        <p:spPr>
          <a:xfrm>
            <a:off x="10908378" y="2588361"/>
            <a:ext cx="3215103" cy="644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8"/>
              <a:buFont typeface="Arial"/>
              <a:buNone/>
            </a:pPr>
            <a:r>
              <a:rPr b="0" i="0" lang="en-US" sz="4008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মনে রাখো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28"/>
          <p:cNvSpPr txBox="1"/>
          <p:nvPr/>
        </p:nvSpPr>
        <p:spPr>
          <a:xfrm>
            <a:off x="2702760" y="968538"/>
            <a:ext cx="13149444" cy="943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94"/>
              <a:buFont typeface="Arial"/>
              <a:buNone/>
            </a:pPr>
            <a:r>
              <a:rPr b="0" i="0" lang="en-US" sz="7194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মূল্যায়ন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28"/>
          <p:cNvSpPr txBox="1"/>
          <p:nvPr/>
        </p:nvSpPr>
        <p:spPr>
          <a:xfrm>
            <a:off x="1008852" y="4095203"/>
            <a:ext cx="2782578" cy="6720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7"/>
              <a:buFont typeface="Arial"/>
              <a:buNone/>
            </a:pPr>
            <a:r>
              <a:rPr b="0" i="0" lang="en-US" sz="195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 কী? সংক্ষেপে সংজ্ঞা লিখ।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28"/>
          <p:cNvSpPr txBox="1"/>
          <p:nvPr/>
        </p:nvSpPr>
        <p:spPr>
          <a:xfrm>
            <a:off x="4380782" y="4095203"/>
            <a:ext cx="2782578" cy="6720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7"/>
              <a:buFont typeface="Arial"/>
              <a:buNone/>
            </a:pPr>
            <a:r>
              <a:rPr b="0" i="0" lang="en-US" sz="195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যেকোনো দুটি সুবিধা লিখ।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28"/>
          <p:cNvSpPr txBox="1"/>
          <p:nvPr/>
        </p:nvSpPr>
        <p:spPr>
          <a:xfrm>
            <a:off x="7752711" y="4095203"/>
            <a:ext cx="2782578" cy="6720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7"/>
              <a:buFont typeface="Arial"/>
              <a:buNone/>
            </a:pPr>
            <a:r>
              <a:rPr b="0" i="0" lang="en-US" sz="195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কৃষিতে টিস্যু কালচারের একটি ব্যবহার উল্লেখ কর।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8"/>
          <p:cNvSpPr txBox="1"/>
          <p:nvPr/>
        </p:nvSpPr>
        <p:spPr>
          <a:xfrm>
            <a:off x="11124641" y="4095203"/>
            <a:ext cx="2782578" cy="1013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7"/>
              <a:buFont typeface="Arial"/>
              <a:buNone/>
            </a:pPr>
            <a:r>
              <a:rPr b="0" i="0" lang="en-US" sz="195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প্রতিটি প্রশ্নের উত্তর নিজের ভাষায় লিখবে। সময়: ১০ মিনিট।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28"/>
          <p:cNvSpPr txBox="1"/>
          <p:nvPr/>
        </p:nvSpPr>
        <p:spPr>
          <a:xfrm>
            <a:off x="14496570" y="4095203"/>
            <a:ext cx="2782578" cy="1013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7"/>
              <a:buFont typeface="Arial"/>
              <a:buNone/>
            </a:pPr>
            <a:r>
              <a:rPr b="0" i="0" lang="en-US" sz="195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 = উদ্ভিদের কোষ বা টিস্যু থেকে নতুন উদ্ভিদ তৈরি।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501" name="Google Shape;501;p29"/>
          <p:cNvSpPr txBox="1"/>
          <p:nvPr/>
        </p:nvSpPr>
        <p:spPr>
          <a:xfrm>
            <a:off x="1854724" y="3341310"/>
            <a:ext cx="2781292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কাজ 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9"/>
          <p:cNvSpPr txBox="1"/>
          <p:nvPr/>
        </p:nvSpPr>
        <p:spPr>
          <a:xfrm>
            <a:off x="5787144" y="3341310"/>
            <a:ext cx="2781292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কাজ 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9"/>
          <p:cNvSpPr/>
          <p:nvPr/>
        </p:nvSpPr>
        <p:spPr>
          <a:xfrm>
            <a:off x="1733864" y="3752562"/>
            <a:ext cx="3086533" cy="5276125"/>
          </a:xfrm>
          <a:custGeom>
            <a:rect b="b" l="l" r="r" t="t"/>
            <a:pathLst>
              <a:path extrusionOk="0" h="5276125" w="3086533">
                <a:moveTo>
                  <a:pt x="0" y="0"/>
                </a:moveTo>
                <a:lnTo>
                  <a:pt x="3086533" y="0"/>
                </a:lnTo>
                <a:lnTo>
                  <a:pt x="3086533" y="5276125"/>
                </a:lnTo>
                <a:lnTo>
                  <a:pt x="0" y="5276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4" name="Google Shape;504;p29"/>
          <p:cNvSpPr/>
          <p:nvPr/>
        </p:nvSpPr>
        <p:spPr>
          <a:xfrm>
            <a:off x="5683961" y="3964981"/>
            <a:ext cx="3051486" cy="5043778"/>
          </a:xfrm>
          <a:custGeom>
            <a:rect b="b" l="l" r="r" t="t"/>
            <a:pathLst>
              <a:path extrusionOk="0" h="5043778" w="3051486">
                <a:moveTo>
                  <a:pt x="0" y="0"/>
                </a:moveTo>
                <a:lnTo>
                  <a:pt x="3051486" y="0"/>
                </a:lnTo>
                <a:lnTo>
                  <a:pt x="3051486" y="5043778"/>
                </a:lnTo>
                <a:lnTo>
                  <a:pt x="0" y="50437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5" name="Google Shape;505;p29"/>
          <p:cNvSpPr/>
          <p:nvPr/>
        </p:nvSpPr>
        <p:spPr>
          <a:xfrm>
            <a:off x="2670384" y="4814943"/>
            <a:ext cx="1118875" cy="1292097"/>
          </a:xfrm>
          <a:custGeom>
            <a:rect b="b" l="l" r="r" t="t"/>
            <a:pathLst>
              <a:path extrusionOk="0" h="1292097" w="1118875">
                <a:moveTo>
                  <a:pt x="0" y="0"/>
                </a:moveTo>
                <a:lnTo>
                  <a:pt x="1118875" y="0"/>
                </a:lnTo>
                <a:lnTo>
                  <a:pt x="1118875" y="1292097"/>
                </a:lnTo>
                <a:lnTo>
                  <a:pt x="0" y="1292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6" name="Google Shape;506;p29"/>
          <p:cNvSpPr txBox="1"/>
          <p:nvPr/>
        </p:nvSpPr>
        <p:spPr>
          <a:xfrm>
            <a:off x="3512335" y="1420901"/>
            <a:ext cx="115302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বাড়ির কাজ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9"/>
          <p:cNvSpPr txBox="1"/>
          <p:nvPr/>
        </p:nvSpPr>
        <p:spPr>
          <a:xfrm>
            <a:off x="1850376" y="6467082"/>
            <a:ext cx="2789989" cy="1472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টিস্যু কালচারের প্রক্রিয়া চিত্রসহ বর্ণনা কর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9"/>
          <p:cNvSpPr txBox="1"/>
          <p:nvPr/>
        </p:nvSpPr>
        <p:spPr>
          <a:xfrm>
            <a:off x="5782796" y="6467082"/>
            <a:ext cx="2789989" cy="1472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প্রতিটি ধাপ আলাদাভাবে লিখে ছবি আঁক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9"/>
          <p:cNvSpPr txBox="1"/>
          <p:nvPr/>
        </p:nvSpPr>
        <p:spPr>
          <a:xfrm>
            <a:off x="9715216" y="3341310"/>
            <a:ext cx="2789989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কাজ 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9"/>
          <p:cNvSpPr/>
          <p:nvPr/>
        </p:nvSpPr>
        <p:spPr>
          <a:xfrm>
            <a:off x="9561559" y="3765048"/>
            <a:ext cx="3161159" cy="5191443"/>
          </a:xfrm>
          <a:custGeom>
            <a:rect b="b" l="l" r="r" t="t"/>
            <a:pathLst>
              <a:path extrusionOk="0" h="5191443" w="3161159">
                <a:moveTo>
                  <a:pt x="0" y="0"/>
                </a:moveTo>
                <a:lnTo>
                  <a:pt x="3161159" y="0"/>
                </a:lnTo>
                <a:lnTo>
                  <a:pt x="3161159" y="5191443"/>
                </a:lnTo>
                <a:lnTo>
                  <a:pt x="0" y="5191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1" name="Google Shape;511;p29"/>
          <p:cNvSpPr txBox="1"/>
          <p:nvPr/>
        </p:nvSpPr>
        <p:spPr>
          <a:xfrm>
            <a:off x="9715216" y="6467082"/>
            <a:ext cx="2789989" cy="1472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নিজের ভাষায় টিস্যু কালচারের গুরুত্ব লেখ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29"/>
          <p:cNvSpPr txBox="1"/>
          <p:nvPr/>
        </p:nvSpPr>
        <p:spPr>
          <a:xfrm>
            <a:off x="13647635" y="3341310"/>
            <a:ext cx="2789989" cy="497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97"/>
              <a:buFont typeface="Arial"/>
              <a:buNone/>
            </a:pPr>
            <a:r>
              <a:rPr b="0" i="0" lang="en-US" sz="3597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জমা দিন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29"/>
          <p:cNvSpPr/>
          <p:nvPr/>
        </p:nvSpPr>
        <p:spPr>
          <a:xfrm>
            <a:off x="13527261" y="3637812"/>
            <a:ext cx="3096822" cy="5397511"/>
          </a:xfrm>
          <a:custGeom>
            <a:rect b="b" l="l" r="r" t="t"/>
            <a:pathLst>
              <a:path extrusionOk="0" h="5397511" w="3096822">
                <a:moveTo>
                  <a:pt x="0" y="0"/>
                </a:moveTo>
                <a:lnTo>
                  <a:pt x="3096822" y="0"/>
                </a:lnTo>
                <a:lnTo>
                  <a:pt x="3096822" y="5397512"/>
                </a:lnTo>
                <a:lnTo>
                  <a:pt x="0" y="5397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4" name="Google Shape;514;p29"/>
          <p:cNvSpPr txBox="1"/>
          <p:nvPr/>
        </p:nvSpPr>
        <p:spPr>
          <a:xfrm>
            <a:off x="13647635" y="6467082"/>
            <a:ext cx="2789989" cy="977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7"/>
              <a:buFont typeface="Arial"/>
              <a:buNone/>
            </a:pPr>
            <a:r>
              <a:rPr b="0" i="0" lang="en-US" sz="2997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পরবর্তী ক্লাসে জমা দিতে হবে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29"/>
          <p:cNvSpPr/>
          <p:nvPr/>
        </p:nvSpPr>
        <p:spPr>
          <a:xfrm>
            <a:off x="6602316" y="4864807"/>
            <a:ext cx="1148296" cy="1194586"/>
          </a:xfrm>
          <a:custGeom>
            <a:rect b="b" l="l" r="r" t="t"/>
            <a:pathLst>
              <a:path extrusionOk="0" h="1194586" w="1148296">
                <a:moveTo>
                  <a:pt x="0" y="0"/>
                </a:moveTo>
                <a:lnTo>
                  <a:pt x="1148296" y="0"/>
                </a:lnTo>
                <a:lnTo>
                  <a:pt x="1148296" y="1194587"/>
                </a:lnTo>
                <a:lnTo>
                  <a:pt x="0" y="1194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6" name="Google Shape;516;p29"/>
          <p:cNvSpPr/>
          <p:nvPr/>
        </p:nvSpPr>
        <p:spPr>
          <a:xfrm>
            <a:off x="10380295" y="4790037"/>
            <a:ext cx="1496650" cy="1185441"/>
          </a:xfrm>
          <a:custGeom>
            <a:rect b="b" l="l" r="r" t="t"/>
            <a:pathLst>
              <a:path extrusionOk="0" h="1185441" w="1496650">
                <a:moveTo>
                  <a:pt x="0" y="0"/>
                </a:moveTo>
                <a:lnTo>
                  <a:pt x="1496650" y="0"/>
                </a:lnTo>
                <a:lnTo>
                  <a:pt x="1496650" y="1185442"/>
                </a:lnTo>
                <a:lnTo>
                  <a:pt x="0" y="11854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7" name="Google Shape;517;p29"/>
          <p:cNvSpPr/>
          <p:nvPr/>
        </p:nvSpPr>
        <p:spPr>
          <a:xfrm>
            <a:off x="14321067" y="4739000"/>
            <a:ext cx="1338671" cy="1400284"/>
          </a:xfrm>
          <a:custGeom>
            <a:rect b="b" l="l" r="r" t="t"/>
            <a:pathLst>
              <a:path extrusionOk="0" h="1400284" w="1338671">
                <a:moveTo>
                  <a:pt x="0" y="0"/>
                </a:moveTo>
                <a:lnTo>
                  <a:pt x="1338672" y="0"/>
                </a:lnTo>
                <a:lnTo>
                  <a:pt x="1338672" y="1400284"/>
                </a:lnTo>
                <a:lnTo>
                  <a:pt x="0" y="1400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66" l="0" r="0" t="-666"/>
            </a:stretch>
          </a:blipFill>
          <a:ln>
            <a:noFill/>
          </a:ln>
        </p:spPr>
      </p:sp>
      <p:sp>
        <p:nvSpPr>
          <p:cNvPr id="523" name="Google Shape;523;p30"/>
          <p:cNvSpPr/>
          <p:nvPr/>
        </p:nvSpPr>
        <p:spPr>
          <a:xfrm rot="5400000">
            <a:off x="7307330" y="2513680"/>
            <a:ext cx="3796768" cy="5698714"/>
          </a:xfrm>
          <a:custGeom>
            <a:rect b="b" l="l" r="r" t="t"/>
            <a:pathLst>
              <a:path extrusionOk="0" h="5698714" w="3796768">
                <a:moveTo>
                  <a:pt x="0" y="0"/>
                </a:moveTo>
                <a:lnTo>
                  <a:pt x="3796768" y="0"/>
                </a:lnTo>
                <a:lnTo>
                  <a:pt x="3796768" y="5698714"/>
                </a:lnTo>
                <a:lnTo>
                  <a:pt x="0" y="56987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4" name="Google Shape;524;p30"/>
          <p:cNvSpPr txBox="1"/>
          <p:nvPr/>
        </p:nvSpPr>
        <p:spPr>
          <a:xfrm>
            <a:off x="6725559" y="4230846"/>
            <a:ext cx="4836883" cy="2320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76"/>
              <a:buFont typeface="Arial"/>
              <a:buNone/>
            </a:pPr>
            <a:r>
              <a:rPr b="0" i="0" lang="en-US" sz="55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সবাইকে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76"/>
              <a:buFont typeface="Arial"/>
              <a:buNone/>
            </a:pPr>
            <a:r>
              <a:rPr b="0" i="0" lang="en-US" sz="55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ফুলেল শুভেচ্ছা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76"/>
              <a:buFont typeface="Arial"/>
              <a:buNone/>
            </a:pPr>
            <a:r>
              <a:rPr b="0" i="0" lang="en-US" sz="5576" u="none" cap="none" strike="noStrike">
                <a:solidFill>
                  <a:srgbClr val="000000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30"/>
          <p:cNvSpPr/>
          <p:nvPr/>
        </p:nvSpPr>
        <p:spPr>
          <a:xfrm>
            <a:off x="1284462" y="711861"/>
            <a:ext cx="4347589" cy="3050420"/>
          </a:xfrm>
          <a:custGeom>
            <a:rect b="b" l="l" r="r" t="t"/>
            <a:pathLst>
              <a:path extrusionOk="0" h="3050420" w="4347589">
                <a:moveTo>
                  <a:pt x="0" y="0"/>
                </a:moveTo>
                <a:lnTo>
                  <a:pt x="4347589" y="0"/>
                </a:lnTo>
                <a:lnTo>
                  <a:pt x="4347589" y="3050420"/>
                </a:lnTo>
                <a:lnTo>
                  <a:pt x="0" y="30504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6" name="Google Shape;526;p30"/>
          <p:cNvSpPr/>
          <p:nvPr/>
        </p:nvSpPr>
        <p:spPr>
          <a:xfrm>
            <a:off x="12666697" y="-3884026"/>
            <a:ext cx="4388535" cy="12232851"/>
          </a:xfrm>
          <a:custGeom>
            <a:rect b="b" l="l" r="r" t="t"/>
            <a:pathLst>
              <a:path extrusionOk="0" h="12232851" w="4388535">
                <a:moveTo>
                  <a:pt x="0" y="0"/>
                </a:moveTo>
                <a:lnTo>
                  <a:pt x="4388535" y="0"/>
                </a:lnTo>
                <a:lnTo>
                  <a:pt x="4388535" y="12232850"/>
                </a:lnTo>
                <a:lnTo>
                  <a:pt x="0" y="122328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7" name="Google Shape;527;p30"/>
          <p:cNvSpPr/>
          <p:nvPr/>
        </p:nvSpPr>
        <p:spPr>
          <a:xfrm>
            <a:off x="1287207" y="3945537"/>
            <a:ext cx="4346840" cy="2477699"/>
          </a:xfrm>
          <a:custGeom>
            <a:rect b="b" l="l" r="r" t="t"/>
            <a:pathLst>
              <a:path extrusionOk="0" h="2477699" w="4346840">
                <a:moveTo>
                  <a:pt x="0" y="0"/>
                </a:moveTo>
                <a:lnTo>
                  <a:pt x="4346840" y="0"/>
                </a:lnTo>
                <a:lnTo>
                  <a:pt x="4346840" y="2477699"/>
                </a:lnTo>
                <a:lnTo>
                  <a:pt x="0" y="2477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8" name="Google Shape;528;p30"/>
          <p:cNvSpPr/>
          <p:nvPr/>
        </p:nvSpPr>
        <p:spPr>
          <a:xfrm>
            <a:off x="13515311" y="1702913"/>
            <a:ext cx="4861887" cy="6263301"/>
          </a:xfrm>
          <a:custGeom>
            <a:rect b="b" l="l" r="r" t="t"/>
            <a:pathLst>
              <a:path extrusionOk="0" h="6263301" w="4861887">
                <a:moveTo>
                  <a:pt x="0" y="0"/>
                </a:moveTo>
                <a:lnTo>
                  <a:pt x="4861888" y="0"/>
                </a:lnTo>
                <a:lnTo>
                  <a:pt x="4861888" y="6263301"/>
                </a:lnTo>
                <a:lnTo>
                  <a:pt x="0" y="6263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9" name="Google Shape;529;p30"/>
          <p:cNvSpPr/>
          <p:nvPr/>
        </p:nvSpPr>
        <p:spPr>
          <a:xfrm>
            <a:off x="1165224" y="2103319"/>
            <a:ext cx="4893254" cy="12506720"/>
          </a:xfrm>
          <a:custGeom>
            <a:rect b="b" l="l" r="r" t="t"/>
            <a:pathLst>
              <a:path extrusionOk="0" h="12506720" w="4893254">
                <a:moveTo>
                  <a:pt x="0" y="0"/>
                </a:moveTo>
                <a:lnTo>
                  <a:pt x="4893254" y="0"/>
                </a:lnTo>
                <a:lnTo>
                  <a:pt x="4893254" y="12506719"/>
                </a:lnTo>
                <a:lnTo>
                  <a:pt x="0" y="125067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0" name="Google Shape;530;p30"/>
          <p:cNvSpPr/>
          <p:nvPr/>
        </p:nvSpPr>
        <p:spPr>
          <a:xfrm>
            <a:off x="12407857" y="7298729"/>
            <a:ext cx="4854794" cy="1959571"/>
          </a:xfrm>
          <a:custGeom>
            <a:rect b="b" l="l" r="r" t="t"/>
            <a:pathLst>
              <a:path extrusionOk="0" h="1959571" w="4854794">
                <a:moveTo>
                  <a:pt x="0" y="0"/>
                </a:moveTo>
                <a:lnTo>
                  <a:pt x="4854794" y="0"/>
                </a:lnTo>
                <a:lnTo>
                  <a:pt x="4854794" y="1959571"/>
                </a:lnTo>
                <a:lnTo>
                  <a:pt x="0" y="1959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1" name="Google Shape;531;p30"/>
          <p:cNvSpPr txBox="1"/>
          <p:nvPr/>
        </p:nvSpPr>
        <p:spPr>
          <a:xfrm>
            <a:off x="1341006" y="1929683"/>
            <a:ext cx="4230182" cy="624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63"/>
              <a:buFont typeface="Arial"/>
              <a:buNone/>
            </a:pPr>
            <a:r>
              <a:rPr b="0" i="0" lang="en-US" sz="3663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ধন্যবাদ সবাইকে 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0"/>
          <p:cNvSpPr txBox="1"/>
          <p:nvPr/>
        </p:nvSpPr>
        <p:spPr>
          <a:xfrm>
            <a:off x="12720163" y="1929683"/>
            <a:ext cx="4230182" cy="624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63"/>
              <a:buFont typeface="Arial"/>
              <a:buNone/>
            </a:pPr>
            <a:r>
              <a:rPr b="0" i="0" lang="en-US" sz="3663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শুভকামনা রইল 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30"/>
          <p:cNvSpPr txBox="1"/>
          <p:nvPr/>
        </p:nvSpPr>
        <p:spPr>
          <a:xfrm>
            <a:off x="1215131" y="4852368"/>
            <a:ext cx="4481933" cy="6109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63"/>
              <a:buFont typeface="Arial"/>
              <a:buNone/>
            </a:pPr>
            <a:r>
              <a:rPr b="0" i="0" lang="en-US" sz="3663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ভালো থাকুন 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30"/>
          <p:cNvSpPr txBox="1"/>
          <p:nvPr/>
        </p:nvSpPr>
        <p:spPr>
          <a:xfrm>
            <a:off x="12594288" y="4852368"/>
            <a:ext cx="4481933" cy="6109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63"/>
              <a:buFont typeface="Arial"/>
              <a:buNone/>
            </a:pPr>
            <a:r>
              <a:rPr b="0" i="0" lang="en-US" sz="3663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সুস্থ থাকুন 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30"/>
          <p:cNvSpPr txBox="1"/>
          <p:nvPr/>
        </p:nvSpPr>
        <p:spPr>
          <a:xfrm>
            <a:off x="1215131" y="8006563"/>
            <a:ext cx="4481933" cy="6109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63"/>
              <a:buFont typeface="Arial"/>
              <a:buNone/>
            </a:pPr>
            <a:r>
              <a:rPr b="0" i="0" lang="en-US" sz="3663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আবার দেখা হবে 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30"/>
          <p:cNvSpPr txBox="1"/>
          <p:nvPr/>
        </p:nvSpPr>
        <p:spPr>
          <a:xfrm>
            <a:off x="12594288" y="8006563"/>
            <a:ext cx="4481933" cy="6109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63"/>
              <a:buFont typeface="Arial"/>
              <a:buNone/>
            </a:pPr>
            <a:r>
              <a:rPr b="0" i="0" lang="en-US" sz="3663" u="none" cap="none" strike="noStrike">
                <a:solidFill>
                  <a:srgbClr val="00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শুভ বিদায় 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30"/>
          <p:cNvSpPr/>
          <p:nvPr/>
        </p:nvSpPr>
        <p:spPr>
          <a:xfrm flipH="1">
            <a:off x="6086169" y="2275174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819564"/>
                </a:moveTo>
                <a:lnTo>
                  <a:pt x="3065170" y="819564"/>
                </a:lnTo>
                <a:lnTo>
                  <a:pt x="3065170" y="0"/>
                </a:lnTo>
                <a:lnTo>
                  <a:pt x="0" y="0"/>
                </a:lnTo>
                <a:lnTo>
                  <a:pt x="0" y="819564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8" name="Google Shape;538;p30"/>
          <p:cNvSpPr/>
          <p:nvPr/>
        </p:nvSpPr>
        <p:spPr>
          <a:xfrm rot="10800000">
            <a:off x="6086169" y="7663456"/>
            <a:ext cx="3065170" cy="819564"/>
          </a:xfrm>
          <a:custGeom>
            <a:rect b="b" l="l" r="r" t="t"/>
            <a:pathLst>
              <a:path extrusionOk="0" h="819564" w="3065170">
                <a:moveTo>
                  <a:pt x="0" y="0"/>
                </a:moveTo>
                <a:lnTo>
                  <a:pt x="3065170" y="0"/>
                </a:lnTo>
                <a:lnTo>
                  <a:pt x="3065170" y="819564"/>
                </a:lnTo>
                <a:lnTo>
                  <a:pt x="0" y="819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9" name="Google Shape;539;p30"/>
          <p:cNvSpPr/>
          <p:nvPr/>
        </p:nvSpPr>
        <p:spPr>
          <a:xfrm>
            <a:off x="9247013" y="2275174"/>
            <a:ext cx="3065170" cy="819564"/>
          </a:xfrm>
          <a:custGeom>
            <a:rect b="b" l="l" r="r" t="t"/>
            <a:pathLst>
              <a:path extrusionOk="0" h="819564" w="3065170">
                <a:moveTo>
                  <a:pt x="3065170" y="819564"/>
                </a:moveTo>
                <a:lnTo>
                  <a:pt x="0" y="819564"/>
                </a:lnTo>
                <a:lnTo>
                  <a:pt x="0" y="0"/>
                </a:lnTo>
                <a:lnTo>
                  <a:pt x="3065170" y="0"/>
                </a:lnTo>
                <a:lnTo>
                  <a:pt x="3065170" y="819564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0" name="Google Shape;540;p30"/>
          <p:cNvSpPr/>
          <p:nvPr/>
        </p:nvSpPr>
        <p:spPr>
          <a:xfrm flipH="1" rot="10800000">
            <a:off x="9247013" y="7663456"/>
            <a:ext cx="3065170" cy="819564"/>
          </a:xfrm>
          <a:custGeom>
            <a:rect b="b" l="l" r="r" t="t"/>
            <a:pathLst>
              <a:path extrusionOk="0" h="819564" w="3065170">
                <a:moveTo>
                  <a:pt x="3065170" y="0"/>
                </a:moveTo>
                <a:lnTo>
                  <a:pt x="0" y="0"/>
                </a:lnTo>
                <a:lnTo>
                  <a:pt x="0" y="819564"/>
                </a:lnTo>
                <a:lnTo>
                  <a:pt x="3065170" y="819564"/>
                </a:lnTo>
                <a:lnTo>
                  <a:pt x="306517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1" name="Google Shape;541;p30"/>
          <p:cNvSpPr/>
          <p:nvPr/>
        </p:nvSpPr>
        <p:spPr>
          <a:xfrm flipH="1" rot="-689003">
            <a:off x="5280101" y="5080009"/>
            <a:ext cx="1778184" cy="489267"/>
          </a:xfrm>
          <a:custGeom>
            <a:rect b="b" l="l" r="r" t="t"/>
            <a:pathLst>
              <a:path extrusionOk="0" h="489267" w="1778184">
                <a:moveTo>
                  <a:pt x="0" y="489267"/>
                </a:moveTo>
                <a:lnTo>
                  <a:pt x="1778184" y="489267"/>
                </a:lnTo>
                <a:lnTo>
                  <a:pt x="1778184" y="0"/>
                </a:lnTo>
                <a:lnTo>
                  <a:pt x="0" y="0"/>
                </a:lnTo>
                <a:lnTo>
                  <a:pt x="0" y="489267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2" name="Google Shape;542;p30"/>
          <p:cNvSpPr/>
          <p:nvPr/>
        </p:nvSpPr>
        <p:spPr>
          <a:xfrm flipH="1" rot="10076485">
            <a:off x="11234097" y="5116822"/>
            <a:ext cx="1778184" cy="489267"/>
          </a:xfrm>
          <a:custGeom>
            <a:rect b="b" l="l" r="r" t="t"/>
            <a:pathLst>
              <a:path extrusionOk="0" h="489267" w="1778184">
                <a:moveTo>
                  <a:pt x="0" y="489266"/>
                </a:moveTo>
                <a:lnTo>
                  <a:pt x="1778184" y="489266"/>
                </a:lnTo>
                <a:lnTo>
                  <a:pt x="1778184" y="0"/>
                </a:lnTo>
                <a:lnTo>
                  <a:pt x="0" y="0"/>
                </a:lnTo>
                <a:lnTo>
                  <a:pt x="0" y="489266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