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2" r:id="rId3"/>
    <p:sldId id="257" r:id="rId4"/>
    <p:sldId id="258" r:id="rId5"/>
    <p:sldId id="259" r:id="rId6"/>
    <p:sldId id="260" r:id="rId7"/>
    <p:sldId id="261"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SG"/>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SG"/>
          </a:p>
        </p:txBody>
      </p:sp>
      <p:sp>
        <p:nvSpPr>
          <p:cNvPr id="4" name="Date Placeholder 3"/>
          <p:cNvSpPr>
            <a:spLocks noGrp="1"/>
          </p:cNvSpPr>
          <p:nvPr>
            <p:ph type="dt" sz="half" idx="10"/>
          </p:nvPr>
        </p:nvSpPr>
        <p:spPr/>
        <p:txBody>
          <a:bodyPr/>
          <a:lstStyle/>
          <a:p>
            <a:fld id="{5EAC4B24-AE3E-4EB4-B973-DB4A9159ED78}" type="datetimeFigureOut">
              <a:rPr lang="en-SG" smtClean="0"/>
              <a:t>23/6/2026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2389998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5EAC4B24-AE3E-4EB4-B973-DB4A9159ED78}" type="datetimeFigureOut">
              <a:rPr lang="en-SG" smtClean="0"/>
              <a:t>23/6/2026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4056769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SG"/>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AC4B24-AE3E-4EB4-B973-DB4A9159ED78}" type="datetimeFigureOut">
              <a:rPr lang="en-SG" smtClean="0"/>
              <a:t>23/6/2026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145140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Date Placeholder 4"/>
          <p:cNvSpPr>
            <a:spLocks noGrp="1"/>
          </p:cNvSpPr>
          <p:nvPr>
            <p:ph type="dt" sz="half" idx="10"/>
          </p:nvPr>
        </p:nvSpPr>
        <p:spPr/>
        <p:txBody>
          <a:bodyPr/>
          <a:lstStyle/>
          <a:p>
            <a:fld id="{5EAC4B24-AE3E-4EB4-B973-DB4A9159ED78}" type="datetimeFigureOut">
              <a:rPr lang="en-SG" smtClean="0"/>
              <a:t>23/6/2026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2917829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SG"/>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7" name="Date Placeholder 6"/>
          <p:cNvSpPr>
            <a:spLocks noGrp="1"/>
          </p:cNvSpPr>
          <p:nvPr>
            <p:ph type="dt" sz="half" idx="10"/>
          </p:nvPr>
        </p:nvSpPr>
        <p:spPr/>
        <p:txBody>
          <a:bodyPr/>
          <a:lstStyle/>
          <a:p>
            <a:fld id="{5EAC4B24-AE3E-4EB4-B973-DB4A9159ED78}" type="datetimeFigureOut">
              <a:rPr lang="en-SG" smtClean="0"/>
              <a:t>23/6/2026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147461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Date Placeholder 2"/>
          <p:cNvSpPr>
            <a:spLocks noGrp="1"/>
          </p:cNvSpPr>
          <p:nvPr>
            <p:ph type="dt" sz="half" idx="10"/>
          </p:nvPr>
        </p:nvSpPr>
        <p:spPr/>
        <p:txBody>
          <a:bodyPr/>
          <a:lstStyle/>
          <a:p>
            <a:fld id="{5EAC4B24-AE3E-4EB4-B973-DB4A9159ED78}" type="datetimeFigureOut">
              <a:rPr lang="en-SG" smtClean="0"/>
              <a:t>23/6/2026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2984369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C4B24-AE3E-4EB4-B973-DB4A9159ED78}" type="datetimeFigureOut">
              <a:rPr lang="en-SG" smtClean="0"/>
              <a:t>23/6/2026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816200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SG"/>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AC4B24-AE3E-4EB4-B973-DB4A9159ED78}" type="datetimeFigureOut">
              <a:rPr lang="en-SG" smtClean="0"/>
              <a:t>23/6/2026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2796126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SG"/>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AC4B24-AE3E-4EB4-B973-DB4A9159ED78}" type="datetimeFigureOut">
              <a:rPr lang="en-SG" smtClean="0"/>
              <a:t>23/6/2026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1932403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5EAC4B24-AE3E-4EB4-B973-DB4A9159ED78}" type="datetimeFigureOut">
              <a:rPr lang="en-SG" smtClean="0"/>
              <a:t>23/6/2026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1960805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SG"/>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5EAC4B24-AE3E-4EB4-B973-DB4A9159ED78}" type="datetimeFigureOut">
              <a:rPr lang="en-SG" smtClean="0"/>
              <a:t>23/6/2026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6DED3352-E7FE-4074-9F7E-280E05952B64}" type="slidenum">
              <a:rPr lang="en-SG" smtClean="0"/>
              <a:t>‹#›</a:t>
            </a:fld>
            <a:endParaRPr lang="en-SG"/>
          </a:p>
        </p:txBody>
      </p:sp>
    </p:spTree>
    <p:extLst>
      <p:ext uri="{BB962C8B-B14F-4D97-AF65-F5344CB8AC3E}">
        <p14:creationId xmlns:p14="http://schemas.microsoft.com/office/powerpoint/2010/main" val="3351527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SG"/>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C4B24-AE3E-4EB4-B973-DB4A9159ED78}" type="datetimeFigureOut">
              <a:rPr lang="en-SG" smtClean="0"/>
              <a:t>23/6/2026</a:t>
            </a:fld>
            <a:endParaRPr lang="en-SG"/>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ED3352-E7FE-4074-9F7E-280E05952B64}" type="slidenum">
              <a:rPr lang="en-SG" smtClean="0"/>
              <a:t>‹#›</a:t>
            </a:fld>
            <a:endParaRPr lang="en-SG"/>
          </a:p>
        </p:txBody>
      </p:sp>
    </p:spTree>
    <p:extLst>
      <p:ext uri="{BB962C8B-B14F-4D97-AF65-F5344CB8AC3E}">
        <p14:creationId xmlns:p14="http://schemas.microsoft.com/office/powerpoint/2010/main" val="8393965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2881" y="168812"/>
            <a:ext cx="11859064" cy="6513342"/>
          </a:xfrm>
          <a:prstGeom prst="rect">
            <a:avLst/>
          </a:prstGeom>
        </p:spPr>
      </p:pic>
    </p:spTree>
    <p:extLst>
      <p:ext uri="{BB962C8B-B14F-4D97-AF65-F5344CB8AC3E}">
        <p14:creationId xmlns:p14="http://schemas.microsoft.com/office/powerpoint/2010/main" val="243800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812" y="196947"/>
            <a:ext cx="11859065" cy="6513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7200" b="1" i="1" dirty="0">
                <a:solidFill>
                  <a:schemeClr val="tx1"/>
                </a:solidFill>
                <a:latin typeface="Times New Roman" panose="02020603050405020304" pitchFamily="18" charset="0"/>
                <a:cs typeface="Times New Roman" panose="02020603050405020304" pitchFamily="18" charset="0"/>
              </a:rPr>
              <a:t>Teachers’ Identity</a:t>
            </a:r>
          </a:p>
          <a:p>
            <a:r>
              <a:rPr lang="en-SG" sz="4800" b="1" dirty="0">
                <a:solidFill>
                  <a:srgbClr val="FFFF00"/>
                </a:solidFill>
                <a:latin typeface="Times New Roman" panose="02020603050405020304" pitchFamily="18" charset="0"/>
                <a:cs typeface="Times New Roman" panose="02020603050405020304" pitchFamily="18" charset="0"/>
              </a:rPr>
              <a:t>SUMI DAS</a:t>
            </a:r>
          </a:p>
          <a:p>
            <a:r>
              <a:rPr lang="en-SG" sz="4800" dirty="0">
                <a:solidFill>
                  <a:schemeClr val="tx1"/>
                </a:solidFill>
                <a:latin typeface="Times New Roman" panose="02020603050405020304" pitchFamily="18" charset="0"/>
                <a:cs typeface="Times New Roman" panose="02020603050405020304" pitchFamily="18" charset="0"/>
              </a:rPr>
              <a:t>Assistant Teacher</a:t>
            </a:r>
          </a:p>
          <a:p>
            <a:r>
              <a:rPr lang="en-SG" sz="4800" dirty="0" err="1">
                <a:solidFill>
                  <a:schemeClr val="tx1"/>
                </a:solidFill>
                <a:latin typeface="Times New Roman" panose="02020603050405020304" pitchFamily="18" charset="0"/>
                <a:cs typeface="Times New Roman" panose="02020603050405020304" pitchFamily="18" charset="0"/>
              </a:rPr>
              <a:t>Purba</a:t>
            </a:r>
            <a:r>
              <a:rPr lang="en-SG" sz="4800" dirty="0">
                <a:solidFill>
                  <a:schemeClr val="tx1"/>
                </a:solidFill>
                <a:latin typeface="Times New Roman" panose="02020603050405020304" pitchFamily="18" charset="0"/>
                <a:cs typeface="Times New Roman" panose="02020603050405020304" pitchFamily="18" charset="0"/>
              </a:rPr>
              <a:t> </a:t>
            </a:r>
            <a:r>
              <a:rPr lang="en-SG" sz="4800" dirty="0" err="1">
                <a:solidFill>
                  <a:schemeClr val="tx1"/>
                </a:solidFill>
                <a:latin typeface="Times New Roman" panose="02020603050405020304" pitchFamily="18" charset="0"/>
                <a:cs typeface="Times New Roman" panose="02020603050405020304" pitchFamily="18" charset="0"/>
              </a:rPr>
              <a:t>ziri</a:t>
            </a:r>
            <a:r>
              <a:rPr lang="en-SG" sz="4800" dirty="0">
                <a:solidFill>
                  <a:schemeClr val="tx1"/>
                </a:solidFill>
                <a:latin typeface="Times New Roman" panose="02020603050405020304" pitchFamily="18" charset="0"/>
                <a:cs typeface="Times New Roman" panose="02020603050405020304" pitchFamily="18" charset="0"/>
              </a:rPr>
              <a:t> </a:t>
            </a:r>
            <a:r>
              <a:rPr lang="en-SG" sz="4800" dirty="0" err="1">
                <a:solidFill>
                  <a:schemeClr val="tx1"/>
                </a:solidFill>
                <a:latin typeface="Times New Roman" panose="02020603050405020304" pitchFamily="18" charset="0"/>
                <a:cs typeface="Times New Roman" panose="02020603050405020304" pitchFamily="18" charset="0"/>
              </a:rPr>
              <a:t>Amania</a:t>
            </a:r>
            <a:r>
              <a:rPr lang="en-SG" sz="4800" dirty="0">
                <a:solidFill>
                  <a:schemeClr val="tx1"/>
                </a:solidFill>
                <a:latin typeface="Times New Roman" panose="02020603050405020304" pitchFamily="18" charset="0"/>
                <a:cs typeface="Times New Roman" panose="02020603050405020304" pitchFamily="18" charset="0"/>
              </a:rPr>
              <a:t> </a:t>
            </a:r>
            <a:r>
              <a:rPr lang="en-SG" sz="4800" dirty="0" err="1">
                <a:solidFill>
                  <a:schemeClr val="tx1"/>
                </a:solidFill>
                <a:latin typeface="Times New Roman" panose="02020603050405020304" pitchFamily="18" charset="0"/>
                <a:cs typeface="Times New Roman" panose="02020603050405020304" pitchFamily="18" charset="0"/>
              </a:rPr>
              <a:t>Lokman</a:t>
            </a:r>
            <a:r>
              <a:rPr lang="en-SG" sz="4800" dirty="0">
                <a:solidFill>
                  <a:schemeClr val="tx1"/>
                </a:solidFill>
                <a:latin typeface="Times New Roman" panose="02020603050405020304" pitchFamily="18" charset="0"/>
                <a:cs typeface="Times New Roman" panose="02020603050405020304" pitchFamily="18" charset="0"/>
              </a:rPr>
              <a:t> Hakim Model Govt. Primary School.</a:t>
            </a:r>
          </a:p>
          <a:p>
            <a:r>
              <a:rPr lang="en-SG" sz="4800" dirty="0" err="1">
                <a:solidFill>
                  <a:schemeClr val="tx1"/>
                </a:solidFill>
                <a:latin typeface="Times New Roman" panose="02020603050405020304" pitchFamily="18" charset="0"/>
                <a:cs typeface="Times New Roman" panose="02020603050405020304" pitchFamily="18" charset="0"/>
              </a:rPr>
              <a:t>Patiya</a:t>
            </a:r>
            <a:r>
              <a:rPr lang="en-SG" sz="4800" dirty="0">
                <a:solidFill>
                  <a:schemeClr val="tx1"/>
                </a:solidFill>
                <a:latin typeface="Times New Roman" panose="02020603050405020304" pitchFamily="18" charset="0"/>
                <a:cs typeface="Times New Roman" panose="02020603050405020304" pitchFamily="18" charset="0"/>
              </a:rPr>
              <a:t> , </a:t>
            </a:r>
            <a:r>
              <a:rPr lang="en-SG" sz="4800" dirty="0" err="1">
                <a:solidFill>
                  <a:schemeClr val="tx1"/>
                </a:solidFill>
                <a:latin typeface="Times New Roman" panose="02020603050405020304" pitchFamily="18" charset="0"/>
                <a:cs typeface="Times New Roman" panose="02020603050405020304" pitchFamily="18" charset="0"/>
              </a:rPr>
              <a:t>Chattogram</a:t>
            </a:r>
            <a:r>
              <a:rPr lang="en-SG" dirty="0">
                <a:solidFill>
                  <a:schemeClr val="tx1"/>
                </a:solidFill>
              </a:rPr>
              <a:t>.</a:t>
            </a:r>
          </a:p>
        </p:txBody>
      </p:sp>
      <p:pic>
        <p:nvPicPr>
          <p:cNvPr id="3" name="Picture 2"/>
          <p:cNvPicPr>
            <a:picLocks noChangeAspect="1"/>
          </p:cNvPicPr>
          <p:nvPr/>
        </p:nvPicPr>
        <p:blipFill>
          <a:blip r:embed="rId2"/>
          <a:stretch>
            <a:fillRect/>
          </a:stretch>
        </p:blipFill>
        <p:spPr>
          <a:xfrm>
            <a:off x="8145194" y="309489"/>
            <a:ext cx="3488788" cy="3335569"/>
          </a:xfrm>
          <a:prstGeom prst="rect">
            <a:avLst/>
          </a:prstGeom>
        </p:spPr>
      </p:pic>
    </p:spTree>
    <p:extLst>
      <p:ext uri="{BB962C8B-B14F-4D97-AF65-F5344CB8AC3E}">
        <p14:creationId xmlns:p14="http://schemas.microsoft.com/office/powerpoint/2010/main" val="154959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80">
                                          <p:stCondLst>
                                            <p:cond delay="0"/>
                                          </p:stCondLst>
                                        </p:cTn>
                                        <p:tgtEl>
                                          <p:spTgt spid="2">
                                            <p:txEl>
                                              <p:pRg st="0" end="0"/>
                                            </p:txEl>
                                          </p:spTgt>
                                        </p:tgtEl>
                                      </p:cBhvr>
                                    </p:animEffect>
                                    <p:anim calcmode="lin" valueType="num">
                                      <p:cBhvr>
                                        <p:cTn id="13"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xEl>
                                              <p:pRg st="0" end="0"/>
                                            </p:txEl>
                                          </p:spTgt>
                                        </p:tgtEl>
                                      </p:cBhvr>
                                      <p:to x="100000" y="60000"/>
                                    </p:animScale>
                                    <p:animScale>
                                      <p:cBhvr>
                                        <p:cTn id="19" dur="166" decel="50000">
                                          <p:stCondLst>
                                            <p:cond delay="676"/>
                                          </p:stCondLst>
                                        </p:cTn>
                                        <p:tgtEl>
                                          <p:spTgt spid="2">
                                            <p:txEl>
                                              <p:pRg st="0" end="0"/>
                                            </p:txEl>
                                          </p:spTgt>
                                        </p:tgtEl>
                                      </p:cBhvr>
                                      <p:to x="100000" y="100000"/>
                                    </p:animScale>
                                    <p:animScale>
                                      <p:cBhvr>
                                        <p:cTn id="20" dur="26">
                                          <p:stCondLst>
                                            <p:cond delay="1312"/>
                                          </p:stCondLst>
                                        </p:cTn>
                                        <p:tgtEl>
                                          <p:spTgt spid="2">
                                            <p:txEl>
                                              <p:pRg st="0" end="0"/>
                                            </p:txEl>
                                          </p:spTgt>
                                        </p:tgtEl>
                                      </p:cBhvr>
                                      <p:to x="100000" y="80000"/>
                                    </p:animScale>
                                    <p:animScale>
                                      <p:cBhvr>
                                        <p:cTn id="21" dur="166" decel="50000">
                                          <p:stCondLst>
                                            <p:cond delay="1338"/>
                                          </p:stCondLst>
                                        </p:cTn>
                                        <p:tgtEl>
                                          <p:spTgt spid="2">
                                            <p:txEl>
                                              <p:pRg st="0" end="0"/>
                                            </p:txEl>
                                          </p:spTgt>
                                        </p:tgtEl>
                                      </p:cBhvr>
                                      <p:to x="100000" y="100000"/>
                                    </p:animScale>
                                    <p:animScale>
                                      <p:cBhvr>
                                        <p:cTn id="22" dur="26">
                                          <p:stCondLst>
                                            <p:cond delay="1642"/>
                                          </p:stCondLst>
                                        </p:cTn>
                                        <p:tgtEl>
                                          <p:spTgt spid="2">
                                            <p:txEl>
                                              <p:pRg st="0" end="0"/>
                                            </p:txEl>
                                          </p:spTgt>
                                        </p:tgtEl>
                                      </p:cBhvr>
                                      <p:to x="100000" y="90000"/>
                                    </p:animScale>
                                    <p:animScale>
                                      <p:cBhvr>
                                        <p:cTn id="23" dur="166" decel="50000">
                                          <p:stCondLst>
                                            <p:cond delay="1668"/>
                                          </p:stCondLst>
                                        </p:cTn>
                                        <p:tgtEl>
                                          <p:spTgt spid="2">
                                            <p:txEl>
                                              <p:pRg st="0" end="0"/>
                                            </p:txEl>
                                          </p:spTgt>
                                        </p:tgtEl>
                                      </p:cBhvr>
                                      <p:to x="100000" y="100000"/>
                                    </p:animScale>
                                    <p:animScale>
                                      <p:cBhvr>
                                        <p:cTn id="24" dur="26">
                                          <p:stCondLst>
                                            <p:cond delay="1808"/>
                                          </p:stCondLst>
                                        </p:cTn>
                                        <p:tgtEl>
                                          <p:spTgt spid="2">
                                            <p:txEl>
                                              <p:pRg st="0" end="0"/>
                                            </p:txEl>
                                          </p:spTgt>
                                        </p:tgtEl>
                                      </p:cBhvr>
                                      <p:to x="100000" y="95000"/>
                                    </p:animScale>
                                    <p:animScale>
                                      <p:cBhvr>
                                        <p:cTn id="25" dur="166" decel="50000">
                                          <p:stCondLst>
                                            <p:cond delay="1834"/>
                                          </p:stCondLst>
                                        </p:cTn>
                                        <p:tgtEl>
                                          <p:spTgt spid="2">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wipe(down)">
                                      <p:cBhvr>
                                        <p:cTn id="30" dur="580">
                                          <p:stCondLst>
                                            <p:cond delay="0"/>
                                          </p:stCondLst>
                                        </p:cTn>
                                        <p:tgtEl>
                                          <p:spTgt spid="2">
                                            <p:txEl>
                                              <p:pRg st="1" end="1"/>
                                            </p:txEl>
                                          </p:spTgt>
                                        </p:tgtEl>
                                      </p:cBhvr>
                                    </p:animEffect>
                                    <p:anim calcmode="lin" valueType="num">
                                      <p:cBhvr>
                                        <p:cTn id="31"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xEl>
                                              <p:pRg st="1" end="1"/>
                                            </p:txEl>
                                          </p:spTgt>
                                        </p:tgtEl>
                                      </p:cBhvr>
                                      <p:to x="100000" y="60000"/>
                                    </p:animScale>
                                    <p:animScale>
                                      <p:cBhvr>
                                        <p:cTn id="37" dur="166" decel="50000">
                                          <p:stCondLst>
                                            <p:cond delay="676"/>
                                          </p:stCondLst>
                                        </p:cTn>
                                        <p:tgtEl>
                                          <p:spTgt spid="2">
                                            <p:txEl>
                                              <p:pRg st="1" end="1"/>
                                            </p:txEl>
                                          </p:spTgt>
                                        </p:tgtEl>
                                      </p:cBhvr>
                                      <p:to x="100000" y="100000"/>
                                    </p:animScale>
                                    <p:animScale>
                                      <p:cBhvr>
                                        <p:cTn id="38" dur="26">
                                          <p:stCondLst>
                                            <p:cond delay="1312"/>
                                          </p:stCondLst>
                                        </p:cTn>
                                        <p:tgtEl>
                                          <p:spTgt spid="2">
                                            <p:txEl>
                                              <p:pRg st="1" end="1"/>
                                            </p:txEl>
                                          </p:spTgt>
                                        </p:tgtEl>
                                      </p:cBhvr>
                                      <p:to x="100000" y="80000"/>
                                    </p:animScale>
                                    <p:animScale>
                                      <p:cBhvr>
                                        <p:cTn id="39" dur="166" decel="50000">
                                          <p:stCondLst>
                                            <p:cond delay="1338"/>
                                          </p:stCondLst>
                                        </p:cTn>
                                        <p:tgtEl>
                                          <p:spTgt spid="2">
                                            <p:txEl>
                                              <p:pRg st="1" end="1"/>
                                            </p:txEl>
                                          </p:spTgt>
                                        </p:tgtEl>
                                      </p:cBhvr>
                                      <p:to x="100000" y="100000"/>
                                    </p:animScale>
                                    <p:animScale>
                                      <p:cBhvr>
                                        <p:cTn id="40" dur="26">
                                          <p:stCondLst>
                                            <p:cond delay="1642"/>
                                          </p:stCondLst>
                                        </p:cTn>
                                        <p:tgtEl>
                                          <p:spTgt spid="2">
                                            <p:txEl>
                                              <p:pRg st="1" end="1"/>
                                            </p:txEl>
                                          </p:spTgt>
                                        </p:tgtEl>
                                      </p:cBhvr>
                                      <p:to x="100000" y="90000"/>
                                    </p:animScale>
                                    <p:animScale>
                                      <p:cBhvr>
                                        <p:cTn id="41" dur="166" decel="50000">
                                          <p:stCondLst>
                                            <p:cond delay="1668"/>
                                          </p:stCondLst>
                                        </p:cTn>
                                        <p:tgtEl>
                                          <p:spTgt spid="2">
                                            <p:txEl>
                                              <p:pRg st="1" end="1"/>
                                            </p:txEl>
                                          </p:spTgt>
                                        </p:tgtEl>
                                      </p:cBhvr>
                                      <p:to x="100000" y="100000"/>
                                    </p:animScale>
                                    <p:animScale>
                                      <p:cBhvr>
                                        <p:cTn id="42" dur="26">
                                          <p:stCondLst>
                                            <p:cond delay="1808"/>
                                          </p:stCondLst>
                                        </p:cTn>
                                        <p:tgtEl>
                                          <p:spTgt spid="2">
                                            <p:txEl>
                                              <p:pRg st="1" end="1"/>
                                            </p:txEl>
                                          </p:spTgt>
                                        </p:tgtEl>
                                      </p:cBhvr>
                                      <p:to x="100000" y="95000"/>
                                    </p:animScale>
                                    <p:animScale>
                                      <p:cBhvr>
                                        <p:cTn id="43" dur="166" decel="50000">
                                          <p:stCondLst>
                                            <p:cond delay="1834"/>
                                          </p:stCondLst>
                                        </p:cTn>
                                        <p:tgtEl>
                                          <p:spTgt spid="2">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nodeType="click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p:cTn id="48" dur="1000" fill="hold"/>
                                        <p:tgtEl>
                                          <p:spTgt spid="3"/>
                                        </p:tgtEl>
                                        <p:attrNameLst>
                                          <p:attrName>ppt_w</p:attrName>
                                        </p:attrNameLst>
                                      </p:cBhvr>
                                      <p:tavLst>
                                        <p:tav tm="0">
                                          <p:val>
                                            <p:fltVal val="0"/>
                                          </p:val>
                                        </p:tav>
                                        <p:tav tm="100000">
                                          <p:val>
                                            <p:strVal val="#ppt_w"/>
                                          </p:val>
                                        </p:tav>
                                      </p:tavLst>
                                    </p:anim>
                                    <p:anim calcmode="lin" valueType="num">
                                      <p:cBhvr>
                                        <p:cTn id="49" dur="1000" fill="hold"/>
                                        <p:tgtEl>
                                          <p:spTgt spid="3"/>
                                        </p:tgtEl>
                                        <p:attrNameLst>
                                          <p:attrName>ppt_h</p:attrName>
                                        </p:attrNameLst>
                                      </p:cBhvr>
                                      <p:tavLst>
                                        <p:tav tm="0">
                                          <p:val>
                                            <p:fltVal val="0"/>
                                          </p:val>
                                        </p:tav>
                                        <p:tav tm="100000">
                                          <p:val>
                                            <p:strVal val="#ppt_h"/>
                                          </p:val>
                                        </p:tav>
                                      </p:tavLst>
                                    </p:anim>
                                    <p:anim calcmode="lin" valueType="num">
                                      <p:cBhvr>
                                        <p:cTn id="50" dur="1000" fill="hold"/>
                                        <p:tgtEl>
                                          <p:spTgt spid="3"/>
                                        </p:tgtEl>
                                        <p:attrNameLst>
                                          <p:attrName>style.rotation</p:attrName>
                                        </p:attrNameLst>
                                      </p:cBhvr>
                                      <p:tavLst>
                                        <p:tav tm="0">
                                          <p:val>
                                            <p:fltVal val="90"/>
                                          </p:val>
                                        </p:tav>
                                        <p:tav tm="100000">
                                          <p:val>
                                            <p:fltVal val="0"/>
                                          </p:val>
                                        </p:tav>
                                      </p:tavLst>
                                    </p:anim>
                                    <p:animEffect transition="in" filter="fade">
                                      <p:cBhvr>
                                        <p:cTn id="51" dur="1000"/>
                                        <p:tgtEl>
                                          <p:spTgt spid="3"/>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2">
                                            <p:txEl>
                                              <p:pRg st="2" end="2"/>
                                            </p:txEl>
                                          </p:spTgt>
                                        </p:tgtEl>
                                        <p:attrNameLst>
                                          <p:attrName>style.visibility</p:attrName>
                                        </p:attrNameLst>
                                      </p:cBhvr>
                                      <p:to>
                                        <p:strVal val="visible"/>
                                      </p:to>
                                    </p:set>
                                    <p:anim calcmode="lin" valueType="num">
                                      <p:cBhvr>
                                        <p:cTn id="56"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57"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58" dur="1000"/>
                                        <p:tgtEl>
                                          <p:spTgt spid="2">
                                            <p:txEl>
                                              <p:pRg st="2" end="2"/>
                                            </p:txEl>
                                          </p:spTgt>
                                        </p:tgtEl>
                                      </p:cBhvr>
                                    </p:animEffect>
                                  </p:childTnLst>
                                </p:cTn>
                              </p:par>
                              <p:par>
                                <p:cTn id="59" presetID="55" presetClass="entr" presetSubtype="0" fill="hold" nodeType="withEffect">
                                  <p:stCondLst>
                                    <p:cond delay="0"/>
                                  </p:stCondLst>
                                  <p:childTnLst>
                                    <p:set>
                                      <p:cBhvr>
                                        <p:cTn id="60" dur="1" fill="hold">
                                          <p:stCondLst>
                                            <p:cond delay="0"/>
                                          </p:stCondLst>
                                        </p:cTn>
                                        <p:tgtEl>
                                          <p:spTgt spid="2">
                                            <p:txEl>
                                              <p:pRg st="3" end="3"/>
                                            </p:txEl>
                                          </p:spTgt>
                                        </p:tgtEl>
                                        <p:attrNameLst>
                                          <p:attrName>style.visibility</p:attrName>
                                        </p:attrNameLst>
                                      </p:cBhvr>
                                      <p:to>
                                        <p:strVal val="visible"/>
                                      </p:to>
                                    </p:set>
                                    <p:anim calcmode="lin" valueType="num">
                                      <p:cBhvr>
                                        <p:cTn id="61"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62"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63" dur="1000"/>
                                        <p:tgtEl>
                                          <p:spTgt spid="2">
                                            <p:txEl>
                                              <p:pRg st="3" end="3"/>
                                            </p:txEl>
                                          </p:spTgt>
                                        </p:tgtEl>
                                      </p:cBhvr>
                                    </p:animEffect>
                                  </p:childTnLst>
                                </p:cTn>
                              </p:par>
                              <p:par>
                                <p:cTn id="64" presetID="55" presetClass="entr" presetSubtype="0" fill="hold" nodeType="withEffect">
                                  <p:stCondLst>
                                    <p:cond delay="0"/>
                                  </p:stCondLst>
                                  <p:childTnLst>
                                    <p:set>
                                      <p:cBhvr>
                                        <p:cTn id="65" dur="1" fill="hold">
                                          <p:stCondLst>
                                            <p:cond delay="0"/>
                                          </p:stCondLst>
                                        </p:cTn>
                                        <p:tgtEl>
                                          <p:spTgt spid="2">
                                            <p:txEl>
                                              <p:pRg st="4" end="4"/>
                                            </p:txEl>
                                          </p:spTgt>
                                        </p:tgtEl>
                                        <p:attrNameLst>
                                          <p:attrName>style.visibility</p:attrName>
                                        </p:attrNameLst>
                                      </p:cBhvr>
                                      <p:to>
                                        <p:strVal val="visible"/>
                                      </p:to>
                                    </p:set>
                                    <p:anim calcmode="lin" valueType="num">
                                      <p:cBhvr>
                                        <p:cTn id="66"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67"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68"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745" y="196948"/>
            <a:ext cx="11873131" cy="64570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6000" b="1" i="1" dirty="0">
                <a:solidFill>
                  <a:schemeClr val="tx1"/>
                </a:solidFill>
                <a:latin typeface="Times New Roman" panose="02020603050405020304" pitchFamily="18" charset="0"/>
                <a:cs typeface="Times New Roman" panose="02020603050405020304" pitchFamily="18" charset="0"/>
              </a:rPr>
              <a:t>Lesson </a:t>
            </a:r>
            <a:r>
              <a:rPr lang="en-SG" sz="6000" b="1" i="1" dirty="0" smtClean="0">
                <a:solidFill>
                  <a:schemeClr val="tx1"/>
                </a:solidFill>
                <a:latin typeface="Times New Roman" panose="02020603050405020304" pitchFamily="18" charset="0"/>
                <a:cs typeface="Times New Roman" panose="02020603050405020304" pitchFamily="18" charset="0"/>
              </a:rPr>
              <a:t>Introduction</a:t>
            </a:r>
          </a:p>
          <a:p>
            <a:r>
              <a:rPr lang="en-US" sz="6000" dirty="0" smtClean="0">
                <a:solidFill>
                  <a:srgbClr val="FFFF00"/>
                </a:solidFill>
                <a:latin typeface="Times New Roman" panose="02020603050405020304" pitchFamily="18" charset="0"/>
                <a:cs typeface="Times New Roman" panose="02020603050405020304" pitchFamily="18" charset="0"/>
              </a:rPr>
              <a:t>Class: 5</a:t>
            </a:r>
          </a:p>
          <a:p>
            <a:r>
              <a:rPr lang="en-US" sz="6000" dirty="0" smtClean="0">
                <a:solidFill>
                  <a:srgbClr val="FFFF00"/>
                </a:solidFill>
                <a:latin typeface="Times New Roman" panose="02020603050405020304" pitchFamily="18" charset="0"/>
                <a:cs typeface="Times New Roman" panose="02020603050405020304" pitchFamily="18" charset="0"/>
              </a:rPr>
              <a:t>Unit: 7</a:t>
            </a:r>
          </a:p>
          <a:p>
            <a:r>
              <a:rPr lang="en-US" sz="6000" dirty="0" smtClean="0">
                <a:solidFill>
                  <a:srgbClr val="FFFF00"/>
                </a:solidFill>
                <a:latin typeface="Times New Roman" panose="02020603050405020304" pitchFamily="18" charset="0"/>
                <a:cs typeface="Times New Roman" panose="02020603050405020304" pitchFamily="18" charset="0"/>
              </a:rPr>
              <a:t>Page: 38(4.1)</a:t>
            </a:r>
            <a:endParaRPr lang="en-SG" sz="60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174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anim calcmode="lin" valueType="num">
                                      <p:cBhvr>
                                        <p:cTn id="13"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2">
                                            <p:txEl>
                                              <p:pRg st="0" end="0"/>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2000"/>
                                        <p:tgtEl>
                                          <p:spTgt spid="2">
                                            <p:txEl>
                                              <p:pRg st="1" end="1"/>
                                            </p:txEl>
                                          </p:spTgt>
                                        </p:tgtEl>
                                      </p:cBhvr>
                                    </p:animEffect>
                                    <p:anim calcmode="lin" valueType="num">
                                      <p:cBhvr>
                                        <p:cTn id="18" dur="2000" fill="hold"/>
                                        <p:tgtEl>
                                          <p:spTgt spid="2">
                                            <p:txEl>
                                              <p:pRg st="1" end="1"/>
                                            </p:txEl>
                                          </p:spTgt>
                                        </p:tgtEl>
                                        <p:attrNameLst>
                                          <p:attrName>ppt_w</p:attrName>
                                        </p:attrNameLst>
                                      </p:cBhvr>
                                      <p:tavLst>
                                        <p:tav tm="0" fmla="#ppt_w*sin(2.5*pi*$)">
                                          <p:val>
                                            <p:fltVal val="0"/>
                                          </p:val>
                                        </p:tav>
                                        <p:tav tm="100000">
                                          <p:val>
                                            <p:fltVal val="1"/>
                                          </p:val>
                                        </p:tav>
                                      </p:tavLst>
                                    </p:anim>
                                    <p:anim calcmode="lin" valueType="num">
                                      <p:cBhvr>
                                        <p:cTn id="19" dur="2000" fill="hold"/>
                                        <p:tgtEl>
                                          <p:spTgt spid="2">
                                            <p:txEl>
                                              <p:pRg st="1" end="1"/>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2000"/>
                                        <p:tgtEl>
                                          <p:spTgt spid="2">
                                            <p:txEl>
                                              <p:pRg st="2" end="2"/>
                                            </p:txEl>
                                          </p:spTgt>
                                        </p:tgtEl>
                                      </p:cBhvr>
                                    </p:animEffect>
                                    <p:anim calcmode="lin" valueType="num">
                                      <p:cBhvr>
                                        <p:cTn id="23" dur="2000" fill="hold"/>
                                        <p:tgtEl>
                                          <p:spTgt spid="2">
                                            <p:txEl>
                                              <p:pRg st="2" end="2"/>
                                            </p:txEl>
                                          </p:spTgt>
                                        </p:tgtEl>
                                        <p:attrNameLst>
                                          <p:attrName>ppt_w</p:attrName>
                                        </p:attrNameLst>
                                      </p:cBhvr>
                                      <p:tavLst>
                                        <p:tav tm="0" fmla="#ppt_w*sin(2.5*pi*$)">
                                          <p:val>
                                            <p:fltVal val="0"/>
                                          </p:val>
                                        </p:tav>
                                        <p:tav tm="100000">
                                          <p:val>
                                            <p:fltVal val="1"/>
                                          </p:val>
                                        </p:tav>
                                      </p:tavLst>
                                    </p:anim>
                                    <p:anim calcmode="lin" valueType="num">
                                      <p:cBhvr>
                                        <p:cTn id="24" dur="2000" fill="hold"/>
                                        <p:tgtEl>
                                          <p:spTgt spid="2">
                                            <p:txEl>
                                              <p:pRg st="2" end="2"/>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2000"/>
                                        <p:tgtEl>
                                          <p:spTgt spid="2">
                                            <p:txEl>
                                              <p:pRg st="3" end="3"/>
                                            </p:txEl>
                                          </p:spTgt>
                                        </p:tgtEl>
                                      </p:cBhvr>
                                    </p:animEffect>
                                    <p:anim calcmode="lin" valueType="num">
                                      <p:cBhvr>
                                        <p:cTn id="28" dur="2000" fill="hold"/>
                                        <p:tgtEl>
                                          <p:spTgt spid="2">
                                            <p:txEl>
                                              <p:pRg st="3" end="3"/>
                                            </p:txEl>
                                          </p:spTgt>
                                        </p:tgtEl>
                                        <p:attrNameLst>
                                          <p:attrName>ppt_w</p:attrName>
                                        </p:attrNameLst>
                                      </p:cBhvr>
                                      <p:tavLst>
                                        <p:tav tm="0" fmla="#ppt_w*sin(2.5*pi*$)">
                                          <p:val>
                                            <p:fltVal val="0"/>
                                          </p:val>
                                        </p:tav>
                                        <p:tav tm="100000">
                                          <p:val>
                                            <p:fltVal val="1"/>
                                          </p:val>
                                        </p:tav>
                                      </p:tavLst>
                                    </p:anim>
                                    <p:anim calcmode="lin" valueType="num">
                                      <p:cBhvr>
                                        <p:cTn id="29" dur="2000" fill="hold"/>
                                        <p:tgtEl>
                                          <p:spTgt spid="2">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5139" y="154745"/>
            <a:ext cx="11816861" cy="64570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i="1" dirty="0" smtClean="0">
                <a:solidFill>
                  <a:schemeClr val="tx1"/>
                </a:solidFill>
                <a:latin typeface="Times New Roman" panose="02020603050405020304" pitchFamily="18" charset="0"/>
                <a:cs typeface="Times New Roman" panose="02020603050405020304" pitchFamily="18" charset="0"/>
              </a:rPr>
              <a:t>Learning Outcome</a:t>
            </a:r>
          </a:p>
          <a:p>
            <a:pPr algn="ctr"/>
            <a:r>
              <a:rPr lang="en-US" sz="5400" b="1" i="1" dirty="0" smtClean="0">
                <a:solidFill>
                  <a:srgbClr val="FFFF00"/>
                </a:solidFill>
                <a:latin typeface="Times New Roman" panose="02020603050405020304" pitchFamily="18" charset="0"/>
                <a:cs typeface="Times New Roman" panose="02020603050405020304" pitchFamily="18" charset="0"/>
              </a:rPr>
              <a:t>7.4.4- write short legible and organized compositions.</a:t>
            </a:r>
            <a:endParaRPr lang="en-SG" sz="54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143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80">
                                          <p:stCondLst>
                                            <p:cond delay="0"/>
                                          </p:stCondLst>
                                        </p:cTn>
                                        <p:tgtEl>
                                          <p:spTgt spid="2">
                                            <p:txEl>
                                              <p:pRg st="0" end="0"/>
                                            </p:txEl>
                                          </p:spTgt>
                                        </p:tgtEl>
                                      </p:cBhvr>
                                    </p:animEffect>
                                    <p:anim calcmode="lin" valueType="num">
                                      <p:cBhvr>
                                        <p:cTn id="13"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xEl>
                                              <p:pRg st="0" end="0"/>
                                            </p:txEl>
                                          </p:spTgt>
                                        </p:tgtEl>
                                      </p:cBhvr>
                                      <p:to x="100000" y="60000"/>
                                    </p:animScale>
                                    <p:animScale>
                                      <p:cBhvr>
                                        <p:cTn id="19" dur="166" decel="50000">
                                          <p:stCondLst>
                                            <p:cond delay="676"/>
                                          </p:stCondLst>
                                        </p:cTn>
                                        <p:tgtEl>
                                          <p:spTgt spid="2">
                                            <p:txEl>
                                              <p:pRg st="0" end="0"/>
                                            </p:txEl>
                                          </p:spTgt>
                                        </p:tgtEl>
                                      </p:cBhvr>
                                      <p:to x="100000" y="100000"/>
                                    </p:animScale>
                                    <p:animScale>
                                      <p:cBhvr>
                                        <p:cTn id="20" dur="26">
                                          <p:stCondLst>
                                            <p:cond delay="1312"/>
                                          </p:stCondLst>
                                        </p:cTn>
                                        <p:tgtEl>
                                          <p:spTgt spid="2">
                                            <p:txEl>
                                              <p:pRg st="0" end="0"/>
                                            </p:txEl>
                                          </p:spTgt>
                                        </p:tgtEl>
                                      </p:cBhvr>
                                      <p:to x="100000" y="80000"/>
                                    </p:animScale>
                                    <p:animScale>
                                      <p:cBhvr>
                                        <p:cTn id="21" dur="166" decel="50000">
                                          <p:stCondLst>
                                            <p:cond delay="1338"/>
                                          </p:stCondLst>
                                        </p:cTn>
                                        <p:tgtEl>
                                          <p:spTgt spid="2">
                                            <p:txEl>
                                              <p:pRg st="0" end="0"/>
                                            </p:txEl>
                                          </p:spTgt>
                                        </p:tgtEl>
                                      </p:cBhvr>
                                      <p:to x="100000" y="100000"/>
                                    </p:animScale>
                                    <p:animScale>
                                      <p:cBhvr>
                                        <p:cTn id="22" dur="26">
                                          <p:stCondLst>
                                            <p:cond delay="1642"/>
                                          </p:stCondLst>
                                        </p:cTn>
                                        <p:tgtEl>
                                          <p:spTgt spid="2">
                                            <p:txEl>
                                              <p:pRg st="0" end="0"/>
                                            </p:txEl>
                                          </p:spTgt>
                                        </p:tgtEl>
                                      </p:cBhvr>
                                      <p:to x="100000" y="90000"/>
                                    </p:animScale>
                                    <p:animScale>
                                      <p:cBhvr>
                                        <p:cTn id="23" dur="166" decel="50000">
                                          <p:stCondLst>
                                            <p:cond delay="1668"/>
                                          </p:stCondLst>
                                        </p:cTn>
                                        <p:tgtEl>
                                          <p:spTgt spid="2">
                                            <p:txEl>
                                              <p:pRg st="0" end="0"/>
                                            </p:txEl>
                                          </p:spTgt>
                                        </p:tgtEl>
                                      </p:cBhvr>
                                      <p:to x="100000" y="100000"/>
                                    </p:animScale>
                                    <p:animScale>
                                      <p:cBhvr>
                                        <p:cTn id="24" dur="26">
                                          <p:stCondLst>
                                            <p:cond delay="1808"/>
                                          </p:stCondLst>
                                        </p:cTn>
                                        <p:tgtEl>
                                          <p:spTgt spid="2">
                                            <p:txEl>
                                              <p:pRg st="0" end="0"/>
                                            </p:txEl>
                                          </p:spTgt>
                                        </p:tgtEl>
                                      </p:cBhvr>
                                      <p:to x="100000" y="95000"/>
                                    </p:animScale>
                                    <p:animScale>
                                      <p:cBhvr>
                                        <p:cTn id="25" dur="166" decel="50000">
                                          <p:stCondLst>
                                            <p:cond delay="1834"/>
                                          </p:stCondLst>
                                        </p:cTn>
                                        <p:tgtEl>
                                          <p:spTgt spid="2">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 calcmode="lin" valueType="num">
                                      <p:cBhvr>
                                        <p:cTn id="30"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31"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32"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33"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65760" y="393894"/>
            <a:ext cx="11465169" cy="6119448"/>
          </a:xfrm>
          <a:prstGeom prst="rect">
            <a:avLst/>
          </a:prstGeom>
        </p:spPr>
      </p:pic>
    </p:spTree>
    <p:extLst>
      <p:ext uri="{BB962C8B-B14F-4D97-AF65-F5344CB8AC3E}">
        <p14:creationId xmlns:p14="http://schemas.microsoft.com/office/powerpoint/2010/main" val="273587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50167" y="337624"/>
            <a:ext cx="11380762" cy="6175717"/>
          </a:xfrm>
          <a:prstGeom prst="rect">
            <a:avLst/>
          </a:prstGeom>
        </p:spPr>
      </p:pic>
    </p:spTree>
    <p:extLst>
      <p:ext uri="{BB962C8B-B14F-4D97-AF65-F5344CB8AC3E}">
        <p14:creationId xmlns:p14="http://schemas.microsoft.com/office/powerpoint/2010/main" val="115145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79827" y="337625"/>
            <a:ext cx="11535507" cy="6133513"/>
          </a:xfrm>
          <a:prstGeom prst="rect">
            <a:avLst/>
          </a:prstGeom>
        </p:spPr>
      </p:pic>
    </p:spTree>
    <p:extLst>
      <p:ext uri="{BB962C8B-B14F-4D97-AF65-F5344CB8AC3E}">
        <p14:creationId xmlns:p14="http://schemas.microsoft.com/office/powerpoint/2010/main" val="414583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7287" y="196948"/>
            <a:ext cx="11605846" cy="63585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dirty="0" smtClean="0">
                <a:solidFill>
                  <a:srgbClr val="FFFF00"/>
                </a:solidFill>
                <a:latin typeface="Times New Roman" panose="02020603050405020304" pitchFamily="18" charset="0"/>
                <a:cs typeface="Times New Roman" panose="02020603050405020304" pitchFamily="18" charset="0"/>
              </a:rPr>
              <a:t>The Ways the Sundarbans helps us:</a:t>
            </a:r>
          </a:p>
          <a:p>
            <a:pPr marL="742950" indent="-742950">
              <a:buAutoNum type="alphaLcPeriod"/>
            </a:pPr>
            <a:r>
              <a:rPr lang="en-US" sz="3600" dirty="0">
                <a:solidFill>
                  <a:schemeClr val="tx1"/>
                </a:solidFill>
                <a:latin typeface="Times New Roman" panose="02020603050405020304" pitchFamily="18" charset="0"/>
                <a:cs typeface="Times New Roman" panose="02020603050405020304" pitchFamily="18" charset="0"/>
              </a:rPr>
              <a:t>p</a:t>
            </a:r>
            <a:r>
              <a:rPr lang="en-US" sz="3600" dirty="0" smtClean="0">
                <a:solidFill>
                  <a:schemeClr val="tx1"/>
                </a:solidFill>
                <a:latin typeface="Times New Roman" panose="02020603050405020304" pitchFamily="18" charset="0"/>
                <a:cs typeface="Times New Roman" panose="02020603050405020304" pitchFamily="18" charset="0"/>
              </a:rPr>
              <a:t>rotects land from big waves</a:t>
            </a:r>
          </a:p>
          <a:p>
            <a:pPr marL="742950" indent="-742950">
              <a:buAutoNum type="alphaLcPeriod"/>
            </a:pPr>
            <a:r>
              <a:rPr lang="en-US" sz="3600" dirty="0">
                <a:solidFill>
                  <a:schemeClr val="tx1"/>
                </a:solidFill>
                <a:latin typeface="Times New Roman" panose="02020603050405020304" pitchFamily="18" charset="0"/>
                <a:cs typeface="Times New Roman" panose="02020603050405020304" pitchFamily="18" charset="0"/>
              </a:rPr>
              <a:t>p</a:t>
            </a:r>
            <a:r>
              <a:rPr lang="en-US" sz="3600" dirty="0" smtClean="0">
                <a:solidFill>
                  <a:schemeClr val="tx1"/>
                </a:solidFill>
                <a:latin typeface="Times New Roman" panose="02020603050405020304" pitchFamily="18" charset="0"/>
                <a:cs typeface="Times New Roman" panose="02020603050405020304" pitchFamily="18" charset="0"/>
              </a:rPr>
              <a:t>revents coastal erosion</a:t>
            </a:r>
            <a:endParaRPr lang="en-SG" sz="3600" dirty="0" smtClean="0">
              <a:solidFill>
                <a:schemeClr val="tx1"/>
              </a:solidFill>
              <a:latin typeface="Times New Roman" panose="02020603050405020304" pitchFamily="18" charset="0"/>
              <a:cs typeface="Times New Roman" panose="02020603050405020304" pitchFamily="18" charset="0"/>
            </a:endParaRPr>
          </a:p>
          <a:p>
            <a:pPr marL="742950" indent="-742950">
              <a:buAutoNum type="alphaLcPeriod"/>
            </a:pPr>
            <a:r>
              <a:rPr lang="en-US" sz="3600" dirty="0">
                <a:solidFill>
                  <a:schemeClr val="tx1"/>
                </a:solidFill>
                <a:latin typeface="Times New Roman" panose="02020603050405020304" pitchFamily="18" charset="0"/>
                <a:cs typeface="Times New Roman" panose="02020603050405020304" pitchFamily="18" charset="0"/>
              </a:rPr>
              <a:t>g</a:t>
            </a:r>
            <a:r>
              <a:rPr lang="en-US" sz="3600" dirty="0" smtClean="0">
                <a:solidFill>
                  <a:schemeClr val="tx1"/>
                </a:solidFill>
                <a:latin typeface="Times New Roman" panose="02020603050405020304" pitchFamily="18" charset="0"/>
                <a:cs typeface="Times New Roman" panose="02020603050405020304" pitchFamily="18" charset="0"/>
              </a:rPr>
              <a:t>uards against tsunamis, cyclones, and tidal waves</a:t>
            </a:r>
          </a:p>
          <a:p>
            <a:pPr marL="742950" indent="-742950">
              <a:buAutoNum type="alphaLcPeriod"/>
            </a:pPr>
            <a:r>
              <a:rPr lang="en-US" sz="3600" dirty="0">
                <a:solidFill>
                  <a:schemeClr val="tx1"/>
                </a:solidFill>
                <a:latin typeface="Times New Roman" panose="02020603050405020304" pitchFamily="18" charset="0"/>
                <a:cs typeface="Times New Roman" panose="02020603050405020304" pitchFamily="18" charset="0"/>
              </a:rPr>
              <a:t>p</a:t>
            </a:r>
            <a:r>
              <a:rPr lang="en-US" sz="3600" dirty="0" smtClean="0">
                <a:solidFill>
                  <a:schemeClr val="tx1"/>
                </a:solidFill>
                <a:latin typeface="Times New Roman" panose="02020603050405020304" pitchFamily="18" charset="0"/>
                <a:cs typeface="Times New Roman" panose="02020603050405020304" pitchFamily="18" charset="0"/>
              </a:rPr>
              <a:t>rovides habitat for endangered animals</a:t>
            </a:r>
          </a:p>
          <a:p>
            <a:pPr marL="742950" indent="-742950">
              <a:buAutoNum type="alphaLcPeriod"/>
            </a:pPr>
            <a:r>
              <a:rPr lang="en-US" sz="3600" dirty="0">
                <a:solidFill>
                  <a:schemeClr val="tx1"/>
                </a:solidFill>
                <a:latin typeface="Times New Roman" panose="02020603050405020304" pitchFamily="18" charset="0"/>
                <a:cs typeface="Times New Roman" panose="02020603050405020304" pitchFamily="18" charset="0"/>
              </a:rPr>
              <a:t>o</a:t>
            </a:r>
            <a:r>
              <a:rPr lang="en-US" sz="3600" dirty="0" smtClean="0">
                <a:solidFill>
                  <a:schemeClr val="tx1"/>
                </a:solidFill>
                <a:latin typeface="Times New Roman" panose="02020603050405020304" pitchFamily="18" charset="0"/>
                <a:cs typeface="Times New Roman" panose="02020603050405020304" pitchFamily="18" charset="0"/>
              </a:rPr>
              <a:t>ffers a source of palm leaves, wood, and honey</a:t>
            </a:r>
          </a:p>
          <a:p>
            <a:pPr marL="742950" indent="-742950">
              <a:buAutoNum type="alphaLcPeriod"/>
            </a:pPr>
            <a:r>
              <a:rPr lang="en-US" sz="3600" dirty="0">
                <a:solidFill>
                  <a:schemeClr val="tx1"/>
                </a:solidFill>
                <a:latin typeface="Times New Roman" panose="02020603050405020304" pitchFamily="18" charset="0"/>
                <a:cs typeface="Times New Roman" panose="02020603050405020304" pitchFamily="18" charset="0"/>
              </a:rPr>
              <a:t>a</a:t>
            </a:r>
            <a:r>
              <a:rPr lang="en-US" sz="3600" dirty="0" smtClean="0">
                <a:solidFill>
                  <a:schemeClr val="tx1"/>
                </a:solidFill>
                <a:latin typeface="Times New Roman" panose="02020603050405020304" pitchFamily="18" charset="0"/>
                <a:cs typeface="Times New Roman" panose="02020603050405020304" pitchFamily="18" charset="0"/>
              </a:rPr>
              <a:t>ttracts tourists with wildlife and natural beauty</a:t>
            </a:r>
          </a:p>
        </p:txBody>
      </p:sp>
    </p:spTree>
    <p:extLst>
      <p:ext uri="{BB962C8B-B14F-4D97-AF65-F5344CB8AC3E}">
        <p14:creationId xmlns:p14="http://schemas.microsoft.com/office/powerpoint/2010/main" val="349027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80">
                                          <p:stCondLst>
                                            <p:cond delay="0"/>
                                          </p:stCondLst>
                                        </p:cTn>
                                        <p:tgtEl>
                                          <p:spTgt spid="2">
                                            <p:txEl>
                                              <p:pRg st="0" end="0"/>
                                            </p:txEl>
                                          </p:spTgt>
                                        </p:tgtEl>
                                      </p:cBhvr>
                                    </p:animEffect>
                                    <p:anim calcmode="lin" valueType="num">
                                      <p:cBhvr>
                                        <p:cTn id="13"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xEl>
                                              <p:pRg st="0" end="0"/>
                                            </p:txEl>
                                          </p:spTgt>
                                        </p:tgtEl>
                                      </p:cBhvr>
                                      <p:to x="100000" y="60000"/>
                                    </p:animScale>
                                    <p:animScale>
                                      <p:cBhvr>
                                        <p:cTn id="19" dur="166" decel="50000">
                                          <p:stCondLst>
                                            <p:cond delay="676"/>
                                          </p:stCondLst>
                                        </p:cTn>
                                        <p:tgtEl>
                                          <p:spTgt spid="2">
                                            <p:txEl>
                                              <p:pRg st="0" end="0"/>
                                            </p:txEl>
                                          </p:spTgt>
                                        </p:tgtEl>
                                      </p:cBhvr>
                                      <p:to x="100000" y="100000"/>
                                    </p:animScale>
                                    <p:animScale>
                                      <p:cBhvr>
                                        <p:cTn id="20" dur="26">
                                          <p:stCondLst>
                                            <p:cond delay="1312"/>
                                          </p:stCondLst>
                                        </p:cTn>
                                        <p:tgtEl>
                                          <p:spTgt spid="2">
                                            <p:txEl>
                                              <p:pRg st="0" end="0"/>
                                            </p:txEl>
                                          </p:spTgt>
                                        </p:tgtEl>
                                      </p:cBhvr>
                                      <p:to x="100000" y="80000"/>
                                    </p:animScale>
                                    <p:animScale>
                                      <p:cBhvr>
                                        <p:cTn id="21" dur="166" decel="50000">
                                          <p:stCondLst>
                                            <p:cond delay="1338"/>
                                          </p:stCondLst>
                                        </p:cTn>
                                        <p:tgtEl>
                                          <p:spTgt spid="2">
                                            <p:txEl>
                                              <p:pRg st="0" end="0"/>
                                            </p:txEl>
                                          </p:spTgt>
                                        </p:tgtEl>
                                      </p:cBhvr>
                                      <p:to x="100000" y="100000"/>
                                    </p:animScale>
                                    <p:animScale>
                                      <p:cBhvr>
                                        <p:cTn id="22" dur="26">
                                          <p:stCondLst>
                                            <p:cond delay="1642"/>
                                          </p:stCondLst>
                                        </p:cTn>
                                        <p:tgtEl>
                                          <p:spTgt spid="2">
                                            <p:txEl>
                                              <p:pRg st="0" end="0"/>
                                            </p:txEl>
                                          </p:spTgt>
                                        </p:tgtEl>
                                      </p:cBhvr>
                                      <p:to x="100000" y="90000"/>
                                    </p:animScale>
                                    <p:animScale>
                                      <p:cBhvr>
                                        <p:cTn id="23" dur="166" decel="50000">
                                          <p:stCondLst>
                                            <p:cond delay="1668"/>
                                          </p:stCondLst>
                                        </p:cTn>
                                        <p:tgtEl>
                                          <p:spTgt spid="2">
                                            <p:txEl>
                                              <p:pRg st="0" end="0"/>
                                            </p:txEl>
                                          </p:spTgt>
                                        </p:tgtEl>
                                      </p:cBhvr>
                                      <p:to x="100000" y="100000"/>
                                    </p:animScale>
                                    <p:animScale>
                                      <p:cBhvr>
                                        <p:cTn id="24" dur="26">
                                          <p:stCondLst>
                                            <p:cond delay="1808"/>
                                          </p:stCondLst>
                                        </p:cTn>
                                        <p:tgtEl>
                                          <p:spTgt spid="2">
                                            <p:txEl>
                                              <p:pRg st="0" end="0"/>
                                            </p:txEl>
                                          </p:spTgt>
                                        </p:tgtEl>
                                      </p:cBhvr>
                                      <p:to x="100000" y="95000"/>
                                    </p:animScale>
                                    <p:animScale>
                                      <p:cBhvr>
                                        <p:cTn id="25" dur="166" decel="50000">
                                          <p:stCondLst>
                                            <p:cond delay="1834"/>
                                          </p:stCondLst>
                                        </p:cTn>
                                        <p:tgtEl>
                                          <p:spTgt spid="2">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 calcmode="lin" valueType="num">
                                      <p:cBhvr>
                                        <p:cTn id="30"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31"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32"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33" dur="1000"/>
                                        <p:tgtEl>
                                          <p:spTgt spid="2">
                                            <p:txEl>
                                              <p:pRg st="1" end="1"/>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2">
                                            <p:txEl>
                                              <p:pRg st="2" end="2"/>
                                            </p:txEl>
                                          </p:spTgt>
                                        </p:tgtEl>
                                        <p:attrNameLst>
                                          <p:attrName>style.visibility</p:attrName>
                                        </p:attrNameLst>
                                      </p:cBhvr>
                                      <p:to>
                                        <p:strVal val="visible"/>
                                      </p:to>
                                    </p:set>
                                    <p:anim calcmode="lin" valueType="num">
                                      <p:cBhvr>
                                        <p:cTn id="36"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37"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38"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39" dur="1000"/>
                                        <p:tgtEl>
                                          <p:spTgt spid="2">
                                            <p:txEl>
                                              <p:pRg st="2" end="2"/>
                                            </p:txEl>
                                          </p:spTgt>
                                        </p:tgtEl>
                                      </p:cBhvr>
                                    </p:animEffect>
                                  </p:childTnLst>
                                </p:cTn>
                              </p:par>
                              <p:par>
                                <p:cTn id="40" presetID="31" presetClass="entr" presetSubtype="0" fill="hold" nodeType="withEffect">
                                  <p:stCondLst>
                                    <p:cond delay="0"/>
                                  </p:stCondLst>
                                  <p:childTnLst>
                                    <p:set>
                                      <p:cBhvr>
                                        <p:cTn id="41" dur="1" fill="hold">
                                          <p:stCondLst>
                                            <p:cond delay="0"/>
                                          </p:stCondLst>
                                        </p:cTn>
                                        <p:tgtEl>
                                          <p:spTgt spid="2">
                                            <p:txEl>
                                              <p:pRg st="3" end="3"/>
                                            </p:txEl>
                                          </p:spTgt>
                                        </p:tgtEl>
                                        <p:attrNameLst>
                                          <p:attrName>style.visibility</p:attrName>
                                        </p:attrNameLst>
                                      </p:cBhvr>
                                      <p:to>
                                        <p:strVal val="visible"/>
                                      </p:to>
                                    </p:set>
                                    <p:anim calcmode="lin" valueType="num">
                                      <p:cBhvr>
                                        <p:cTn id="42"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43"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44"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45" dur="1000"/>
                                        <p:tgtEl>
                                          <p:spTgt spid="2">
                                            <p:txEl>
                                              <p:pRg st="3" end="3"/>
                                            </p:txEl>
                                          </p:spTgt>
                                        </p:tgtEl>
                                      </p:cBhvr>
                                    </p:animEffect>
                                  </p:childTnLst>
                                </p:cTn>
                              </p:par>
                              <p:par>
                                <p:cTn id="46" presetID="31" presetClass="entr" presetSubtype="0" fill="hold" nodeType="withEffect">
                                  <p:stCondLst>
                                    <p:cond delay="0"/>
                                  </p:stCondLst>
                                  <p:childTnLst>
                                    <p:set>
                                      <p:cBhvr>
                                        <p:cTn id="47" dur="1" fill="hold">
                                          <p:stCondLst>
                                            <p:cond delay="0"/>
                                          </p:stCondLst>
                                        </p:cTn>
                                        <p:tgtEl>
                                          <p:spTgt spid="2">
                                            <p:txEl>
                                              <p:pRg st="4" end="4"/>
                                            </p:txEl>
                                          </p:spTgt>
                                        </p:tgtEl>
                                        <p:attrNameLst>
                                          <p:attrName>style.visibility</p:attrName>
                                        </p:attrNameLst>
                                      </p:cBhvr>
                                      <p:to>
                                        <p:strVal val="visible"/>
                                      </p:to>
                                    </p:set>
                                    <p:anim calcmode="lin" valueType="num">
                                      <p:cBhvr>
                                        <p:cTn id="48"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9"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50"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51" dur="1000"/>
                                        <p:tgtEl>
                                          <p:spTgt spid="2">
                                            <p:txEl>
                                              <p:pRg st="4" end="4"/>
                                            </p:txEl>
                                          </p:spTgt>
                                        </p:tgtEl>
                                      </p:cBhvr>
                                    </p:animEffect>
                                  </p:childTnLst>
                                </p:cTn>
                              </p:par>
                              <p:par>
                                <p:cTn id="52" presetID="31" presetClass="entr" presetSubtype="0" fill="hold" nodeType="withEffect">
                                  <p:stCondLst>
                                    <p:cond delay="0"/>
                                  </p:stCondLst>
                                  <p:childTnLst>
                                    <p:set>
                                      <p:cBhvr>
                                        <p:cTn id="53" dur="1" fill="hold">
                                          <p:stCondLst>
                                            <p:cond delay="0"/>
                                          </p:stCondLst>
                                        </p:cTn>
                                        <p:tgtEl>
                                          <p:spTgt spid="2">
                                            <p:txEl>
                                              <p:pRg st="5" end="5"/>
                                            </p:txEl>
                                          </p:spTgt>
                                        </p:tgtEl>
                                        <p:attrNameLst>
                                          <p:attrName>style.visibility</p:attrName>
                                        </p:attrNameLst>
                                      </p:cBhvr>
                                      <p:to>
                                        <p:strVal val="visible"/>
                                      </p:to>
                                    </p:set>
                                    <p:anim calcmode="lin" valueType="num">
                                      <p:cBhvr>
                                        <p:cTn id="54"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55"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56"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57" dur="1000"/>
                                        <p:tgtEl>
                                          <p:spTgt spid="2">
                                            <p:txEl>
                                              <p:pRg st="5" end="5"/>
                                            </p:txEl>
                                          </p:spTgt>
                                        </p:tgtEl>
                                      </p:cBhvr>
                                    </p:animEffect>
                                  </p:childTnLst>
                                </p:cTn>
                              </p:par>
                              <p:par>
                                <p:cTn id="58" presetID="31" presetClass="entr" presetSubtype="0" fill="hold" nodeType="withEffect">
                                  <p:stCondLst>
                                    <p:cond delay="0"/>
                                  </p:stCondLst>
                                  <p:childTnLst>
                                    <p:set>
                                      <p:cBhvr>
                                        <p:cTn id="59" dur="1" fill="hold">
                                          <p:stCondLst>
                                            <p:cond delay="0"/>
                                          </p:stCondLst>
                                        </p:cTn>
                                        <p:tgtEl>
                                          <p:spTgt spid="2">
                                            <p:txEl>
                                              <p:pRg st="6" end="6"/>
                                            </p:txEl>
                                          </p:spTgt>
                                        </p:tgtEl>
                                        <p:attrNameLst>
                                          <p:attrName>style.visibility</p:attrName>
                                        </p:attrNameLst>
                                      </p:cBhvr>
                                      <p:to>
                                        <p:strVal val="visible"/>
                                      </p:to>
                                    </p:set>
                                    <p:anim calcmode="lin" valueType="num">
                                      <p:cBhvr>
                                        <p:cTn id="60"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61"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62"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63" dur="1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150" y="154745"/>
            <a:ext cx="11774659" cy="65555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i="1" dirty="0" smtClean="0">
                <a:solidFill>
                  <a:schemeClr val="tx1"/>
                </a:solidFill>
                <a:latin typeface="Times New Roman" panose="02020603050405020304" pitchFamily="18" charset="0"/>
                <a:cs typeface="Times New Roman" panose="02020603050405020304" pitchFamily="18" charset="0"/>
              </a:rPr>
              <a:t>Assignment</a:t>
            </a:r>
          </a:p>
          <a:p>
            <a:pPr algn="ctr"/>
            <a:r>
              <a:rPr lang="en-US" sz="6000" dirty="0" smtClean="0">
                <a:solidFill>
                  <a:srgbClr val="FFFF00"/>
                </a:solidFill>
                <a:latin typeface="Times New Roman" panose="02020603050405020304" pitchFamily="18" charset="0"/>
                <a:cs typeface="Times New Roman" panose="02020603050405020304" pitchFamily="18" charset="0"/>
              </a:rPr>
              <a:t>Write a letter to your friend how the Sundarbans us. </a:t>
            </a:r>
            <a:endParaRPr lang="en-SG" sz="60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930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80">
                                          <p:stCondLst>
                                            <p:cond delay="0"/>
                                          </p:stCondLst>
                                        </p:cTn>
                                        <p:tgtEl>
                                          <p:spTgt spid="2">
                                            <p:txEl>
                                              <p:pRg st="0" end="0"/>
                                            </p:txEl>
                                          </p:spTgt>
                                        </p:tgtEl>
                                      </p:cBhvr>
                                    </p:animEffect>
                                    <p:anim calcmode="lin" valueType="num">
                                      <p:cBhvr>
                                        <p:cTn id="13"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xEl>
                                              <p:pRg st="0" end="0"/>
                                            </p:txEl>
                                          </p:spTgt>
                                        </p:tgtEl>
                                      </p:cBhvr>
                                      <p:to x="100000" y="60000"/>
                                    </p:animScale>
                                    <p:animScale>
                                      <p:cBhvr>
                                        <p:cTn id="19" dur="166" decel="50000">
                                          <p:stCondLst>
                                            <p:cond delay="676"/>
                                          </p:stCondLst>
                                        </p:cTn>
                                        <p:tgtEl>
                                          <p:spTgt spid="2">
                                            <p:txEl>
                                              <p:pRg st="0" end="0"/>
                                            </p:txEl>
                                          </p:spTgt>
                                        </p:tgtEl>
                                      </p:cBhvr>
                                      <p:to x="100000" y="100000"/>
                                    </p:animScale>
                                    <p:animScale>
                                      <p:cBhvr>
                                        <p:cTn id="20" dur="26">
                                          <p:stCondLst>
                                            <p:cond delay="1312"/>
                                          </p:stCondLst>
                                        </p:cTn>
                                        <p:tgtEl>
                                          <p:spTgt spid="2">
                                            <p:txEl>
                                              <p:pRg st="0" end="0"/>
                                            </p:txEl>
                                          </p:spTgt>
                                        </p:tgtEl>
                                      </p:cBhvr>
                                      <p:to x="100000" y="80000"/>
                                    </p:animScale>
                                    <p:animScale>
                                      <p:cBhvr>
                                        <p:cTn id="21" dur="166" decel="50000">
                                          <p:stCondLst>
                                            <p:cond delay="1338"/>
                                          </p:stCondLst>
                                        </p:cTn>
                                        <p:tgtEl>
                                          <p:spTgt spid="2">
                                            <p:txEl>
                                              <p:pRg st="0" end="0"/>
                                            </p:txEl>
                                          </p:spTgt>
                                        </p:tgtEl>
                                      </p:cBhvr>
                                      <p:to x="100000" y="100000"/>
                                    </p:animScale>
                                    <p:animScale>
                                      <p:cBhvr>
                                        <p:cTn id="22" dur="26">
                                          <p:stCondLst>
                                            <p:cond delay="1642"/>
                                          </p:stCondLst>
                                        </p:cTn>
                                        <p:tgtEl>
                                          <p:spTgt spid="2">
                                            <p:txEl>
                                              <p:pRg st="0" end="0"/>
                                            </p:txEl>
                                          </p:spTgt>
                                        </p:tgtEl>
                                      </p:cBhvr>
                                      <p:to x="100000" y="90000"/>
                                    </p:animScale>
                                    <p:animScale>
                                      <p:cBhvr>
                                        <p:cTn id="23" dur="166" decel="50000">
                                          <p:stCondLst>
                                            <p:cond delay="1668"/>
                                          </p:stCondLst>
                                        </p:cTn>
                                        <p:tgtEl>
                                          <p:spTgt spid="2">
                                            <p:txEl>
                                              <p:pRg st="0" end="0"/>
                                            </p:txEl>
                                          </p:spTgt>
                                        </p:tgtEl>
                                      </p:cBhvr>
                                      <p:to x="100000" y="100000"/>
                                    </p:animScale>
                                    <p:animScale>
                                      <p:cBhvr>
                                        <p:cTn id="24" dur="26">
                                          <p:stCondLst>
                                            <p:cond delay="1808"/>
                                          </p:stCondLst>
                                        </p:cTn>
                                        <p:tgtEl>
                                          <p:spTgt spid="2">
                                            <p:txEl>
                                              <p:pRg st="0" end="0"/>
                                            </p:txEl>
                                          </p:spTgt>
                                        </p:tgtEl>
                                      </p:cBhvr>
                                      <p:to x="100000" y="95000"/>
                                    </p:animScale>
                                    <p:animScale>
                                      <p:cBhvr>
                                        <p:cTn id="25" dur="166" decel="50000">
                                          <p:stCondLst>
                                            <p:cond delay="1834"/>
                                          </p:stCondLst>
                                        </p:cTn>
                                        <p:tgtEl>
                                          <p:spTgt spid="2">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wipe(down)">
                                      <p:cBhvr>
                                        <p:cTn id="30" dur="580">
                                          <p:stCondLst>
                                            <p:cond delay="0"/>
                                          </p:stCondLst>
                                        </p:cTn>
                                        <p:tgtEl>
                                          <p:spTgt spid="2">
                                            <p:txEl>
                                              <p:pRg st="1" end="1"/>
                                            </p:txEl>
                                          </p:spTgt>
                                        </p:tgtEl>
                                      </p:cBhvr>
                                    </p:animEffect>
                                    <p:anim calcmode="lin" valueType="num">
                                      <p:cBhvr>
                                        <p:cTn id="31"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xEl>
                                              <p:pRg st="1" end="1"/>
                                            </p:txEl>
                                          </p:spTgt>
                                        </p:tgtEl>
                                      </p:cBhvr>
                                      <p:to x="100000" y="60000"/>
                                    </p:animScale>
                                    <p:animScale>
                                      <p:cBhvr>
                                        <p:cTn id="37" dur="166" decel="50000">
                                          <p:stCondLst>
                                            <p:cond delay="676"/>
                                          </p:stCondLst>
                                        </p:cTn>
                                        <p:tgtEl>
                                          <p:spTgt spid="2">
                                            <p:txEl>
                                              <p:pRg st="1" end="1"/>
                                            </p:txEl>
                                          </p:spTgt>
                                        </p:tgtEl>
                                      </p:cBhvr>
                                      <p:to x="100000" y="100000"/>
                                    </p:animScale>
                                    <p:animScale>
                                      <p:cBhvr>
                                        <p:cTn id="38" dur="26">
                                          <p:stCondLst>
                                            <p:cond delay="1312"/>
                                          </p:stCondLst>
                                        </p:cTn>
                                        <p:tgtEl>
                                          <p:spTgt spid="2">
                                            <p:txEl>
                                              <p:pRg st="1" end="1"/>
                                            </p:txEl>
                                          </p:spTgt>
                                        </p:tgtEl>
                                      </p:cBhvr>
                                      <p:to x="100000" y="80000"/>
                                    </p:animScale>
                                    <p:animScale>
                                      <p:cBhvr>
                                        <p:cTn id="39" dur="166" decel="50000">
                                          <p:stCondLst>
                                            <p:cond delay="1338"/>
                                          </p:stCondLst>
                                        </p:cTn>
                                        <p:tgtEl>
                                          <p:spTgt spid="2">
                                            <p:txEl>
                                              <p:pRg st="1" end="1"/>
                                            </p:txEl>
                                          </p:spTgt>
                                        </p:tgtEl>
                                      </p:cBhvr>
                                      <p:to x="100000" y="100000"/>
                                    </p:animScale>
                                    <p:animScale>
                                      <p:cBhvr>
                                        <p:cTn id="40" dur="26">
                                          <p:stCondLst>
                                            <p:cond delay="1642"/>
                                          </p:stCondLst>
                                        </p:cTn>
                                        <p:tgtEl>
                                          <p:spTgt spid="2">
                                            <p:txEl>
                                              <p:pRg st="1" end="1"/>
                                            </p:txEl>
                                          </p:spTgt>
                                        </p:tgtEl>
                                      </p:cBhvr>
                                      <p:to x="100000" y="90000"/>
                                    </p:animScale>
                                    <p:animScale>
                                      <p:cBhvr>
                                        <p:cTn id="41" dur="166" decel="50000">
                                          <p:stCondLst>
                                            <p:cond delay="1668"/>
                                          </p:stCondLst>
                                        </p:cTn>
                                        <p:tgtEl>
                                          <p:spTgt spid="2">
                                            <p:txEl>
                                              <p:pRg st="1" end="1"/>
                                            </p:txEl>
                                          </p:spTgt>
                                        </p:tgtEl>
                                      </p:cBhvr>
                                      <p:to x="100000" y="100000"/>
                                    </p:animScale>
                                    <p:animScale>
                                      <p:cBhvr>
                                        <p:cTn id="42" dur="26">
                                          <p:stCondLst>
                                            <p:cond delay="1808"/>
                                          </p:stCondLst>
                                        </p:cTn>
                                        <p:tgtEl>
                                          <p:spTgt spid="2">
                                            <p:txEl>
                                              <p:pRg st="1" end="1"/>
                                            </p:txEl>
                                          </p:spTgt>
                                        </p:tgtEl>
                                      </p:cBhvr>
                                      <p:to x="100000" y="95000"/>
                                    </p:animScale>
                                    <p:animScale>
                                      <p:cBhvr>
                                        <p:cTn id="43" dur="166" decel="50000">
                                          <p:stCondLst>
                                            <p:cond delay="1834"/>
                                          </p:stCondLst>
                                        </p:cTn>
                                        <p:tgtEl>
                                          <p:spTgt spid="2">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6948" y="112543"/>
            <a:ext cx="11859064" cy="66118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latin typeface="Times New Roman" panose="02020603050405020304" pitchFamily="18" charset="0"/>
                <a:cs typeface="Times New Roman" panose="02020603050405020304" pitchFamily="18" charset="0"/>
              </a:rPr>
              <a:t>Date: 24.06.2026</a:t>
            </a:r>
          </a:p>
          <a:p>
            <a:r>
              <a:rPr lang="en-US" sz="2800" dirty="0" err="1" smtClean="0">
                <a:solidFill>
                  <a:srgbClr val="FFFF00"/>
                </a:solidFill>
                <a:latin typeface="Times New Roman" panose="02020603050405020304" pitchFamily="18" charset="0"/>
                <a:cs typeface="Times New Roman" panose="02020603050405020304" pitchFamily="18" charset="0"/>
              </a:rPr>
              <a:t>Patiya</a:t>
            </a:r>
            <a:r>
              <a:rPr lang="en-US" sz="2800" dirty="0" smtClean="0">
                <a:solidFill>
                  <a:srgbClr val="FFFF00"/>
                </a:solidFill>
                <a:latin typeface="Times New Roman" panose="02020603050405020304" pitchFamily="18" charset="0"/>
                <a:cs typeface="Times New Roman" panose="02020603050405020304" pitchFamily="18" charset="0"/>
              </a:rPr>
              <a:t> , </a:t>
            </a:r>
            <a:r>
              <a:rPr lang="en-US" sz="2800" dirty="0" err="1" smtClean="0">
                <a:solidFill>
                  <a:srgbClr val="FFFF00"/>
                </a:solidFill>
                <a:latin typeface="Times New Roman" panose="02020603050405020304" pitchFamily="18" charset="0"/>
                <a:cs typeface="Times New Roman" panose="02020603050405020304" pitchFamily="18" charset="0"/>
              </a:rPr>
              <a:t>Chattogram</a:t>
            </a:r>
            <a:endParaRPr lang="en-US" sz="2800" dirty="0" smtClean="0">
              <a:solidFill>
                <a:srgbClr val="FFFF00"/>
              </a:solidFill>
              <a:latin typeface="Times New Roman" panose="02020603050405020304" pitchFamily="18" charset="0"/>
              <a:cs typeface="Times New Roman" panose="02020603050405020304" pitchFamily="18" charset="0"/>
            </a:endParaRPr>
          </a:p>
          <a:p>
            <a:r>
              <a:rPr lang="en-US" sz="2800" dirty="0" smtClean="0">
                <a:solidFill>
                  <a:schemeClr val="tx1"/>
                </a:solidFill>
                <a:latin typeface="Times New Roman" panose="02020603050405020304" pitchFamily="18" charset="0"/>
                <a:cs typeface="Times New Roman" panose="02020603050405020304" pitchFamily="18" charset="0"/>
              </a:rPr>
              <a:t>Dear </a:t>
            </a:r>
            <a:r>
              <a:rPr lang="en-US" sz="2800" dirty="0" err="1" smtClean="0">
                <a:solidFill>
                  <a:schemeClr val="tx1"/>
                </a:solidFill>
                <a:latin typeface="Times New Roman" panose="02020603050405020304" pitchFamily="18" charset="0"/>
                <a:cs typeface="Times New Roman" panose="02020603050405020304" pitchFamily="18" charset="0"/>
              </a:rPr>
              <a:t>Kanij</a:t>
            </a:r>
            <a:r>
              <a:rPr lang="en-US" sz="2800" dirty="0" smtClean="0">
                <a:solidFill>
                  <a:schemeClr val="tx1"/>
                </a:solidFill>
                <a:latin typeface="Times New Roman" panose="02020603050405020304" pitchFamily="18" charset="0"/>
                <a:cs typeface="Times New Roman" panose="02020603050405020304" pitchFamily="18" charset="0"/>
              </a:rPr>
              <a:t> ,</a:t>
            </a:r>
          </a:p>
          <a:p>
            <a:r>
              <a:rPr lang="en-US" sz="2800" dirty="0" smtClean="0">
                <a:solidFill>
                  <a:srgbClr val="FFFF00"/>
                </a:solidFill>
                <a:latin typeface="Times New Roman" panose="02020603050405020304" pitchFamily="18" charset="0"/>
                <a:cs typeface="Times New Roman" panose="02020603050405020304" pitchFamily="18" charset="0"/>
              </a:rPr>
              <a:t>How are you? I hope you are well . Today I am writing to you how the Sundarbans help us.</a:t>
            </a:r>
          </a:p>
          <a:p>
            <a:r>
              <a:rPr lang="en-US" sz="2800" dirty="0" smtClean="0">
                <a:solidFill>
                  <a:srgbClr val="002060"/>
                </a:solidFill>
                <a:latin typeface="Times New Roman" panose="02020603050405020304" pitchFamily="18" charset="0"/>
                <a:cs typeface="Times New Roman" panose="02020603050405020304" pitchFamily="18" charset="0"/>
              </a:rPr>
              <a:t>The Sundarbans is the largest mangrove forest in the world . It protects our country in many ways. The strong roots of the mangrove trees save the land from the big waves. The roots keep our lands safe from coastal erosion and also guards our land from tsunamis , cyclones, and tidal waves. It is also a good source of palm leaves, wood and honey.</a:t>
            </a:r>
          </a:p>
          <a:p>
            <a:r>
              <a:rPr lang="en-US" sz="2800" dirty="0">
                <a:solidFill>
                  <a:schemeClr val="tx1"/>
                </a:solidFill>
                <a:latin typeface="Times New Roman" panose="02020603050405020304" pitchFamily="18" charset="0"/>
                <a:cs typeface="Times New Roman" panose="02020603050405020304" pitchFamily="18" charset="0"/>
              </a:rPr>
              <a:t> </a:t>
            </a:r>
            <a:r>
              <a:rPr lang="en-US" sz="2800" dirty="0" smtClean="0">
                <a:solidFill>
                  <a:schemeClr val="tx1"/>
                </a:solidFill>
                <a:latin typeface="Times New Roman" panose="02020603050405020304" pitchFamily="18" charset="0"/>
                <a:cs typeface="Times New Roman" panose="02020603050405020304" pitchFamily="18" charset="0"/>
              </a:rPr>
              <a:t>We should protect the Sundarbans because it is very important for our environment and economy.</a:t>
            </a:r>
          </a:p>
          <a:p>
            <a:r>
              <a:rPr lang="en-US" sz="2800" dirty="0" smtClean="0">
                <a:solidFill>
                  <a:srgbClr val="FFFF00"/>
                </a:solidFill>
                <a:latin typeface="Times New Roman" panose="02020603050405020304" pitchFamily="18" charset="0"/>
                <a:cs typeface="Times New Roman" panose="02020603050405020304" pitchFamily="18" charset="0"/>
              </a:rPr>
              <a:t>No more today. Give my regards to your parents.</a:t>
            </a:r>
          </a:p>
          <a:p>
            <a:r>
              <a:rPr lang="en-US" sz="2800" dirty="0" smtClean="0">
                <a:solidFill>
                  <a:srgbClr val="002060"/>
                </a:solidFill>
                <a:latin typeface="Times New Roman" panose="02020603050405020304" pitchFamily="18" charset="0"/>
                <a:cs typeface="Times New Roman" panose="02020603050405020304" pitchFamily="18" charset="0"/>
              </a:rPr>
              <a:t>Your friend</a:t>
            </a:r>
          </a:p>
          <a:p>
            <a:r>
              <a:rPr lang="en-US" sz="2800" dirty="0" smtClean="0">
                <a:solidFill>
                  <a:srgbClr val="002060"/>
                </a:solidFill>
                <a:latin typeface="Times New Roman" panose="02020603050405020304" pitchFamily="18" charset="0"/>
                <a:cs typeface="Times New Roman" panose="02020603050405020304" pitchFamily="18" charset="0"/>
              </a:rPr>
              <a:t>Saba  </a:t>
            </a:r>
          </a:p>
          <a:p>
            <a:pPr algn="ctr"/>
            <a:endParaRPr lang="en-S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462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2">
                                            <p:txEl>
                                              <p:pRg st="0" end="0"/>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2">
                                            <p:txEl>
                                              <p:pRg st="1" end="1"/>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p:cTn id="24"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2">
                                            <p:txEl>
                                              <p:pRg st="2" end="2"/>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 calcmode="lin" valueType="num">
                                      <p:cBhvr>
                                        <p:cTn id="30"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1"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2"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33" dur="1000"/>
                                        <p:tgtEl>
                                          <p:spTgt spid="2">
                                            <p:txEl>
                                              <p:pRg st="3" end="3"/>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2">
                                            <p:txEl>
                                              <p:pRg st="4" end="4"/>
                                            </p:txEl>
                                          </p:spTgt>
                                        </p:tgtEl>
                                        <p:attrNameLst>
                                          <p:attrName>style.visibility</p:attrName>
                                        </p:attrNameLst>
                                      </p:cBhvr>
                                      <p:to>
                                        <p:strVal val="visible"/>
                                      </p:to>
                                    </p:set>
                                    <p:anim calcmode="lin" valueType="num">
                                      <p:cBhvr>
                                        <p:cTn id="36"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7"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38"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39" dur="1000"/>
                                        <p:tgtEl>
                                          <p:spTgt spid="2">
                                            <p:txEl>
                                              <p:pRg st="4" end="4"/>
                                            </p:txEl>
                                          </p:spTgt>
                                        </p:tgtEl>
                                      </p:cBhvr>
                                    </p:animEffect>
                                  </p:childTnLst>
                                </p:cTn>
                              </p:par>
                              <p:par>
                                <p:cTn id="40" presetID="31" presetClass="entr" presetSubtype="0" fill="hold" nodeType="with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44"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45" dur="1000"/>
                                        <p:tgtEl>
                                          <p:spTgt spid="2">
                                            <p:txEl>
                                              <p:pRg st="5" end="5"/>
                                            </p:txEl>
                                          </p:spTgt>
                                        </p:tgtEl>
                                      </p:cBhvr>
                                    </p:animEffect>
                                  </p:childTnLst>
                                </p:cTn>
                              </p:par>
                              <p:par>
                                <p:cTn id="46" presetID="31" presetClass="entr" presetSubtype="0" fill="hold" nodeType="withEffect">
                                  <p:stCondLst>
                                    <p:cond delay="0"/>
                                  </p:stCondLst>
                                  <p:childTnLst>
                                    <p:set>
                                      <p:cBhvr>
                                        <p:cTn id="47" dur="1" fill="hold">
                                          <p:stCondLst>
                                            <p:cond delay="0"/>
                                          </p:stCondLst>
                                        </p:cTn>
                                        <p:tgtEl>
                                          <p:spTgt spid="2">
                                            <p:txEl>
                                              <p:pRg st="6" end="6"/>
                                            </p:txEl>
                                          </p:spTgt>
                                        </p:tgtEl>
                                        <p:attrNameLst>
                                          <p:attrName>style.visibility</p:attrName>
                                        </p:attrNameLst>
                                      </p:cBhvr>
                                      <p:to>
                                        <p:strVal val="visible"/>
                                      </p:to>
                                    </p:set>
                                    <p:anim calcmode="lin" valueType="num">
                                      <p:cBhvr>
                                        <p:cTn id="48" dur="10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9" dur="1000" fill="hold"/>
                                        <p:tgtEl>
                                          <p:spTgt spid="2">
                                            <p:txEl>
                                              <p:pRg st="6" end="6"/>
                                            </p:txEl>
                                          </p:spTgt>
                                        </p:tgtEl>
                                        <p:attrNameLst>
                                          <p:attrName>ppt_h</p:attrName>
                                        </p:attrNameLst>
                                      </p:cBhvr>
                                      <p:tavLst>
                                        <p:tav tm="0">
                                          <p:val>
                                            <p:fltVal val="0"/>
                                          </p:val>
                                        </p:tav>
                                        <p:tav tm="100000">
                                          <p:val>
                                            <p:strVal val="#ppt_h"/>
                                          </p:val>
                                        </p:tav>
                                      </p:tavLst>
                                    </p:anim>
                                    <p:anim calcmode="lin" valueType="num">
                                      <p:cBhvr>
                                        <p:cTn id="50" dur="1000" fill="hold"/>
                                        <p:tgtEl>
                                          <p:spTgt spid="2">
                                            <p:txEl>
                                              <p:pRg st="6" end="6"/>
                                            </p:txEl>
                                          </p:spTgt>
                                        </p:tgtEl>
                                        <p:attrNameLst>
                                          <p:attrName>style.rotation</p:attrName>
                                        </p:attrNameLst>
                                      </p:cBhvr>
                                      <p:tavLst>
                                        <p:tav tm="0">
                                          <p:val>
                                            <p:fltVal val="90"/>
                                          </p:val>
                                        </p:tav>
                                        <p:tav tm="100000">
                                          <p:val>
                                            <p:fltVal val="0"/>
                                          </p:val>
                                        </p:tav>
                                      </p:tavLst>
                                    </p:anim>
                                    <p:animEffect transition="in" filter="fade">
                                      <p:cBhvr>
                                        <p:cTn id="51" dur="1000"/>
                                        <p:tgtEl>
                                          <p:spTgt spid="2">
                                            <p:txEl>
                                              <p:pRg st="6" end="6"/>
                                            </p:txEl>
                                          </p:spTgt>
                                        </p:tgtEl>
                                      </p:cBhvr>
                                    </p:animEffect>
                                  </p:childTnLst>
                                </p:cTn>
                              </p:par>
                              <p:par>
                                <p:cTn id="52" presetID="31" presetClass="entr" presetSubtype="0" fill="hold" nodeType="withEffect">
                                  <p:stCondLst>
                                    <p:cond delay="0"/>
                                  </p:stCondLst>
                                  <p:childTnLst>
                                    <p:set>
                                      <p:cBhvr>
                                        <p:cTn id="53" dur="1" fill="hold">
                                          <p:stCondLst>
                                            <p:cond delay="0"/>
                                          </p:stCondLst>
                                        </p:cTn>
                                        <p:tgtEl>
                                          <p:spTgt spid="2">
                                            <p:txEl>
                                              <p:pRg st="7" end="7"/>
                                            </p:txEl>
                                          </p:spTgt>
                                        </p:tgtEl>
                                        <p:attrNameLst>
                                          <p:attrName>style.visibility</p:attrName>
                                        </p:attrNameLst>
                                      </p:cBhvr>
                                      <p:to>
                                        <p:strVal val="visible"/>
                                      </p:to>
                                    </p:set>
                                    <p:anim calcmode="lin" valueType="num">
                                      <p:cBhvr>
                                        <p:cTn id="54" dur="10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5" dur="1000" fill="hold"/>
                                        <p:tgtEl>
                                          <p:spTgt spid="2">
                                            <p:txEl>
                                              <p:pRg st="7" end="7"/>
                                            </p:txEl>
                                          </p:spTgt>
                                        </p:tgtEl>
                                        <p:attrNameLst>
                                          <p:attrName>ppt_h</p:attrName>
                                        </p:attrNameLst>
                                      </p:cBhvr>
                                      <p:tavLst>
                                        <p:tav tm="0">
                                          <p:val>
                                            <p:fltVal val="0"/>
                                          </p:val>
                                        </p:tav>
                                        <p:tav tm="100000">
                                          <p:val>
                                            <p:strVal val="#ppt_h"/>
                                          </p:val>
                                        </p:tav>
                                      </p:tavLst>
                                    </p:anim>
                                    <p:anim calcmode="lin" valueType="num">
                                      <p:cBhvr>
                                        <p:cTn id="56" dur="1000" fill="hold"/>
                                        <p:tgtEl>
                                          <p:spTgt spid="2">
                                            <p:txEl>
                                              <p:pRg st="7" end="7"/>
                                            </p:txEl>
                                          </p:spTgt>
                                        </p:tgtEl>
                                        <p:attrNameLst>
                                          <p:attrName>style.rotation</p:attrName>
                                        </p:attrNameLst>
                                      </p:cBhvr>
                                      <p:tavLst>
                                        <p:tav tm="0">
                                          <p:val>
                                            <p:fltVal val="90"/>
                                          </p:val>
                                        </p:tav>
                                        <p:tav tm="100000">
                                          <p:val>
                                            <p:fltVal val="0"/>
                                          </p:val>
                                        </p:tav>
                                      </p:tavLst>
                                    </p:anim>
                                    <p:animEffect transition="in" filter="fade">
                                      <p:cBhvr>
                                        <p:cTn id="57" dur="1000"/>
                                        <p:tgtEl>
                                          <p:spTgt spid="2">
                                            <p:txEl>
                                              <p:pRg st="7" end="7"/>
                                            </p:txEl>
                                          </p:spTgt>
                                        </p:tgtEl>
                                      </p:cBhvr>
                                    </p:animEffect>
                                  </p:childTnLst>
                                </p:cTn>
                              </p:par>
                              <p:par>
                                <p:cTn id="58" presetID="31" presetClass="entr" presetSubtype="0" fill="hold" nodeType="withEffect">
                                  <p:stCondLst>
                                    <p:cond delay="0"/>
                                  </p:stCondLst>
                                  <p:childTnLst>
                                    <p:set>
                                      <p:cBhvr>
                                        <p:cTn id="59" dur="1" fill="hold">
                                          <p:stCondLst>
                                            <p:cond delay="0"/>
                                          </p:stCondLst>
                                        </p:cTn>
                                        <p:tgtEl>
                                          <p:spTgt spid="2">
                                            <p:txEl>
                                              <p:pRg st="8" end="8"/>
                                            </p:txEl>
                                          </p:spTgt>
                                        </p:tgtEl>
                                        <p:attrNameLst>
                                          <p:attrName>style.visibility</p:attrName>
                                        </p:attrNameLst>
                                      </p:cBhvr>
                                      <p:to>
                                        <p:strVal val="visible"/>
                                      </p:to>
                                    </p:set>
                                    <p:anim calcmode="lin" valueType="num">
                                      <p:cBhvr>
                                        <p:cTn id="60" dur="10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1" dur="1000" fill="hold"/>
                                        <p:tgtEl>
                                          <p:spTgt spid="2">
                                            <p:txEl>
                                              <p:pRg st="8" end="8"/>
                                            </p:txEl>
                                          </p:spTgt>
                                        </p:tgtEl>
                                        <p:attrNameLst>
                                          <p:attrName>ppt_h</p:attrName>
                                        </p:attrNameLst>
                                      </p:cBhvr>
                                      <p:tavLst>
                                        <p:tav tm="0">
                                          <p:val>
                                            <p:fltVal val="0"/>
                                          </p:val>
                                        </p:tav>
                                        <p:tav tm="100000">
                                          <p:val>
                                            <p:strVal val="#ppt_h"/>
                                          </p:val>
                                        </p:tav>
                                      </p:tavLst>
                                    </p:anim>
                                    <p:anim calcmode="lin" valueType="num">
                                      <p:cBhvr>
                                        <p:cTn id="62" dur="1000" fill="hold"/>
                                        <p:tgtEl>
                                          <p:spTgt spid="2">
                                            <p:txEl>
                                              <p:pRg st="8" end="8"/>
                                            </p:txEl>
                                          </p:spTgt>
                                        </p:tgtEl>
                                        <p:attrNameLst>
                                          <p:attrName>style.rotation</p:attrName>
                                        </p:attrNameLst>
                                      </p:cBhvr>
                                      <p:tavLst>
                                        <p:tav tm="0">
                                          <p:val>
                                            <p:fltVal val="90"/>
                                          </p:val>
                                        </p:tav>
                                        <p:tav tm="100000">
                                          <p:val>
                                            <p:fltVal val="0"/>
                                          </p:val>
                                        </p:tav>
                                      </p:tavLst>
                                    </p:anim>
                                    <p:animEffect transition="in" filter="fade">
                                      <p:cBhvr>
                                        <p:cTn id="63" dur="1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57" y="281353"/>
            <a:ext cx="11676185" cy="6443005"/>
          </a:xfrm>
          <a:prstGeom prst="rect">
            <a:avLst/>
          </a:prstGeom>
        </p:spPr>
      </p:pic>
    </p:spTree>
    <p:extLst>
      <p:ext uri="{BB962C8B-B14F-4D97-AF65-F5344CB8AC3E}">
        <p14:creationId xmlns:p14="http://schemas.microsoft.com/office/powerpoint/2010/main" val="31202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TotalTime>
  <Words>236</Words>
  <Application>Microsoft Office PowerPoint</Application>
  <PresentationFormat>Widescreen</PresentationFormat>
  <Paragraphs>29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16</cp:revision>
  <dcterms:created xsi:type="dcterms:W3CDTF">2026-06-23T14:19:37Z</dcterms:created>
  <dcterms:modified xsi:type="dcterms:W3CDTF">2026-06-23T16:34:56Z</dcterms:modified>
</cp:coreProperties>
</file>