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  <p:sldId id="263" r:id="rId5"/>
    <p:sldId id="262" r:id="rId6"/>
    <p:sldId id="264" r:id="rId7"/>
    <p:sldId id="266" r:id="rId8"/>
    <p:sldId id="265" r:id="rId9"/>
    <p:sldId id="267" r:id="rId10"/>
    <p:sldId id="259" r:id="rId11"/>
    <p:sldId id="258" r:id="rId12"/>
    <p:sldId id="25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96D20-8810-44AC-9841-05008B048F1D}" type="datetimeFigureOut">
              <a:rPr lang="en-US" smtClean="0"/>
              <a:t>22/Jun/2026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3EC8-9ABF-4D11-9284-14DAD906A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45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96D20-8810-44AC-9841-05008B048F1D}" type="datetimeFigureOut">
              <a:rPr lang="en-US" smtClean="0"/>
              <a:t>22/Jun/2026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3EC8-9ABF-4D11-9284-14DAD906A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308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96D20-8810-44AC-9841-05008B048F1D}" type="datetimeFigureOut">
              <a:rPr lang="en-US" smtClean="0"/>
              <a:t>22/Jun/2026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3EC8-9ABF-4D11-9284-14DAD906A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087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96D20-8810-44AC-9841-05008B048F1D}" type="datetimeFigureOut">
              <a:rPr lang="en-US" smtClean="0"/>
              <a:t>22/Jun/2026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3EC8-9ABF-4D11-9284-14DAD906A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527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96D20-8810-44AC-9841-05008B048F1D}" type="datetimeFigureOut">
              <a:rPr lang="en-US" smtClean="0"/>
              <a:t>22/Jun/2026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3EC8-9ABF-4D11-9284-14DAD906A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839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96D20-8810-44AC-9841-05008B048F1D}" type="datetimeFigureOut">
              <a:rPr lang="en-US" smtClean="0"/>
              <a:t>22/Jun/2026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3EC8-9ABF-4D11-9284-14DAD906A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152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96D20-8810-44AC-9841-05008B048F1D}" type="datetimeFigureOut">
              <a:rPr lang="en-US" smtClean="0"/>
              <a:t>22/Jun/2026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3EC8-9ABF-4D11-9284-14DAD906A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492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96D20-8810-44AC-9841-05008B048F1D}" type="datetimeFigureOut">
              <a:rPr lang="en-US" smtClean="0"/>
              <a:t>22/Jun/2026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3EC8-9ABF-4D11-9284-14DAD906A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490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96D20-8810-44AC-9841-05008B048F1D}" type="datetimeFigureOut">
              <a:rPr lang="en-US" smtClean="0"/>
              <a:t>22/Jun/2026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3EC8-9ABF-4D11-9284-14DAD906A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986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96D20-8810-44AC-9841-05008B048F1D}" type="datetimeFigureOut">
              <a:rPr lang="en-US" smtClean="0"/>
              <a:t>22/Jun/2026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3EC8-9ABF-4D11-9284-14DAD906A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432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96D20-8810-44AC-9841-05008B048F1D}" type="datetimeFigureOut">
              <a:rPr lang="en-US" smtClean="0"/>
              <a:t>22/Jun/2026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53EC8-9ABF-4D11-9284-14DAD906A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718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96D20-8810-44AC-9841-05008B048F1D}" type="datetimeFigureOut">
              <a:rPr lang="en-US" smtClean="0"/>
              <a:t>22/Jun/2026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53EC8-9ABF-4D11-9284-14DAD906A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20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A6A0707-35E6-3352-8F9E-C828E985EF0B}"/>
              </a:ext>
            </a:extLst>
          </p:cNvPr>
          <p:cNvSpPr txBox="1"/>
          <p:nvPr/>
        </p:nvSpPr>
        <p:spPr>
          <a:xfrm>
            <a:off x="152401" y="2263447"/>
            <a:ext cx="4343399" cy="36009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sz="2400" b="1" u="sng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b="1" u="sng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2400" b="1" u="sng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মিজানুর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রহমান</a:t>
            </a:r>
            <a:endParaRPr lang="en-US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US" sz="20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ইসলামের</a:t>
            </a:r>
            <a:r>
              <a:rPr lang="en-US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ইতিহাস</a:t>
            </a:r>
            <a:r>
              <a:rPr lang="en-US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সংস্কৃতি</a:t>
            </a:r>
            <a:r>
              <a:rPr lang="en-US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গণউদ্যোগ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কলেজ</a:t>
            </a:r>
            <a:endParaRPr lang="en-US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লাকসাম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কুমিল্লা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মোবাইলঃ</a:t>
            </a:r>
            <a:r>
              <a:rPr lang="en-US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০১৬১৩-৫৫৩৩৬১</a:t>
            </a:r>
            <a:endParaRPr lang="en-US" sz="2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Email: 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mizanur531@gmail.com</a:t>
            </a:r>
            <a:endParaRPr lang="en-US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2148AE3-EFFE-9FE1-B0CC-1A5AB6C99E8B}"/>
              </a:ext>
            </a:extLst>
          </p:cNvPr>
          <p:cNvSpPr txBox="1"/>
          <p:nvPr/>
        </p:nvSpPr>
        <p:spPr>
          <a:xfrm>
            <a:off x="3251983" y="511314"/>
            <a:ext cx="3225017" cy="70788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991EC2B-5D1F-2BC4-140B-722EBB5E39BE}"/>
              </a:ext>
            </a:extLst>
          </p:cNvPr>
          <p:cNvSpPr txBox="1"/>
          <p:nvPr/>
        </p:nvSpPr>
        <p:spPr>
          <a:xfrm>
            <a:off x="5105400" y="2374880"/>
            <a:ext cx="3810000" cy="33547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u="sng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b="1" u="sng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u="sng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200" b="1" u="sng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2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একাদশ</a:t>
            </a:r>
            <a:r>
              <a:rPr lang="en-US" sz="2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bn-BD" sz="2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দ্বাদশ</a:t>
            </a:r>
            <a:endParaRPr lang="en-US" sz="2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ইসলামের ইতিহাস ও সংস্কৃতি </a:t>
            </a:r>
            <a:r>
              <a:rPr lang="en-US" sz="20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en-US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পত্র</a:t>
            </a:r>
            <a:endParaRPr lang="en-US" sz="2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en-US" sz="2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৩য় </a:t>
            </a:r>
            <a:endParaRPr lang="en-US" sz="2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শের</a:t>
            </a:r>
            <a:r>
              <a:rPr lang="en-US" sz="2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শাহ</a:t>
            </a:r>
            <a:r>
              <a:rPr lang="en-US" sz="2000" b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2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2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২3/০৬/২০২৬</a:t>
            </a:r>
            <a:endParaRPr lang="en-US" sz="2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2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৪৫ </a:t>
            </a:r>
            <a:r>
              <a:rPr lang="en-US" sz="24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2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</a:p>
          <a:p>
            <a:endParaRPr lang="en-US" sz="2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="" xmlns:a16="http://schemas.microsoft.com/office/drawing/2014/main" id="{639451BF-92C7-558E-C051-D44201BE124D}"/>
              </a:ext>
            </a:extLst>
          </p:cNvPr>
          <p:cNvCxnSpPr>
            <a:cxnSpLocks/>
          </p:cNvCxnSpPr>
          <p:nvPr/>
        </p:nvCxnSpPr>
        <p:spPr>
          <a:xfrm>
            <a:off x="4724400" y="1973282"/>
            <a:ext cx="0" cy="397031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="" xmlns:a16="http://schemas.microsoft.com/office/drawing/2014/main" id="{10068E0E-326C-EF38-8C05-63FCD826C425}"/>
              </a:ext>
            </a:extLst>
          </p:cNvPr>
          <p:cNvCxnSpPr>
            <a:cxnSpLocks/>
          </p:cNvCxnSpPr>
          <p:nvPr/>
        </p:nvCxnSpPr>
        <p:spPr>
          <a:xfrm>
            <a:off x="4800600" y="1676400"/>
            <a:ext cx="0" cy="45720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="" xmlns:a16="http://schemas.microsoft.com/office/drawing/2014/main" id="{98323AB7-CB66-4339-43ED-264F62F3F1B1}"/>
              </a:ext>
            </a:extLst>
          </p:cNvPr>
          <p:cNvCxnSpPr>
            <a:cxnSpLocks/>
          </p:cNvCxnSpPr>
          <p:nvPr/>
        </p:nvCxnSpPr>
        <p:spPr>
          <a:xfrm>
            <a:off x="4876800" y="1973282"/>
            <a:ext cx="0" cy="397031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381000" y="304800"/>
            <a:ext cx="2514600" cy="18288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25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457200"/>
            <a:ext cx="8077200" cy="15240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শের</a:t>
            </a:r>
            <a:r>
              <a:rPr lang="en-US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66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শাহ</a:t>
            </a:r>
            <a:r>
              <a:rPr lang="en-US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66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সুরি</a:t>
            </a:r>
            <a:endParaRPr lang="en-US" sz="6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6200" y="2590800"/>
            <a:ext cx="4267200" cy="37338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ভারতের</a:t>
            </a:r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ইতিহাসের</a:t>
            </a:r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এক</a:t>
            </a:r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দূরদর্শী</a:t>
            </a:r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 </a:t>
            </a:r>
            <a:r>
              <a:rPr lang="en-US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সংস্কারক</a:t>
            </a:r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 ও </a:t>
            </a:r>
            <a:r>
              <a:rPr lang="en-US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মহান</a:t>
            </a:r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সুরি</a:t>
            </a:r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সাম্রাজ্যের</a:t>
            </a:r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সম্রাট</a:t>
            </a:r>
            <a:endParaRPr lang="en-US" sz="32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endParaRPr lang="en-US" sz="11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r>
              <a:rPr lang="en-US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শাসনকাল</a:t>
            </a:r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: ১৫৪০-১৫৪৫ </a:t>
            </a:r>
            <a:r>
              <a:rPr lang="en-US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খ্রিস্টাব্দ</a:t>
            </a:r>
            <a:endParaRPr lang="en-US" sz="3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495800" y="2632364"/>
            <a:ext cx="4572000" cy="37338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524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edefined Process 1"/>
          <p:cNvSpPr/>
          <p:nvPr/>
        </p:nvSpPr>
        <p:spPr>
          <a:xfrm>
            <a:off x="838200" y="723900"/>
            <a:ext cx="7543800" cy="2209800"/>
          </a:xfrm>
          <a:prstGeom prst="flowChartPredefined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প্রারম্ভিক</a:t>
            </a: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জীবন</a:t>
            </a: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ও  </a:t>
            </a:r>
            <a:r>
              <a:rPr lang="en-US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রাজকীয়</a:t>
            </a: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উত্থান</a:t>
            </a:r>
            <a:endParaRPr lang="en-US" sz="28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algn="ctr"/>
            <a:r>
              <a:rPr lang="en-US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ফরিদ</a:t>
            </a: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খাঁ</a:t>
            </a: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থেকে</a:t>
            </a: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ভারতের</a:t>
            </a: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সিংহাসন</a:t>
            </a: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 </a:t>
            </a:r>
            <a:r>
              <a:rPr lang="en-US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আরোহণ</a:t>
            </a: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করার</a:t>
            </a: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এক</a:t>
            </a: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অতুলনীয়</a:t>
            </a: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উপাখ্যান</a:t>
            </a:r>
            <a:endParaRPr lang="en-US" sz="2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Oval 2"/>
          <p:cNvSpPr/>
          <p:nvPr/>
        </p:nvSpPr>
        <p:spPr>
          <a:xfrm>
            <a:off x="838200" y="3276600"/>
            <a:ext cx="7467600" cy="32766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24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990600" y="318247"/>
            <a:ext cx="6934200" cy="1676400"/>
          </a:xfrm>
          <a:prstGeom prst="flowChartPunchedTap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সাহস</a:t>
            </a:r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ও </a:t>
            </a:r>
            <a:r>
              <a:rPr lang="en-US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বীরত্বের</a:t>
            </a:r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এক</a:t>
            </a:r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অনন্য</a:t>
            </a:r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উপাখ্যান</a:t>
            </a:r>
            <a:endParaRPr lang="en-US" sz="3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Snip Diagonal Corner Rectangle 2"/>
          <p:cNvSpPr/>
          <p:nvPr/>
        </p:nvSpPr>
        <p:spPr>
          <a:xfrm>
            <a:off x="457200" y="2590800"/>
            <a:ext cx="8229600" cy="3733800"/>
          </a:xfrm>
          <a:prstGeom prst="snip2Diag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শের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শাহ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সুরির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প্রকৃত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নাম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ছিল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ফরিদ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খাঁ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তাঁর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বাল্যকাল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কেটে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ছিল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নানা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পারিবারিক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সংগ্রামের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মধ্য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দিয়ে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।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পরবর্তীতে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তিনি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বিহারের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আফগান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শাসক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বাহার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খাঁ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লোহানির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অধীনে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কর্মজীবন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শুরু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করেন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।</a:t>
            </a:r>
          </a:p>
          <a:p>
            <a:pPr algn="just"/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just"/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একদা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শিকার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অভিযানে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গিয়ে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তিনি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সম্পর্ণ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খালি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হাতে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একটি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হিংস্র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বাঘকে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হত্যা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করেন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।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এই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অভূতপূর্ব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বীরত্বে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মুগ্ধ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হয়ে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বাহার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খাঁ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লোহানি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তাঁকে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’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শের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খাঁ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’ (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সিংহের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মত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বীর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)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উপাধিতে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ভূষিত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করেন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।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এই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নামই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পরে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ইতিহাসে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অমর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হয়ে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ওঠে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।</a:t>
            </a:r>
            <a:endParaRPr lang="en-US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5246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Terminator 2"/>
          <p:cNvSpPr/>
          <p:nvPr/>
        </p:nvSpPr>
        <p:spPr>
          <a:xfrm>
            <a:off x="990600" y="381000"/>
            <a:ext cx="7086600" cy="990600"/>
          </a:xfrm>
          <a:prstGeom prst="flowChartTermina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মুঘলদের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পরাজয়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ও </a:t>
            </a:r>
            <a:r>
              <a:rPr lang="en-US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দিল্লি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বিজয়</a:t>
            </a: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39436" y="1697182"/>
            <a:ext cx="8305800" cy="47244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 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চৌসার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যুদ্ধ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(১৫৩৯) :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বিহারের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চৌসার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যুদ্ধে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তিনি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সুপরিকল্পিত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</a:p>
          <a:p>
            <a:pPr algn="just"/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রণকৌশলে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মুঘল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সম্রাট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হুমায়ুনকে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চূড়ান্ত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ও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পোচনীয়ভাবে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পরাস্ত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pPr algn="just"/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করেন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।</a:t>
            </a:r>
          </a:p>
          <a:p>
            <a:pPr algn="just"/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কনৌজের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যুদ্ধ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(১৫৪০):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বিলগ্রাম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বা</a:t>
            </a:r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কনৌজের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যুদ্ধে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পুনরায়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পরাজিত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করে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ভারতবর্ষ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থেকে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বিতাড়িত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হতে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বাধ্য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করেন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।</a:t>
            </a:r>
          </a:p>
          <a:p>
            <a:pPr marL="285750" indent="-285750" algn="just">
              <a:buFont typeface="Arial" charset="0"/>
              <a:buChar char="•"/>
            </a:pPr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দিল্লি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অধিকার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 ১৫৪০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সালে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তিনি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দিল্লির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সিংহাসন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অধিকরে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ভারতে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দ্বিতীয়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আফগান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বংশ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হিসেবে</a:t>
            </a:r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‘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সুরি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সাম্রাজ্য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’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প্রতিষ্ঠা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করেন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।</a:t>
            </a:r>
          </a:p>
          <a:p>
            <a:pPr marL="285750" indent="-285750" algn="just">
              <a:buFont typeface="Arial" charset="0"/>
              <a:buChar char="•"/>
            </a:pPr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সাম্রাজ্য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বিস্তার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: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মাত্র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পাঁচ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বছরের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স্বল্পস্থায়ী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শাসনে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তিনি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পূর্বে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সোনারগাঁও</a:t>
            </a:r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বাংলাদেশ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থেকে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পশ্চিমে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সিন্ধু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নদ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পর্যন্ত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এক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বিশাল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ভূখন্ড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একতাবদ্ধ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করেন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।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524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be 1"/>
          <p:cNvSpPr/>
          <p:nvPr/>
        </p:nvSpPr>
        <p:spPr>
          <a:xfrm>
            <a:off x="1066800" y="609600"/>
            <a:ext cx="7010400" cy="1524000"/>
          </a:xfrm>
          <a:prstGeom prst="cub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প্রশাসনিক</a:t>
            </a:r>
            <a:r>
              <a:rPr lang="en-US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ও </a:t>
            </a:r>
            <a:r>
              <a:rPr lang="en-US" sz="36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অর্থনৈতিক</a:t>
            </a:r>
            <a:r>
              <a:rPr lang="en-US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6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সংস্কার</a:t>
            </a:r>
            <a:endParaRPr lang="en-US" sz="3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Frame 2"/>
          <p:cNvSpPr/>
          <p:nvPr/>
        </p:nvSpPr>
        <p:spPr>
          <a:xfrm>
            <a:off x="838200" y="2743200"/>
            <a:ext cx="7239000" cy="2438400"/>
          </a:xfrm>
          <a:prstGeom prst="fra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সাম্রাজ্যের</a:t>
            </a:r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সার্বিক</a:t>
            </a:r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কল্যাণ</a:t>
            </a:r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ও </a:t>
            </a:r>
            <a:r>
              <a:rPr 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সুশাসনে</a:t>
            </a:r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শের</a:t>
            </a:r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শাহের</a:t>
            </a:r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কালজয়ী</a:t>
            </a:r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অবদান</a:t>
            </a:r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সমূহ</a:t>
            </a:r>
            <a:endParaRPr 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524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que 1"/>
          <p:cNvSpPr/>
          <p:nvPr/>
        </p:nvSpPr>
        <p:spPr>
          <a:xfrm>
            <a:off x="152400" y="685800"/>
            <a:ext cx="8763000" cy="5638800"/>
          </a:xfrm>
          <a:prstGeom prst="plaque">
            <a:avLst/>
          </a:prstGeom>
          <a:effectLst>
            <a:innerShdw blurRad="114300">
              <a:prstClr val="black"/>
            </a:inn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রুপীয়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(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Rupiya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 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প্রবর্তন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শের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শাহ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সর্বপ্রথম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১৭৮ 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গ্রেইন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ওজনের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একটি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খাঁটি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রুপার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মুদ্র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চালু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করেন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এবং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এর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নাম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দেন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রুপীয়া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।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এটিই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বর্তমান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দক্ষিণ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এশিয়ার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মুদ্রা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ব্যবস্থার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আদি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উৎস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।</a:t>
            </a:r>
          </a:p>
          <a:p>
            <a:pPr algn="ctr"/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স্বর্ণ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ও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তাম্র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মুদ্রা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রুপীয়ার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পাশাপাশি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তিনি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১৬৯ 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গ্রেইন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ওজনের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স্বর্ণমুদ্রা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মোহর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এবং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দামি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তাম্রমুদ্রা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দাম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(Dam)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চালু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করে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মুদ্রা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বাজার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সুসংহত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করেন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।</a:t>
            </a:r>
          </a:p>
          <a:p>
            <a:pPr algn="ctr"/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অর্থনৈতিক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গতিশীলতা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এই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শৃঙ্খল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ধাতব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মুদ্রা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ব্যবস্থা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চালুর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ফলে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ভেজাল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মুদ্রা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দুর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হয়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এবং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অভ্যন্তরীণ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ও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বৈদেশিক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বাণিজ্য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অভুতপূর্ব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জোয়ার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আসে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।</a:t>
            </a:r>
          </a:p>
          <a:p>
            <a:pPr algn="ctr"/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/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টাকশাল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সংস্কার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সাম্রাজ্যের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বিভিন্ন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গুরুত্বপূর্ণ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জায়গায়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২৩টি। 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রাজকীয়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টাকশাল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প্রতিষ্ঠা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করে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মুদ্রা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তৈরি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ও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মান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নিয়ন্ত্রণ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সুনিদিষ্ট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করেন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।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Notched Right Arrow 2"/>
          <p:cNvSpPr/>
          <p:nvPr/>
        </p:nvSpPr>
        <p:spPr>
          <a:xfrm>
            <a:off x="228600" y="1524000"/>
            <a:ext cx="533400" cy="4572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Notched Right Arrow 3"/>
          <p:cNvSpPr/>
          <p:nvPr/>
        </p:nvSpPr>
        <p:spPr>
          <a:xfrm>
            <a:off x="152400" y="2514600"/>
            <a:ext cx="533400" cy="4572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Notched Right Arrow 4"/>
          <p:cNvSpPr/>
          <p:nvPr/>
        </p:nvSpPr>
        <p:spPr>
          <a:xfrm>
            <a:off x="152400" y="3581400"/>
            <a:ext cx="533400" cy="4572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Notched Right Arrow 5"/>
          <p:cNvSpPr/>
          <p:nvPr/>
        </p:nvSpPr>
        <p:spPr>
          <a:xfrm>
            <a:off x="152400" y="4648200"/>
            <a:ext cx="533400" cy="4572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246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gular Pentagon 2"/>
          <p:cNvSpPr/>
          <p:nvPr/>
        </p:nvSpPr>
        <p:spPr>
          <a:xfrm>
            <a:off x="304800" y="228600"/>
            <a:ext cx="8534400" cy="1828800"/>
          </a:xfrm>
          <a:prstGeom prst="pentagon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যোগাযোগ</a:t>
            </a:r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ও </a:t>
            </a:r>
            <a:r>
              <a:rPr lang="en-US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দ্রুত</a:t>
            </a:r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ডাক</a:t>
            </a:r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ব্যবস্থার</a:t>
            </a:r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 </a:t>
            </a:r>
            <a:r>
              <a:rPr lang="en-US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আমূল</a:t>
            </a:r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পরিবর্তন</a:t>
            </a:r>
            <a:endParaRPr lang="en-US" sz="3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Round Same Side Corner Rectangle 4"/>
          <p:cNvSpPr/>
          <p:nvPr/>
        </p:nvSpPr>
        <p:spPr>
          <a:xfrm>
            <a:off x="152400" y="2590800"/>
            <a:ext cx="2743200" cy="4002741"/>
          </a:xfrm>
          <a:prstGeom prst="round2Same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গ্র্যান্ড</a:t>
            </a:r>
            <a:r>
              <a:rPr lang="en-US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ট্রাস্ক</a:t>
            </a:r>
            <a:r>
              <a:rPr lang="en-US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রোড</a:t>
            </a:r>
            <a:endParaRPr lang="en-US" sz="24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endParaRPr lang="en-US" sz="20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just"/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সোনারগাঁও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(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বাংলাদেশ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থেকে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সিন্ধু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নদ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পর্যন্ত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প্রায়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৩,০০০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মাইল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দীর্ঘ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সড়ক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-ই-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আজম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(Grand Trunk Road)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নির্মাণ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ও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সংস্খার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করে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এক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সুসংহত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যোগাযোগের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কাঠামো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তৈরি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করেন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।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3124200" y="2590800"/>
            <a:ext cx="2743200" cy="4002741"/>
          </a:xfrm>
          <a:prstGeom prst="round2Same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সরাইখানা</a:t>
            </a:r>
            <a:r>
              <a:rPr lang="en-US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ও </a:t>
            </a:r>
            <a:r>
              <a:rPr lang="en-US" sz="2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পান্থনিবাস</a:t>
            </a:r>
            <a:endParaRPr lang="en-US" sz="24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endParaRPr lang="en-US" sz="20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just"/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ভ্রমণাকারী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বণিক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এবং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রাজকীয়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বার্তাবাহকদের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বিশ্রামের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জন্য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রাস্তার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পাশে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প্রায়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১,৭০০টি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অত্যাধুনিক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সরাইখানা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স্থাপন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করেন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যেখানে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হিন্দু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ও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মুসলিমদের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পৃথক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খাবারের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ব্যবস্থা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ছিল</a:t>
            </a:r>
            <a:endParaRPr lang="en-US" sz="1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Round Same Side Corner Rectangle 6"/>
          <p:cNvSpPr/>
          <p:nvPr/>
        </p:nvSpPr>
        <p:spPr>
          <a:xfrm>
            <a:off x="6096000" y="2667000"/>
            <a:ext cx="2743200" cy="3926541"/>
          </a:xfrm>
          <a:prstGeom prst="round2Same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ঘোড়ার</a:t>
            </a:r>
            <a:r>
              <a:rPr lang="en-US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ডাক</a:t>
            </a:r>
            <a:r>
              <a:rPr lang="en-US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ব্যবস্থা</a:t>
            </a:r>
            <a:endParaRPr lang="en-US" sz="24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endParaRPr lang="en-US" sz="20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just"/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তিনি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ভারতে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প্রথম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ঘোড়ার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পিঠে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চড়ে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দ্রুত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ডাক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ব্যবস্থার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প্রবর্তন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করেন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।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প্রতিটি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সরাইখানায়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সর্বদা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প্রস্তুত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ডাক-ঘোড়া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রাখা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থাকতো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যা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দ্রুত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রাজবার্তা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আদান-প্রাদান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নিশ্চিত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করত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।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524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376518" y="152400"/>
            <a:ext cx="2438400" cy="1371600"/>
          </a:xfrm>
          <a:prstGeom prst="round2Diag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সংস্কারের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ক্ষেত্র</a:t>
            </a:r>
            <a:endParaRPr lang="en-US" sz="2400" dirty="0"/>
          </a:p>
        </p:txBody>
      </p:sp>
      <p:sp>
        <p:nvSpPr>
          <p:cNvPr id="3" name="Round Diagonal Corner Rectangle 2"/>
          <p:cNvSpPr/>
          <p:nvPr/>
        </p:nvSpPr>
        <p:spPr>
          <a:xfrm>
            <a:off x="3124200" y="152400"/>
            <a:ext cx="5562600" cy="1371600"/>
          </a:xfrm>
          <a:prstGeom prst="round2Diag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বিস্তারিত</a:t>
            </a:r>
            <a:r>
              <a:rPr lang="en-US" sz="2400" dirty="0" smtClean="0"/>
              <a:t> </a:t>
            </a:r>
            <a:r>
              <a:rPr lang="en-US" sz="2400" dirty="0" err="1" smtClean="0"/>
              <a:t>বর্ণনা</a:t>
            </a:r>
            <a:r>
              <a:rPr lang="en-US" sz="2400" dirty="0" smtClean="0"/>
              <a:t> ও </a:t>
            </a:r>
            <a:r>
              <a:rPr lang="en-US" sz="2400" dirty="0" err="1" smtClean="0"/>
              <a:t>সুফল</a:t>
            </a:r>
            <a:endParaRPr lang="en-US" sz="2400" dirty="0"/>
          </a:p>
        </p:txBody>
      </p:sp>
      <p:sp>
        <p:nvSpPr>
          <p:cNvPr id="4" name="Round Diagonal Corner Rectangle 3"/>
          <p:cNvSpPr/>
          <p:nvPr/>
        </p:nvSpPr>
        <p:spPr>
          <a:xfrm>
            <a:off x="385483" y="1600200"/>
            <a:ext cx="2438400" cy="1143000"/>
          </a:xfrm>
          <a:prstGeom prst="round2Diag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ভূমি</a:t>
            </a:r>
            <a:r>
              <a:rPr lang="en-US" sz="2400" dirty="0" smtClean="0"/>
              <a:t> </a:t>
            </a:r>
            <a:r>
              <a:rPr lang="en-US" sz="2400" dirty="0" err="1" smtClean="0"/>
              <a:t>জরিপ</a:t>
            </a:r>
            <a:r>
              <a:rPr lang="en-US" sz="2400" dirty="0" smtClean="0"/>
              <a:t> ও </a:t>
            </a:r>
            <a:r>
              <a:rPr lang="en-US" sz="2400" dirty="0" err="1" smtClean="0"/>
              <a:t>শ্রেণীবিভাগ</a:t>
            </a:r>
            <a:endParaRPr lang="en-US" sz="2400" dirty="0"/>
          </a:p>
        </p:txBody>
      </p:sp>
      <p:sp>
        <p:nvSpPr>
          <p:cNvPr id="5" name="Round Diagonal Corner Rectangle 4"/>
          <p:cNvSpPr/>
          <p:nvPr/>
        </p:nvSpPr>
        <p:spPr>
          <a:xfrm>
            <a:off x="304800" y="2819400"/>
            <a:ext cx="2438400" cy="12192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খাজনা</a:t>
            </a:r>
            <a:r>
              <a:rPr lang="en-US" sz="2400" dirty="0" smtClean="0"/>
              <a:t> </a:t>
            </a:r>
            <a:r>
              <a:rPr lang="en-US" sz="2400" dirty="0" err="1" smtClean="0"/>
              <a:t>নির্ধারণ</a:t>
            </a:r>
            <a:endParaRPr lang="en-US" sz="2400" dirty="0"/>
          </a:p>
        </p:txBody>
      </p:sp>
      <p:sp>
        <p:nvSpPr>
          <p:cNvPr id="6" name="Round Diagonal Corner Rectangle 5"/>
          <p:cNvSpPr/>
          <p:nvPr/>
        </p:nvSpPr>
        <p:spPr>
          <a:xfrm>
            <a:off x="304800" y="4114800"/>
            <a:ext cx="2438400" cy="121920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পাট্ট</a:t>
            </a:r>
            <a:r>
              <a:rPr lang="en-US" sz="2800" dirty="0" smtClean="0"/>
              <a:t> ও </a:t>
            </a:r>
            <a:r>
              <a:rPr lang="en-US" sz="2800" dirty="0" err="1" smtClean="0"/>
              <a:t>কবুলিয়ত</a:t>
            </a:r>
            <a:endParaRPr lang="en-US" sz="2800" dirty="0"/>
          </a:p>
        </p:txBody>
      </p:sp>
      <p:sp>
        <p:nvSpPr>
          <p:cNvPr id="7" name="Round Diagonal Corner Rectangle 6"/>
          <p:cNvSpPr/>
          <p:nvPr/>
        </p:nvSpPr>
        <p:spPr>
          <a:xfrm>
            <a:off x="295835" y="5486400"/>
            <a:ext cx="2438400" cy="1219200"/>
          </a:xfrm>
          <a:prstGeom prst="round2Diag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দুর্যোগে</a:t>
            </a:r>
            <a:r>
              <a:rPr lang="en-US" sz="2800" dirty="0" smtClean="0"/>
              <a:t> </a:t>
            </a:r>
            <a:r>
              <a:rPr lang="en-US" sz="2800" dirty="0" err="1" smtClean="0"/>
              <a:t>কর</a:t>
            </a:r>
            <a:r>
              <a:rPr lang="en-US" sz="2800" dirty="0" smtClean="0"/>
              <a:t> </a:t>
            </a:r>
            <a:r>
              <a:rPr lang="en-US" sz="2800" dirty="0" err="1" smtClean="0"/>
              <a:t>মওকুফ</a:t>
            </a:r>
            <a:endParaRPr lang="en-US" sz="2800" dirty="0"/>
          </a:p>
        </p:txBody>
      </p:sp>
      <p:sp>
        <p:nvSpPr>
          <p:cNvPr id="8" name="Round Diagonal Corner Rectangle 7"/>
          <p:cNvSpPr/>
          <p:nvPr/>
        </p:nvSpPr>
        <p:spPr>
          <a:xfrm>
            <a:off x="3101788" y="1600200"/>
            <a:ext cx="5562600" cy="1196788"/>
          </a:xfrm>
          <a:prstGeom prst="round2Diag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dirty="0" err="1" smtClean="0"/>
              <a:t>শের</a:t>
            </a:r>
            <a:r>
              <a:rPr lang="en-US" sz="2000" dirty="0" smtClean="0"/>
              <a:t> </a:t>
            </a:r>
            <a:r>
              <a:rPr lang="en-US" sz="2000" dirty="0" err="1" smtClean="0"/>
              <a:t>শাহ</a:t>
            </a:r>
            <a:r>
              <a:rPr lang="en-US" sz="2000" dirty="0" smtClean="0"/>
              <a:t> </a:t>
            </a:r>
            <a:r>
              <a:rPr lang="en-US" sz="2000" dirty="0" err="1" smtClean="0"/>
              <a:t>সর্বপ্রথম</a:t>
            </a:r>
            <a:r>
              <a:rPr lang="en-US" sz="2000" dirty="0" smtClean="0"/>
              <a:t> </a:t>
            </a:r>
            <a:r>
              <a:rPr lang="en-US" sz="2000" dirty="0" err="1" smtClean="0"/>
              <a:t>বৈজ্ঞানিক</a:t>
            </a:r>
            <a:r>
              <a:rPr lang="en-US" sz="2000" dirty="0" smtClean="0"/>
              <a:t> </a:t>
            </a:r>
            <a:r>
              <a:rPr lang="en-US" sz="2000" dirty="0" err="1" smtClean="0"/>
              <a:t>পদ্ধতিতে</a:t>
            </a:r>
            <a:r>
              <a:rPr lang="en-US" sz="2000" dirty="0" smtClean="0"/>
              <a:t> </a:t>
            </a:r>
            <a:r>
              <a:rPr lang="en-US" sz="2000" dirty="0" err="1" smtClean="0"/>
              <a:t>জমি</a:t>
            </a:r>
            <a:r>
              <a:rPr lang="en-US" sz="2000" dirty="0" smtClean="0"/>
              <a:t> </a:t>
            </a:r>
            <a:r>
              <a:rPr lang="en-US" sz="2000" dirty="0" err="1" smtClean="0"/>
              <a:t>জরিপ</a:t>
            </a:r>
            <a:r>
              <a:rPr lang="en-US" sz="2000" dirty="0" smtClean="0"/>
              <a:t> </a:t>
            </a:r>
            <a:r>
              <a:rPr lang="en-US" sz="2000" dirty="0" err="1" smtClean="0"/>
              <a:t>করে</a:t>
            </a:r>
            <a:r>
              <a:rPr lang="en-US" sz="2000" dirty="0" smtClean="0"/>
              <a:t> </a:t>
            </a:r>
            <a:r>
              <a:rPr lang="en-US" sz="2000" dirty="0" err="1" smtClean="0"/>
              <a:t>মাটির</a:t>
            </a:r>
            <a:r>
              <a:rPr lang="en-US" sz="2000" dirty="0" smtClean="0"/>
              <a:t> </a:t>
            </a:r>
            <a:r>
              <a:rPr lang="en-US" sz="2000" dirty="0" err="1" smtClean="0"/>
              <a:t>উর্বরতা</a:t>
            </a:r>
            <a:r>
              <a:rPr lang="en-US" sz="2000" dirty="0" smtClean="0"/>
              <a:t> </a:t>
            </a:r>
            <a:r>
              <a:rPr lang="en-US" sz="2000" dirty="0" err="1" smtClean="0"/>
              <a:t>অনুযায়ী</a:t>
            </a:r>
            <a:r>
              <a:rPr lang="en-US" sz="2000" dirty="0" smtClean="0"/>
              <a:t> </a:t>
            </a:r>
            <a:r>
              <a:rPr lang="en-US" sz="2000" dirty="0" err="1" smtClean="0"/>
              <a:t>জমিকে</a:t>
            </a:r>
            <a:r>
              <a:rPr lang="en-US" sz="2000" dirty="0" smtClean="0"/>
              <a:t> </a:t>
            </a:r>
            <a:r>
              <a:rPr lang="en-US" sz="2000" dirty="0" err="1" smtClean="0"/>
              <a:t>তিন</a:t>
            </a:r>
            <a:r>
              <a:rPr lang="en-US" sz="2000" dirty="0" smtClean="0"/>
              <a:t> </a:t>
            </a:r>
            <a:r>
              <a:rPr lang="en-US" sz="2000" dirty="0" err="1" smtClean="0"/>
              <a:t>ভাগে</a:t>
            </a:r>
            <a:r>
              <a:rPr lang="en-US" sz="2000" dirty="0" smtClean="0"/>
              <a:t> (</a:t>
            </a:r>
            <a:r>
              <a:rPr lang="en-US" sz="2000" dirty="0" err="1" smtClean="0"/>
              <a:t>উন্নত</a:t>
            </a:r>
            <a:r>
              <a:rPr lang="en-US" sz="2000" dirty="0" smtClean="0"/>
              <a:t>, </a:t>
            </a:r>
            <a:r>
              <a:rPr lang="en-US" sz="2000" dirty="0" err="1" smtClean="0"/>
              <a:t>মাঝারি</a:t>
            </a:r>
            <a:r>
              <a:rPr lang="en-US" sz="2000" dirty="0" smtClean="0"/>
              <a:t>, </a:t>
            </a:r>
            <a:r>
              <a:rPr lang="en-US" sz="2000" dirty="0" err="1" smtClean="0"/>
              <a:t>অনূর্বব</a:t>
            </a:r>
            <a:r>
              <a:rPr lang="en-US" sz="2000" dirty="0" smtClean="0"/>
              <a:t>) </a:t>
            </a:r>
            <a:r>
              <a:rPr lang="en-US" sz="2000" dirty="0" err="1" smtClean="0"/>
              <a:t>ভাগ</a:t>
            </a:r>
            <a:r>
              <a:rPr lang="en-US" sz="2000" dirty="0" smtClean="0"/>
              <a:t> </a:t>
            </a:r>
            <a:r>
              <a:rPr lang="en-US" sz="2000" dirty="0" err="1" smtClean="0"/>
              <a:t>করেন</a:t>
            </a:r>
            <a:endParaRPr lang="en-US" sz="2000" dirty="0"/>
          </a:p>
        </p:txBody>
      </p:sp>
      <p:sp>
        <p:nvSpPr>
          <p:cNvPr id="9" name="Round Diagonal Corner Rectangle 8"/>
          <p:cNvSpPr/>
          <p:nvPr/>
        </p:nvSpPr>
        <p:spPr>
          <a:xfrm>
            <a:off x="3101788" y="2895600"/>
            <a:ext cx="5562600" cy="1196788"/>
          </a:xfrm>
          <a:prstGeom prst="round2Diag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dirty="0" err="1" smtClean="0"/>
              <a:t>মধ্যস্থাতাকারীদের</a:t>
            </a:r>
            <a:r>
              <a:rPr lang="en-US" sz="2000" dirty="0" smtClean="0"/>
              <a:t> </a:t>
            </a:r>
            <a:r>
              <a:rPr lang="en-US" sz="2000" dirty="0" err="1" smtClean="0"/>
              <a:t>শোষণ</a:t>
            </a:r>
            <a:r>
              <a:rPr lang="en-US" sz="2000" dirty="0" smtClean="0"/>
              <a:t> </a:t>
            </a:r>
            <a:r>
              <a:rPr lang="en-US" sz="2000" dirty="0" err="1" smtClean="0"/>
              <a:t>বন্ধ</a:t>
            </a:r>
            <a:r>
              <a:rPr lang="en-US" sz="2000" dirty="0" smtClean="0"/>
              <a:t> </a:t>
            </a:r>
            <a:r>
              <a:rPr lang="en-US" sz="2000" dirty="0" err="1" smtClean="0"/>
              <a:t>করে</a:t>
            </a:r>
            <a:r>
              <a:rPr lang="en-US" sz="2000" dirty="0" smtClean="0"/>
              <a:t> </a:t>
            </a:r>
            <a:r>
              <a:rPr lang="en-US" sz="2000" dirty="0" err="1" smtClean="0"/>
              <a:t>প্রজাদের</a:t>
            </a:r>
            <a:r>
              <a:rPr lang="en-US" sz="2000" dirty="0" smtClean="0"/>
              <a:t> </a:t>
            </a:r>
            <a:r>
              <a:rPr lang="en-US" sz="2000" dirty="0" err="1" smtClean="0"/>
              <a:t>সরাসরি</a:t>
            </a:r>
            <a:r>
              <a:rPr lang="en-US" sz="2000" dirty="0" smtClean="0"/>
              <a:t> </a:t>
            </a:r>
            <a:r>
              <a:rPr lang="en-US" sz="2000" dirty="0" err="1" smtClean="0"/>
              <a:t>কর</a:t>
            </a:r>
            <a:r>
              <a:rPr lang="en-US" sz="2000" dirty="0" smtClean="0"/>
              <a:t> </a:t>
            </a:r>
            <a:r>
              <a:rPr lang="en-US" sz="2000" dirty="0" err="1" smtClean="0"/>
              <a:t>পরিশোধের</a:t>
            </a:r>
            <a:r>
              <a:rPr lang="en-US" sz="2000" dirty="0" smtClean="0"/>
              <a:t> </a:t>
            </a:r>
            <a:r>
              <a:rPr lang="en-US" sz="2000" dirty="0" err="1" smtClean="0"/>
              <a:t>নিয়ম</a:t>
            </a:r>
            <a:r>
              <a:rPr lang="en-US" sz="2000" dirty="0" smtClean="0"/>
              <a:t> </a:t>
            </a:r>
            <a:r>
              <a:rPr lang="en-US" sz="2000" dirty="0" err="1" smtClean="0"/>
              <a:t>করেন</a:t>
            </a:r>
            <a:r>
              <a:rPr lang="en-US" sz="2000" dirty="0" smtClean="0"/>
              <a:t>। </a:t>
            </a:r>
            <a:r>
              <a:rPr lang="en-US" sz="2000" dirty="0" err="1" smtClean="0"/>
              <a:t>মোট</a:t>
            </a:r>
            <a:r>
              <a:rPr lang="en-US" sz="2000" dirty="0" smtClean="0"/>
              <a:t> </a:t>
            </a:r>
            <a:r>
              <a:rPr lang="en-US" sz="2000" dirty="0" err="1" smtClean="0"/>
              <a:t>উৎপাদিত</a:t>
            </a:r>
            <a:r>
              <a:rPr lang="en-US" sz="2000" dirty="0" smtClean="0"/>
              <a:t> </a:t>
            </a:r>
            <a:r>
              <a:rPr lang="en-US" sz="2000" dirty="0" err="1" smtClean="0"/>
              <a:t>ফসলের</a:t>
            </a:r>
            <a:r>
              <a:rPr lang="en-US" sz="2000" dirty="0" smtClean="0"/>
              <a:t> </a:t>
            </a:r>
            <a:r>
              <a:rPr lang="en-US" sz="2000" dirty="0" err="1" smtClean="0"/>
              <a:t>মাত্র</a:t>
            </a:r>
            <a:r>
              <a:rPr lang="en-US" sz="2000" dirty="0" smtClean="0"/>
              <a:t> </a:t>
            </a:r>
            <a:r>
              <a:rPr lang="en-US" sz="2000" dirty="0" err="1" smtClean="0"/>
              <a:t>এক-তৃতীয়াংশ</a:t>
            </a:r>
            <a:r>
              <a:rPr lang="en-US" sz="2000" dirty="0" smtClean="0"/>
              <a:t>(১/৩) </a:t>
            </a:r>
            <a:r>
              <a:rPr lang="en-US" sz="2000" dirty="0" err="1" smtClean="0"/>
              <a:t>রাজস্ব</a:t>
            </a:r>
            <a:r>
              <a:rPr lang="en-US" sz="2000" dirty="0" smtClean="0"/>
              <a:t> </a:t>
            </a:r>
            <a:r>
              <a:rPr lang="en-US" sz="2000" dirty="0" err="1" smtClean="0"/>
              <a:t>ধরা</a:t>
            </a:r>
            <a:r>
              <a:rPr lang="en-US" sz="2000" dirty="0" smtClean="0"/>
              <a:t> </a:t>
            </a:r>
            <a:r>
              <a:rPr lang="en-US" sz="2000" dirty="0" err="1" smtClean="0"/>
              <a:t>হতো</a:t>
            </a:r>
            <a:r>
              <a:rPr lang="en-US" sz="2000" dirty="0" smtClean="0"/>
              <a:t>।</a:t>
            </a:r>
            <a:endParaRPr lang="en-US" sz="2000" dirty="0"/>
          </a:p>
        </p:txBody>
      </p:sp>
      <p:sp>
        <p:nvSpPr>
          <p:cNvPr id="10" name="Round Diagonal Corner Rectangle 9"/>
          <p:cNvSpPr/>
          <p:nvPr/>
        </p:nvSpPr>
        <p:spPr>
          <a:xfrm>
            <a:off x="3079376" y="4191000"/>
            <a:ext cx="5562600" cy="1196788"/>
          </a:xfrm>
          <a:prstGeom prst="round2Diag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dirty="0" err="1" smtClean="0"/>
              <a:t>কৃষকদের</a:t>
            </a:r>
            <a:r>
              <a:rPr lang="en-US" sz="2000" dirty="0" smtClean="0"/>
              <a:t> </a:t>
            </a:r>
            <a:r>
              <a:rPr lang="en-US" sz="2000" dirty="0" err="1" smtClean="0"/>
              <a:t>অধিকার</a:t>
            </a:r>
            <a:r>
              <a:rPr lang="en-US" sz="2000" dirty="0" smtClean="0"/>
              <a:t> </a:t>
            </a:r>
            <a:r>
              <a:rPr lang="en-US" sz="2000" dirty="0" err="1" smtClean="0"/>
              <a:t>রক্ষার্থে</a:t>
            </a:r>
            <a:r>
              <a:rPr lang="en-US" sz="2000" dirty="0" smtClean="0"/>
              <a:t> </a:t>
            </a:r>
            <a:r>
              <a:rPr lang="en-US" sz="2000" dirty="0" err="1" smtClean="0"/>
              <a:t>জমির</a:t>
            </a:r>
            <a:r>
              <a:rPr lang="en-US" sz="2000" dirty="0" smtClean="0"/>
              <a:t> </a:t>
            </a:r>
            <a:r>
              <a:rPr lang="en-US" sz="2000" dirty="0" err="1" smtClean="0"/>
              <a:t>সীমানা</a:t>
            </a:r>
            <a:r>
              <a:rPr lang="en-US" sz="2000" dirty="0" smtClean="0"/>
              <a:t> </a:t>
            </a:r>
            <a:r>
              <a:rPr lang="en-US" sz="2000" dirty="0" err="1" smtClean="0"/>
              <a:t>সংবলিত</a:t>
            </a:r>
            <a:r>
              <a:rPr lang="en-US" sz="2000" dirty="0" smtClean="0"/>
              <a:t> </a:t>
            </a:r>
            <a:r>
              <a:rPr lang="en-US" sz="2000" dirty="0" err="1" smtClean="0"/>
              <a:t>দলিল</a:t>
            </a:r>
            <a:r>
              <a:rPr lang="en-US" sz="2000" dirty="0" smtClean="0"/>
              <a:t> ’</a:t>
            </a:r>
            <a:r>
              <a:rPr lang="en-US" sz="2000" dirty="0" err="1" smtClean="0"/>
              <a:t>পাট্টা</a:t>
            </a:r>
            <a:r>
              <a:rPr lang="en-US" sz="2000" dirty="0" smtClean="0"/>
              <a:t>’ </a:t>
            </a:r>
            <a:r>
              <a:rPr lang="en-US" sz="2000" dirty="0" err="1" smtClean="0"/>
              <a:t>এবং</a:t>
            </a:r>
            <a:r>
              <a:rPr lang="en-US" sz="2000" dirty="0" smtClean="0"/>
              <a:t>  </a:t>
            </a:r>
            <a:r>
              <a:rPr lang="en-US" sz="2000" dirty="0" err="1" smtClean="0"/>
              <a:t>কর</a:t>
            </a:r>
            <a:r>
              <a:rPr lang="en-US" sz="2000" dirty="0" smtClean="0"/>
              <a:t> </a:t>
            </a:r>
            <a:r>
              <a:rPr lang="en-US" sz="2000" dirty="0" err="1" smtClean="0"/>
              <a:t>পরিশোধের</a:t>
            </a:r>
            <a:r>
              <a:rPr lang="en-US" sz="2000" dirty="0" smtClean="0"/>
              <a:t> </a:t>
            </a:r>
            <a:r>
              <a:rPr lang="en-US" sz="2000" dirty="0" err="1" smtClean="0"/>
              <a:t>লিখিত</a:t>
            </a:r>
            <a:r>
              <a:rPr lang="en-US" sz="2000" dirty="0" smtClean="0"/>
              <a:t> </a:t>
            </a:r>
            <a:r>
              <a:rPr lang="en-US" sz="2000" dirty="0" err="1" smtClean="0"/>
              <a:t>সম্মতিপত্র</a:t>
            </a:r>
            <a:r>
              <a:rPr lang="en-US" sz="2000" dirty="0"/>
              <a:t> </a:t>
            </a:r>
            <a:r>
              <a:rPr lang="en-US" sz="2000" dirty="0" smtClean="0"/>
              <a:t>‘</a:t>
            </a:r>
            <a:r>
              <a:rPr lang="en-US" sz="2000" dirty="0" err="1" smtClean="0"/>
              <a:t>কবুলিয়ত</a:t>
            </a:r>
            <a:r>
              <a:rPr lang="en-US" sz="2000" dirty="0" smtClean="0"/>
              <a:t>’ </a:t>
            </a:r>
            <a:r>
              <a:rPr lang="en-US" sz="2000" dirty="0" err="1" smtClean="0"/>
              <a:t>ব্যবস্থার</a:t>
            </a:r>
            <a:r>
              <a:rPr lang="en-US" sz="2000" dirty="0" smtClean="0"/>
              <a:t> </a:t>
            </a:r>
            <a:r>
              <a:rPr lang="en-US" sz="2000" dirty="0" err="1" smtClean="0"/>
              <a:t>প্রবর্তন</a:t>
            </a:r>
            <a:r>
              <a:rPr lang="en-US" sz="2000" dirty="0" smtClean="0"/>
              <a:t> </a:t>
            </a:r>
            <a:r>
              <a:rPr lang="en-US" sz="2000" dirty="0" err="1" smtClean="0"/>
              <a:t>করেন</a:t>
            </a:r>
            <a:r>
              <a:rPr lang="en-US" sz="2000" dirty="0" smtClean="0"/>
              <a:t>।</a:t>
            </a:r>
            <a:endParaRPr lang="en-US" sz="2000" dirty="0"/>
          </a:p>
        </p:txBody>
      </p:sp>
      <p:sp>
        <p:nvSpPr>
          <p:cNvPr id="11" name="Round Diagonal Corner Rectangle 10"/>
          <p:cNvSpPr/>
          <p:nvPr/>
        </p:nvSpPr>
        <p:spPr>
          <a:xfrm>
            <a:off x="3074894" y="5562600"/>
            <a:ext cx="5562600" cy="1196788"/>
          </a:xfrm>
          <a:prstGeom prst="round2Diag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dirty="0" err="1" smtClean="0"/>
              <a:t>দুবিজ্ঞান</a:t>
            </a:r>
            <a:r>
              <a:rPr lang="en-US" sz="2000" dirty="0" smtClean="0"/>
              <a:t> </a:t>
            </a:r>
            <a:r>
              <a:rPr lang="en-US" sz="2000" dirty="0" err="1" smtClean="0"/>
              <a:t>বা</a:t>
            </a:r>
            <a:r>
              <a:rPr lang="en-US" sz="2000" dirty="0" smtClean="0"/>
              <a:t> </a:t>
            </a:r>
            <a:r>
              <a:rPr lang="en-US" sz="2000" dirty="0" err="1" smtClean="0"/>
              <a:t>প্রাকৃতিক</a:t>
            </a:r>
            <a:r>
              <a:rPr lang="en-US" sz="2000" dirty="0" smtClean="0"/>
              <a:t> </a:t>
            </a:r>
            <a:r>
              <a:rPr lang="en-US" sz="2000" dirty="0" err="1" smtClean="0"/>
              <a:t>দুর্যোগের</a:t>
            </a:r>
            <a:r>
              <a:rPr lang="en-US" sz="2000" dirty="0" smtClean="0"/>
              <a:t> </a:t>
            </a:r>
            <a:r>
              <a:rPr lang="en-US" sz="2000" dirty="0" err="1" smtClean="0"/>
              <a:t>সময়</a:t>
            </a:r>
            <a:r>
              <a:rPr lang="en-US" sz="2000" dirty="0" smtClean="0"/>
              <a:t> </a:t>
            </a:r>
            <a:r>
              <a:rPr lang="en-US" sz="2000" dirty="0" err="1" smtClean="0"/>
              <a:t>কৃষকদের</a:t>
            </a:r>
            <a:r>
              <a:rPr lang="en-US" sz="2000" dirty="0" smtClean="0"/>
              <a:t>  </a:t>
            </a:r>
            <a:r>
              <a:rPr lang="en-US" sz="2000" dirty="0" err="1" smtClean="0"/>
              <a:t>খাজনা</a:t>
            </a:r>
            <a:r>
              <a:rPr lang="en-US" sz="2000" dirty="0" smtClean="0"/>
              <a:t> </a:t>
            </a:r>
            <a:r>
              <a:rPr lang="en-US" sz="2000" dirty="0" err="1" smtClean="0"/>
              <a:t>সম্পর্ণ</a:t>
            </a:r>
            <a:r>
              <a:rPr lang="en-US" sz="2000" dirty="0" smtClean="0"/>
              <a:t> </a:t>
            </a:r>
            <a:r>
              <a:rPr lang="en-US" sz="2000" dirty="0" err="1" smtClean="0"/>
              <a:t>মওকুফ</a:t>
            </a:r>
            <a:r>
              <a:rPr lang="en-US" sz="2000" dirty="0" smtClean="0"/>
              <a:t> </a:t>
            </a:r>
            <a:r>
              <a:rPr lang="en-US" sz="2000" dirty="0" err="1" smtClean="0"/>
              <a:t>করা</a:t>
            </a:r>
            <a:r>
              <a:rPr lang="en-US" sz="2000" dirty="0" smtClean="0"/>
              <a:t> </a:t>
            </a:r>
            <a:r>
              <a:rPr lang="en-US" sz="2000" dirty="0" err="1" smtClean="0"/>
              <a:t>হতো</a:t>
            </a:r>
            <a:r>
              <a:rPr lang="en-US" sz="2000" dirty="0" smtClean="0"/>
              <a:t> </a:t>
            </a:r>
            <a:r>
              <a:rPr lang="en-US" sz="2000" dirty="0" err="1" smtClean="0"/>
              <a:t>এবং</a:t>
            </a:r>
            <a:r>
              <a:rPr lang="en-US" sz="2000" dirty="0" smtClean="0"/>
              <a:t> </a:t>
            </a:r>
            <a:r>
              <a:rPr lang="en-US" sz="2000" dirty="0" err="1" smtClean="0"/>
              <a:t>সহজ</a:t>
            </a:r>
            <a:r>
              <a:rPr lang="en-US" sz="2000" dirty="0" smtClean="0"/>
              <a:t> </a:t>
            </a:r>
            <a:r>
              <a:rPr lang="en-US" sz="2000" dirty="0" err="1" smtClean="0"/>
              <a:t>শর্তে</a:t>
            </a:r>
            <a:r>
              <a:rPr lang="en-US" sz="2000" dirty="0" smtClean="0"/>
              <a:t> </a:t>
            </a:r>
            <a:r>
              <a:rPr lang="en-US" sz="2000" dirty="0" err="1" smtClean="0"/>
              <a:t>রাষ্ট্রীয়</a:t>
            </a:r>
            <a:r>
              <a:rPr lang="en-US" sz="2000" dirty="0" smtClean="0"/>
              <a:t> </a:t>
            </a:r>
            <a:r>
              <a:rPr lang="en-US" sz="2000" dirty="0" err="1" smtClean="0"/>
              <a:t>কৃষি</a:t>
            </a:r>
            <a:r>
              <a:rPr lang="en-US" sz="2000" dirty="0" smtClean="0"/>
              <a:t> </a:t>
            </a:r>
            <a:r>
              <a:rPr lang="en-US" sz="2000" dirty="0" err="1" smtClean="0"/>
              <a:t>ঋণের</a:t>
            </a:r>
            <a:r>
              <a:rPr lang="en-US" sz="2000" dirty="0" smtClean="0"/>
              <a:t> (</a:t>
            </a:r>
            <a:r>
              <a:rPr lang="en-US" sz="2000" dirty="0" err="1" smtClean="0"/>
              <a:t>তকাডি</a:t>
            </a:r>
            <a:r>
              <a:rPr lang="en-US" sz="2000" dirty="0" smtClean="0"/>
              <a:t>) </a:t>
            </a:r>
            <a:r>
              <a:rPr lang="en-US" sz="2000" dirty="0" err="1" smtClean="0"/>
              <a:t>ব্যবস্থা</a:t>
            </a:r>
            <a:r>
              <a:rPr lang="en-US" sz="2000" dirty="0" smtClean="0"/>
              <a:t> </a:t>
            </a:r>
            <a:r>
              <a:rPr lang="en-US" sz="2000" dirty="0" err="1" smtClean="0"/>
              <a:t>ছিল</a:t>
            </a:r>
            <a:r>
              <a:rPr lang="en-US" sz="2000" dirty="0" smtClean="0"/>
              <a:t>।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3524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que 1"/>
          <p:cNvSpPr/>
          <p:nvPr/>
        </p:nvSpPr>
        <p:spPr>
          <a:xfrm>
            <a:off x="484094" y="381000"/>
            <a:ext cx="8153400" cy="1524000"/>
          </a:xfrm>
          <a:prstGeom prst="plaqu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সামরিক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শৃঙ্খলা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ও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সুদৃঢ়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বিচার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ব্যবস্থা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Round Same Side Corner Rectangle 2"/>
          <p:cNvSpPr/>
          <p:nvPr/>
        </p:nvSpPr>
        <p:spPr>
          <a:xfrm>
            <a:off x="304800" y="2362200"/>
            <a:ext cx="4076700" cy="4038600"/>
          </a:xfrm>
          <a:prstGeom prst="round2Same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সামরিক</a:t>
            </a:r>
            <a:r>
              <a:rPr lang="en-US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সংস্কার</a:t>
            </a:r>
            <a:endParaRPr lang="en-US" sz="24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endParaRPr lang="en-US" sz="24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just"/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আলাউদ্দিন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খিলজীর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অনুকরণে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সেনাবাহিনীতে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শৃঙ্খলা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ফেরাতে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তিনি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ঘোড়া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দাগানোর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প্রথা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(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দাগ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)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এবং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প্রত্যেক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সৈনিকের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জন্য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বিবরণলিপি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(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চেহরা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)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ব্যবস্থার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পুনঃপ্রবর্তন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করেন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।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সেনাবাহিনীর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দক্ষতা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বৃদ্ধির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জন্য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তিনি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জায়গির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বদলে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তাদের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সরাসরি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নিয়মিত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নগদ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বেতন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দিতেন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।</a:t>
            </a:r>
            <a:endParaRPr lang="en-US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Round Same Side Corner Rectangle 3"/>
          <p:cNvSpPr/>
          <p:nvPr/>
        </p:nvSpPr>
        <p:spPr>
          <a:xfrm>
            <a:off x="4648200" y="2362200"/>
            <a:ext cx="4076700" cy="4038600"/>
          </a:xfrm>
          <a:prstGeom prst="round2Same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নিরপেক্ষ</a:t>
            </a:r>
            <a:r>
              <a:rPr lang="en-US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বিচার</a:t>
            </a:r>
            <a:r>
              <a:rPr lang="en-US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ব্যবস্থা</a:t>
            </a:r>
            <a:endParaRPr lang="en-US" sz="24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endParaRPr lang="en-US" sz="24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just"/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শের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শাহ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ছিলেন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ন্যায়বিচারের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মূর্ত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প্রতীক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।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অপরাধী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নিজের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আত্মীয়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বা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প্রভাবশালী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হলেও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ছাড়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পেত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না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।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গ্রামের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আইন-শৃঙ্গলা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রক্ষার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দায়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ছিল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স্থানীয়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মোড়লদের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উপর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।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তিনি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দিল্লিতে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সুপ্রিম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কোটের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আদলে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একটি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কেন্দ্রীয়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উচ্চ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আদালত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প্রতিষ্ঠা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করেছিলেন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যা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দ্রুত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ন্যায়বিচারের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পথ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সুগম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  <a:r>
              <a:rPr lang="en-US" b="1" spc="100" dirty="0" err="1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করে</a:t>
            </a:r>
            <a:r>
              <a:rPr lang="en-US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।</a:t>
            </a:r>
            <a:endParaRPr lang="en-US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524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990600" y="304800"/>
            <a:ext cx="7010400" cy="2133600"/>
          </a:xfrm>
          <a:prstGeom prst="flowChartPunchedTap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ইতিহাসের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পাতায়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সম্রাট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শের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শাহ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Round Same Side Corner Rectangle 2"/>
          <p:cNvSpPr/>
          <p:nvPr/>
        </p:nvSpPr>
        <p:spPr>
          <a:xfrm>
            <a:off x="457200" y="2819400"/>
            <a:ext cx="8077200" cy="3657600"/>
          </a:xfrm>
          <a:prstGeom prst="round2Same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smtClean="0"/>
              <a:t>“</a:t>
            </a:r>
            <a:r>
              <a:rPr lang="en-US" sz="2400" dirty="0" err="1" smtClean="0"/>
              <a:t>শের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শাহ</a:t>
            </a:r>
            <a:r>
              <a:rPr lang="en-US" sz="2400" dirty="0" smtClean="0"/>
              <a:t> </a:t>
            </a:r>
            <a:r>
              <a:rPr lang="en-US" sz="2400" dirty="0" err="1" smtClean="0"/>
              <a:t>সুরির</a:t>
            </a:r>
            <a:r>
              <a:rPr lang="en-US" sz="2400" dirty="0" smtClean="0"/>
              <a:t> </a:t>
            </a:r>
            <a:r>
              <a:rPr lang="en-US" sz="2400" dirty="0" err="1" smtClean="0"/>
              <a:t>প্রশাসনিক</a:t>
            </a:r>
            <a:r>
              <a:rPr lang="en-US" sz="2400" dirty="0" smtClean="0"/>
              <a:t> </a:t>
            </a:r>
            <a:r>
              <a:rPr lang="en-US" sz="2400" dirty="0" err="1" smtClean="0"/>
              <a:t>কাঠামো</a:t>
            </a:r>
            <a:r>
              <a:rPr lang="en-US" sz="2400" dirty="0" smtClean="0"/>
              <a:t> ও </a:t>
            </a:r>
            <a:r>
              <a:rPr lang="en-US" sz="2400" dirty="0" err="1" smtClean="0"/>
              <a:t>দূরদর্শিতা</a:t>
            </a:r>
            <a:r>
              <a:rPr lang="en-US" sz="2400" dirty="0" smtClean="0"/>
              <a:t> </a:t>
            </a:r>
            <a:r>
              <a:rPr lang="en-US" sz="2400" dirty="0" err="1" smtClean="0"/>
              <a:t>এতটাই</a:t>
            </a:r>
            <a:r>
              <a:rPr lang="en-US" sz="2400" dirty="0" smtClean="0"/>
              <a:t> </a:t>
            </a:r>
            <a:r>
              <a:rPr lang="en-US" sz="2400" dirty="0" err="1" smtClean="0"/>
              <a:t>নিখঁত</a:t>
            </a:r>
            <a:r>
              <a:rPr lang="en-US" sz="2400" dirty="0" smtClean="0"/>
              <a:t> ও </a:t>
            </a:r>
            <a:r>
              <a:rPr lang="en-US" sz="2400" dirty="0" err="1" smtClean="0"/>
              <a:t>আধুনিক</a:t>
            </a:r>
            <a:r>
              <a:rPr lang="en-US" sz="2400" dirty="0" smtClean="0"/>
              <a:t> </a:t>
            </a:r>
            <a:r>
              <a:rPr lang="en-US" sz="2400" dirty="0" err="1" smtClean="0"/>
              <a:t>ছিল</a:t>
            </a:r>
            <a:r>
              <a:rPr lang="en-US" sz="2400" dirty="0" smtClean="0"/>
              <a:t> </a:t>
            </a:r>
            <a:r>
              <a:rPr lang="en-US" sz="2400" dirty="0" err="1" smtClean="0"/>
              <a:t>যে</a:t>
            </a:r>
            <a:r>
              <a:rPr lang="en-US" sz="2400" dirty="0" smtClean="0"/>
              <a:t>, </a:t>
            </a:r>
            <a:r>
              <a:rPr lang="en-US" sz="2400" dirty="0" err="1" smtClean="0"/>
              <a:t>পরবর্তী</a:t>
            </a:r>
            <a:r>
              <a:rPr lang="en-US" sz="2400" dirty="0" smtClean="0"/>
              <a:t> </a:t>
            </a:r>
            <a:r>
              <a:rPr lang="en-US" sz="2400" dirty="0" err="1" smtClean="0"/>
              <a:t>সময়ে</a:t>
            </a:r>
            <a:r>
              <a:rPr lang="en-US" sz="2400" dirty="0" smtClean="0"/>
              <a:t> </a:t>
            </a:r>
            <a:r>
              <a:rPr lang="en-US" sz="2400" dirty="0" err="1" smtClean="0"/>
              <a:t>মুঘল</a:t>
            </a:r>
            <a:r>
              <a:rPr lang="en-US" sz="2400" dirty="0" smtClean="0"/>
              <a:t> </a:t>
            </a:r>
            <a:r>
              <a:rPr lang="en-US" sz="2400" dirty="0" err="1" smtClean="0"/>
              <a:t>সম্রাট</a:t>
            </a:r>
            <a:r>
              <a:rPr lang="en-US" sz="2400" dirty="0" smtClean="0"/>
              <a:t> </a:t>
            </a:r>
            <a:r>
              <a:rPr lang="en-US" sz="2400" dirty="0" err="1" smtClean="0"/>
              <a:t>আকবর</a:t>
            </a:r>
            <a:r>
              <a:rPr lang="en-US" sz="2400" dirty="0" smtClean="0"/>
              <a:t> </a:t>
            </a:r>
            <a:r>
              <a:rPr lang="en-US" sz="2400" dirty="0" err="1" smtClean="0"/>
              <a:t>তাঁর</a:t>
            </a:r>
            <a:r>
              <a:rPr lang="en-US" sz="2400" dirty="0" smtClean="0"/>
              <a:t> </a:t>
            </a:r>
            <a:r>
              <a:rPr lang="en-US" sz="2400" dirty="0" err="1" smtClean="0"/>
              <a:t>প্রবর্তিত</a:t>
            </a:r>
            <a:r>
              <a:rPr lang="en-US" sz="2400" dirty="0" smtClean="0"/>
              <a:t> </a:t>
            </a:r>
            <a:r>
              <a:rPr lang="en-US" sz="2400" dirty="0" err="1" smtClean="0"/>
              <a:t>অনেক</a:t>
            </a:r>
            <a:r>
              <a:rPr lang="en-US" sz="2400" dirty="0" smtClean="0"/>
              <a:t> </a:t>
            </a:r>
            <a:r>
              <a:rPr lang="en-US" sz="2400" dirty="0" err="1" smtClean="0"/>
              <a:t>সংস্কারই</a:t>
            </a:r>
            <a:r>
              <a:rPr lang="en-US" sz="2400" dirty="0" smtClean="0"/>
              <a:t> </a:t>
            </a:r>
            <a:r>
              <a:rPr lang="en-US" sz="2400" dirty="0" err="1" smtClean="0"/>
              <a:t>হুবহু</a:t>
            </a:r>
            <a:r>
              <a:rPr lang="en-US" sz="2400" dirty="0" smtClean="0"/>
              <a:t> </a:t>
            </a:r>
            <a:r>
              <a:rPr lang="en-US" sz="2400" dirty="0" err="1" smtClean="0"/>
              <a:t>গ্রহণ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করেছিলেন</a:t>
            </a:r>
            <a:r>
              <a:rPr lang="en-US" sz="2400" dirty="0" smtClean="0"/>
              <a:t> </a:t>
            </a:r>
            <a:r>
              <a:rPr lang="en-US" sz="2400" dirty="0" err="1" smtClean="0"/>
              <a:t>এবং</a:t>
            </a:r>
            <a:r>
              <a:rPr lang="en-US" sz="2400" dirty="0" smtClean="0"/>
              <a:t>  </a:t>
            </a:r>
            <a:r>
              <a:rPr lang="en-US" sz="2400" dirty="0" err="1" smtClean="0"/>
              <a:t>তারই</a:t>
            </a:r>
            <a:r>
              <a:rPr lang="en-US" sz="2400" dirty="0" smtClean="0"/>
              <a:t> </a:t>
            </a:r>
            <a:r>
              <a:rPr lang="en-US" sz="2400" dirty="0" err="1" smtClean="0"/>
              <a:t>ওপর</a:t>
            </a:r>
            <a:r>
              <a:rPr lang="en-US" sz="2400" dirty="0" smtClean="0"/>
              <a:t> </a:t>
            </a:r>
            <a:r>
              <a:rPr lang="en-US" sz="2400" dirty="0" err="1" smtClean="0"/>
              <a:t>দাঁড়িয়ে</a:t>
            </a:r>
            <a:r>
              <a:rPr lang="en-US" sz="2400" dirty="0" smtClean="0"/>
              <a:t> </a:t>
            </a:r>
            <a:r>
              <a:rPr lang="en-US" sz="2400" dirty="0" err="1" smtClean="0"/>
              <a:t>মুঘল</a:t>
            </a:r>
            <a:r>
              <a:rPr lang="en-US" sz="2400" dirty="0" smtClean="0"/>
              <a:t> </a:t>
            </a:r>
            <a:r>
              <a:rPr lang="en-US" sz="2400" dirty="0" err="1" smtClean="0"/>
              <a:t>শাসন</a:t>
            </a:r>
            <a:r>
              <a:rPr lang="en-US" sz="2400" dirty="0" smtClean="0"/>
              <a:t>  </a:t>
            </a:r>
            <a:r>
              <a:rPr lang="en-US" sz="2400" dirty="0" err="1" smtClean="0"/>
              <a:t>সুসংহত</a:t>
            </a:r>
            <a:r>
              <a:rPr lang="en-US" sz="2400" dirty="0" smtClean="0"/>
              <a:t> </a:t>
            </a:r>
            <a:r>
              <a:rPr lang="en-US" sz="2400" dirty="0" err="1" smtClean="0"/>
              <a:t>হয়</a:t>
            </a:r>
            <a:r>
              <a:rPr lang="en-US" sz="2400" dirty="0" smtClean="0"/>
              <a:t>।”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                                                                -ড. </a:t>
            </a:r>
            <a:r>
              <a:rPr lang="en-US" dirty="0" err="1" smtClean="0"/>
              <a:t>ঈশ্বরী</a:t>
            </a:r>
            <a:r>
              <a:rPr lang="en-US" dirty="0" smtClean="0"/>
              <a:t> </a:t>
            </a:r>
            <a:r>
              <a:rPr lang="en-US" dirty="0" err="1" smtClean="0"/>
              <a:t>প্রসাদ</a:t>
            </a:r>
            <a:r>
              <a:rPr lang="en-US" dirty="0" smtClean="0"/>
              <a:t> (</a:t>
            </a:r>
            <a:r>
              <a:rPr lang="en-US" dirty="0" err="1" smtClean="0"/>
              <a:t>বিশিষ্ট</a:t>
            </a:r>
            <a:r>
              <a:rPr lang="en-US" dirty="0" smtClean="0"/>
              <a:t> </a:t>
            </a:r>
            <a:r>
              <a:rPr lang="en-US" dirty="0" err="1" smtClean="0"/>
              <a:t>ইতিহাসবিদ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24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ame Side Corner Rectangle 2"/>
          <p:cNvSpPr/>
          <p:nvPr/>
        </p:nvSpPr>
        <p:spPr>
          <a:xfrm>
            <a:off x="304800" y="1447800"/>
            <a:ext cx="8305800" cy="2971800"/>
          </a:xfrm>
          <a:prstGeom prst="round2Same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 err="1" smtClean="0"/>
              <a:t>বিহারের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সাসারামে</a:t>
            </a:r>
            <a:r>
              <a:rPr lang="en-US" sz="2800" dirty="0" smtClean="0"/>
              <a:t> </a:t>
            </a:r>
            <a:r>
              <a:rPr lang="en-US" sz="2800" dirty="0" err="1" smtClean="0"/>
              <a:t>একটি</a:t>
            </a:r>
            <a:r>
              <a:rPr lang="en-US" sz="2800" dirty="0" smtClean="0"/>
              <a:t> </a:t>
            </a:r>
            <a:r>
              <a:rPr lang="en-US" sz="2800" dirty="0" err="1" smtClean="0"/>
              <a:t>কৃত্রিম</a:t>
            </a:r>
            <a:r>
              <a:rPr lang="en-US" sz="2800" dirty="0" smtClean="0"/>
              <a:t> </a:t>
            </a:r>
            <a:r>
              <a:rPr lang="en-US" sz="2800" dirty="0" err="1" smtClean="0"/>
              <a:t>হ্রদের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মাঝখানে</a:t>
            </a:r>
            <a:r>
              <a:rPr lang="en-US" sz="2800" dirty="0" smtClean="0"/>
              <a:t> </a:t>
            </a:r>
            <a:r>
              <a:rPr lang="en-US" sz="2800" dirty="0" err="1" smtClean="0"/>
              <a:t>অবস্থিত</a:t>
            </a:r>
            <a:r>
              <a:rPr lang="en-US" sz="2800" dirty="0" smtClean="0"/>
              <a:t> ১২২ </a:t>
            </a:r>
            <a:r>
              <a:rPr lang="en-US" sz="2800" dirty="0" err="1" smtClean="0"/>
              <a:t>ফুট</a:t>
            </a:r>
            <a:r>
              <a:rPr lang="en-US" sz="2800" dirty="0" smtClean="0"/>
              <a:t> </a:t>
            </a:r>
            <a:r>
              <a:rPr lang="en-US" sz="2800" dirty="0" err="1" smtClean="0"/>
              <a:t>উঁচু</a:t>
            </a:r>
            <a:r>
              <a:rPr lang="en-US" sz="2800" dirty="0" smtClean="0"/>
              <a:t> </a:t>
            </a:r>
            <a:r>
              <a:rPr lang="en-US" sz="2800" dirty="0" err="1" smtClean="0"/>
              <a:t>শেরশাহ</a:t>
            </a:r>
            <a:r>
              <a:rPr lang="en-US" sz="2800" dirty="0" smtClean="0"/>
              <a:t> </a:t>
            </a:r>
            <a:r>
              <a:rPr lang="en-US" sz="2800" dirty="0" err="1" smtClean="0"/>
              <a:t>সুরির</a:t>
            </a:r>
            <a:r>
              <a:rPr lang="en-US" sz="2800" dirty="0" smtClean="0"/>
              <a:t> </a:t>
            </a:r>
            <a:r>
              <a:rPr lang="en-US" sz="2800" dirty="0" err="1" smtClean="0"/>
              <a:t>সমাধিসৌধটি</a:t>
            </a:r>
            <a:r>
              <a:rPr lang="en-US" sz="2800" dirty="0" smtClean="0"/>
              <a:t> </a:t>
            </a:r>
            <a:r>
              <a:rPr lang="en-US" sz="2800" dirty="0" err="1" smtClean="0"/>
              <a:t>লাল</a:t>
            </a:r>
            <a:r>
              <a:rPr lang="en-US" sz="2800" dirty="0" smtClean="0"/>
              <a:t> </a:t>
            </a:r>
            <a:r>
              <a:rPr lang="en-US" sz="2800" dirty="0" err="1" smtClean="0"/>
              <a:t>বেলেপাথরের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তৈরি</a:t>
            </a:r>
            <a:r>
              <a:rPr lang="en-US" sz="2800" dirty="0" smtClean="0"/>
              <a:t>। </a:t>
            </a:r>
            <a:r>
              <a:rPr lang="en-US" sz="2800" dirty="0" err="1" smtClean="0"/>
              <a:t>এটি</a:t>
            </a:r>
            <a:r>
              <a:rPr lang="en-US" sz="2800" dirty="0" smtClean="0"/>
              <a:t> </a:t>
            </a:r>
            <a:r>
              <a:rPr lang="en-US" sz="2800" dirty="0" err="1" smtClean="0"/>
              <a:t>মধ্যযুগীয়</a:t>
            </a:r>
            <a:r>
              <a:rPr lang="en-US" sz="2800" dirty="0" smtClean="0"/>
              <a:t> </a:t>
            </a:r>
            <a:r>
              <a:rPr lang="en-US" sz="2800" dirty="0" err="1" smtClean="0"/>
              <a:t>ইন্দো-ইসলামিক</a:t>
            </a:r>
            <a:r>
              <a:rPr lang="en-US" sz="2800" dirty="0" smtClean="0"/>
              <a:t> </a:t>
            </a:r>
            <a:r>
              <a:rPr lang="en-US" sz="2800" dirty="0" err="1" smtClean="0"/>
              <a:t>স্থাপত্যের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এক</a:t>
            </a:r>
            <a:r>
              <a:rPr lang="en-US" sz="2800" dirty="0" smtClean="0"/>
              <a:t>  </a:t>
            </a:r>
            <a:r>
              <a:rPr lang="en-US" sz="2800" dirty="0" err="1" smtClean="0"/>
              <a:t>অসামান্য</a:t>
            </a:r>
            <a:r>
              <a:rPr lang="en-US" sz="2800" dirty="0" smtClean="0"/>
              <a:t> </a:t>
            </a:r>
            <a:r>
              <a:rPr lang="en-US" sz="2800" dirty="0" err="1" smtClean="0"/>
              <a:t>মাস্টারপিস</a:t>
            </a:r>
            <a:r>
              <a:rPr lang="en-US" sz="2800" dirty="0" smtClean="0"/>
              <a:t>, </a:t>
            </a:r>
            <a:r>
              <a:rPr lang="en-US" sz="2800" dirty="0" err="1" smtClean="0"/>
              <a:t>যা</a:t>
            </a:r>
            <a:r>
              <a:rPr lang="en-US" sz="2800" dirty="0" smtClean="0"/>
              <a:t> </a:t>
            </a:r>
            <a:r>
              <a:rPr lang="en-US" sz="2800" dirty="0" err="1" smtClean="0"/>
              <a:t>তাঁর</a:t>
            </a:r>
            <a:r>
              <a:rPr lang="en-US" sz="2800" dirty="0" smtClean="0"/>
              <a:t> </a:t>
            </a:r>
            <a:r>
              <a:rPr lang="en-US" sz="2800" dirty="0" err="1" smtClean="0"/>
              <a:t>রাজকীয়</a:t>
            </a:r>
            <a:r>
              <a:rPr lang="en-US" sz="2800" dirty="0" smtClean="0"/>
              <a:t> </a:t>
            </a:r>
            <a:r>
              <a:rPr lang="en-US" sz="2800" dirty="0" err="1" smtClean="0"/>
              <a:t>বৈভর</a:t>
            </a:r>
            <a:r>
              <a:rPr lang="en-US" sz="2800" dirty="0" smtClean="0"/>
              <a:t> </a:t>
            </a:r>
            <a:r>
              <a:rPr lang="en-US" sz="2800" dirty="0" err="1" smtClean="0"/>
              <a:t>এবং</a:t>
            </a:r>
            <a:r>
              <a:rPr lang="en-US" sz="2800" dirty="0" smtClean="0"/>
              <a:t> </a:t>
            </a:r>
            <a:r>
              <a:rPr lang="en-US" sz="2800" dirty="0" err="1" smtClean="0"/>
              <a:t>নান্দনিক</a:t>
            </a:r>
            <a:r>
              <a:rPr lang="en-US" sz="2800" dirty="0" smtClean="0"/>
              <a:t> </a:t>
            </a:r>
            <a:r>
              <a:rPr lang="en-US" sz="2800" dirty="0" err="1" smtClean="0"/>
              <a:t>চেতনার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পরিচয়</a:t>
            </a:r>
            <a:r>
              <a:rPr lang="en-US" sz="2800" dirty="0" smtClean="0"/>
              <a:t> </a:t>
            </a:r>
            <a:r>
              <a:rPr lang="en-US" sz="2800" dirty="0" err="1" smtClean="0"/>
              <a:t>বহন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করে</a:t>
            </a:r>
            <a:r>
              <a:rPr lang="en-US" sz="2800" dirty="0" smtClean="0"/>
              <a:t> </a:t>
            </a:r>
            <a:r>
              <a:rPr lang="en-US" sz="2800" dirty="0" err="1" smtClean="0"/>
              <a:t>আজও</a:t>
            </a:r>
            <a:r>
              <a:rPr lang="en-US" sz="2800" dirty="0" smtClean="0"/>
              <a:t> </a:t>
            </a:r>
            <a:r>
              <a:rPr lang="en-US" sz="2800" dirty="0" err="1" smtClean="0"/>
              <a:t>সগৌরবে</a:t>
            </a:r>
            <a:r>
              <a:rPr lang="en-US" sz="2800" dirty="0" smtClean="0"/>
              <a:t> </a:t>
            </a:r>
            <a:r>
              <a:rPr lang="en-US" sz="2800" dirty="0" err="1" smtClean="0"/>
              <a:t>দাঁড়িয়ে</a:t>
            </a:r>
            <a:r>
              <a:rPr lang="en-US" sz="2800" dirty="0" smtClean="0"/>
              <a:t> </a:t>
            </a:r>
            <a:r>
              <a:rPr lang="en-US" sz="2800" dirty="0" err="1" smtClean="0"/>
              <a:t>রয়েছে</a:t>
            </a:r>
            <a:r>
              <a:rPr lang="en-US" sz="2800" dirty="0" smtClean="0"/>
              <a:t>।</a:t>
            </a:r>
            <a:endParaRPr lang="en-US" sz="2800" dirty="0"/>
          </a:p>
        </p:txBody>
      </p:sp>
      <p:sp>
        <p:nvSpPr>
          <p:cNvPr id="4" name="Hexagon 3"/>
          <p:cNvSpPr/>
          <p:nvPr/>
        </p:nvSpPr>
        <p:spPr>
          <a:xfrm>
            <a:off x="1524000" y="457200"/>
            <a:ext cx="5867400" cy="685800"/>
          </a:xfrm>
          <a:prstGeom prst="hexagon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সাসারামে</a:t>
            </a:r>
            <a:r>
              <a: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অমর</a:t>
            </a:r>
            <a:r>
              <a:rPr lang="en-U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সমাধি</a:t>
            </a:r>
            <a:endParaRPr lang="en-US" sz="3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81000" y="4572000"/>
            <a:ext cx="8229600" cy="19812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24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ame Side Corner Rectangle 2"/>
          <p:cNvSpPr/>
          <p:nvPr/>
        </p:nvSpPr>
        <p:spPr>
          <a:xfrm>
            <a:off x="457200" y="1676400"/>
            <a:ext cx="8305800" cy="2819400"/>
          </a:xfrm>
          <a:prstGeom prst="round2Same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chemeClr val="accent2">
                    <a:lumMod val="75000"/>
                  </a:schemeClr>
                </a:solidFill>
              </a:rPr>
              <a:t>ধন্যবাদ</a:t>
            </a:r>
            <a:endParaRPr lang="en-US" sz="13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48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763</Words>
  <Application>Microsoft Office PowerPoint</Application>
  <PresentationFormat>On-screen Show (4:3)</PresentationFormat>
  <Paragraphs>80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Mizan</dc:creator>
  <cp:lastModifiedBy>Mizan</cp:lastModifiedBy>
  <cp:revision>23</cp:revision>
  <dcterms:created xsi:type="dcterms:W3CDTF">2026-06-22T09:34:45Z</dcterms:created>
  <dcterms:modified xsi:type="dcterms:W3CDTF">2026-06-22T12:32:34Z</dcterms:modified>
</cp:coreProperties>
</file>