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77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11430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6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50" d="100"/>
          <a:sy n="50" d="100"/>
        </p:scale>
        <p:origin x="821" y="-10"/>
      </p:cViewPr>
      <p:guideLst>
        <p:guide orient="horz" pos="2160"/>
        <p:guide pos="360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F0A77D-D85F-4621-8CE7-FDAE0445EE5D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1143000"/>
            <a:ext cx="51435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D61BAF-195A-4A9B-B360-8B2594CDA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042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D61BAF-195A-4A9B-B360-8B2594CDA7D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75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প্রথমে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6957A5-0FD6-4F74-98D2-8A9EB63D59A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045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122363"/>
            <a:ext cx="8572500" cy="2387600"/>
          </a:xfrm>
          <a:prstGeom prst="rect">
            <a:avLst/>
          </a:prstGeom>
        </p:spPr>
        <p:txBody>
          <a:bodyPr anchor="b"/>
          <a:lstStyle>
            <a:lvl1pPr algn="ctr">
              <a:defRPr sz="5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602038"/>
            <a:ext cx="8572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50"/>
            </a:lvl1pPr>
            <a:lvl2pPr marL="428625" indent="0" algn="ctr">
              <a:buNone/>
              <a:defRPr sz="1875"/>
            </a:lvl2pPr>
            <a:lvl3pPr marL="857250" indent="0" algn="ctr">
              <a:buNone/>
              <a:defRPr sz="1688"/>
            </a:lvl3pPr>
            <a:lvl4pPr marL="1285875" indent="0" algn="ctr">
              <a:buNone/>
              <a:defRPr sz="1500"/>
            </a:lvl4pPr>
            <a:lvl5pPr marL="1714500" indent="0" algn="ctr">
              <a:buNone/>
              <a:defRPr sz="1500"/>
            </a:lvl5pPr>
            <a:lvl6pPr marL="2143125" indent="0" algn="ctr">
              <a:buNone/>
              <a:defRPr sz="1500"/>
            </a:lvl6pPr>
            <a:lvl7pPr marL="2571750" indent="0" algn="ctr">
              <a:buNone/>
              <a:defRPr sz="1500"/>
            </a:lvl7pPr>
            <a:lvl8pPr marL="3000375" indent="0" algn="ctr">
              <a:buNone/>
              <a:defRPr sz="1500"/>
            </a:lvl8pPr>
            <a:lvl9pPr marL="34290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21C2118A-AABB-4420-BCE1-1C65B4135F7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865EC107-E158-427A-8E57-FBA1FFD9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291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813" y="1825625"/>
            <a:ext cx="985837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21C2118A-AABB-4420-BCE1-1C65B4135F7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865EC107-E158-427A-8E57-FBA1FFD9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657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859" y="1709739"/>
            <a:ext cx="9858375" cy="2852737"/>
          </a:xfrm>
          <a:prstGeom prst="rect">
            <a:avLst/>
          </a:prstGeom>
        </p:spPr>
        <p:txBody>
          <a:bodyPr anchor="b"/>
          <a:lstStyle>
            <a:lvl1pPr>
              <a:defRPr sz="5625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859" y="4589464"/>
            <a:ext cx="9858375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21C2118A-AABB-4420-BCE1-1C65B4135F7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865EC107-E158-427A-8E57-FBA1FFD9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397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5813" y="1825625"/>
            <a:ext cx="48577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6438" y="1825625"/>
            <a:ext cx="48577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21C2118A-AABB-4420-BCE1-1C65B4135F7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865EC107-E158-427A-8E57-FBA1FFD9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056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1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302" y="1681163"/>
            <a:ext cx="4835425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302" y="2505075"/>
            <a:ext cx="4835425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86437" y="1681163"/>
            <a:ext cx="4859239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86437" y="2505075"/>
            <a:ext cx="4859239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21C2118A-AABB-4420-BCE1-1C65B4135F7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865EC107-E158-427A-8E57-FBA1FFD9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075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21C2118A-AABB-4420-BCE1-1C65B4135F7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865EC107-E158-427A-8E57-FBA1FFD9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11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21C2118A-AABB-4420-BCE1-1C65B4135F7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865EC107-E158-427A-8E57-FBA1FFD9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349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57200"/>
            <a:ext cx="3686472" cy="1600200"/>
          </a:xfrm>
          <a:prstGeom prst="rect">
            <a:avLst/>
          </a:prstGeom>
        </p:spPr>
        <p:txBody>
          <a:bodyPr anchor="b"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9238" y="987426"/>
            <a:ext cx="5786438" cy="4873625"/>
          </a:xfrm>
          <a:prstGeom prst="rect">
            <a:avLst/>
          </a:prstGeo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2057400"/>
            <a:ext cx="368647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21C2118A-AABB-4420-BCE1-1C65B4135F7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865EC107-E158-427A-8E57-FBA1FFD9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437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57200"/>
            <a:ext cx="3686472" cy="1600200"/>
          </a:xfrm>
          <a:prstGeom prst="rect">
            <a:avLst/>
          </a:prstGeom>
        </p:spPr>
        <p:txBody>
          <a:bodyPr anchor="b"/>
          <a:lstStyle>
            <a:lvl1pPr>
              <a:defRPr sz="3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59238" y="987426"/>
            <a:ext cx="5786438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2057400"/>
            <a:ext cx="3686472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21C2118A-AABB-4420-BCE1-1C65B4135F7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865EC107-E158-427A-8E57-FBA1FFD9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454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813" y="365126"/>
            <a:ext cx="9858375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1825625"/>
            <a:ext cx="9858375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21C2118A-AABB-4420-BCE1-1C65B4135F7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865EC107-E158-427A-8E57-FBA1FFD9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22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79594" y="365125"/>
            <a:ext cx="2464594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365125"/>
            <a:ext cx="7250906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5813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21C2118A-AABB-4420-BCE1-1C65B4135F7A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86188" y="6356351"/>
            <a:ext cx="3857625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2438" y="6356351"/>
            <a:ext cx="2571750" cy="365125"/>
          </a:xfrm>
          <a:prstGeom prst="rect">
            <a:avLst/>
          </a:prstGeom>
        </p:spPr>
        <p:txBody>
          <a:bodyPr/>
          <a:lstStyle/>
          <a:p>
            <a:fld id="{865EC107-E158-427A-8E57-FBA1FFD947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79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 userDrawn="1"/>
        </p:nvSpPr>
        <p:spPr>
          <a:xfrm>
            <a:off x="16760" y="0"/>
            <a:ext cx="11430000" cy="6858000"/>
          </a:xfrm>
          <a:prstGeom prst="frame">
            <a:avLst>
              <a:gd name="adj1" fmla="val 1679"/>
            </a:avLst>
          </a:prstGeom>
          <a:solidFill>
            <a:srgbClr val="008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rame 7"/>
          <p:cNvSpPr/>
          <p:nvPr userDrawn="1"/>
        </p:nvSpPr>
        <p:spPr>
          <a:xfrm>
            <a:off x="159630" y="172686"/>
            <a:ext cx="11145078" cy="6519060"/>
          </a:xfrm>
          <a:prstGeom prst="frame">
            <a:avLst>
              <a:gd name="adj1" fmla="val 1123"/>
            </a:avLst>
          </a:prstGeom>
          <a:solidFill>
            <a:srgbClr val="0099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485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57250" rtl="0" eaLnBrk="1" latinLnBrk="0" hangingPunct="1">
        <a:lnSpc>
          <a:spcPct val="90000"/>
        </a:lnSpc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4313" indent="-214313" algn="l" defTabSz="857250" rtl="0" eaLnBrk="1" latinLnBrk="0" hangingPunct="1">
        <a:lnSpc>
          <a:spcPct val="90000"/>
        </a:lnSpc>
        <a:spcBef>
          <a:spcPts val="938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1pPr>
      <a:lvl2pPr marL="6429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gif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gif"/><Relationship Id="rId4" Type="http://schemas.openxmlformats.org/officeDocument/2006/relationships/image" Target="../media/image22.jpg"/><Relationship Id="rId9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557462" y="1600200"/>
            <a:ext cx="6386513" cy="4672013"/>
          </a:xfrm>
          <a:prstGeom prst="roundRect">
            <a:avLst>
              <a:gd name="adj" fmla="val 7452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8"/>
          </a:p>
        </p:txBody>
      </p:sp>
      <p:sp>
        <p:nvSpPr>
          <p:cNvPr id="7" name="TextBox 13"/>
          <p:cNvSpPr txBox="1"/>
          <p:nvPr/>
        </p:nvSpPr>
        <p:spPr>
          <a:xfrm>
            <a:off x="1405722" y="525557"/>
            <a:ext cx="8516202" cy="7976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5537"/>
              </a:lnSpc>
            </a:pPr>
            <a:r>
              <a:rPr lang="en-US" sz="5801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মাল্টি</a:t>
            </a:r>
            <a:r>
              <a:rPr lang="bn-BD" sz="5801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মিডিয়া</a:t>
            </a:r>
            <a:r>
              <a:rPr lang="en-US" sz="5801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801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5801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801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5801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801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r>
              <a:rPr lang="bn-BD" sz="5801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4747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               </a:t>
            </a:r>
            <a:endParaRPr lang="bn-IN" sz="7734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72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312106" y="3649619"/>
            <a:ext cx="420557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  <a:defRPr/>
            </a:pP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ি: ৬ষ্</a:t>
            </a:r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ঠ</a:t>
            </a:r>
            <a:endParaRPr lang="en-US" sz="3200" b="1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  <a:defRPr/>
            </a:pP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buNone/>
              <a:defRPr/>
            </a:pPr>
            <a:r>
              <a:rPr lang="bn-BD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চতুর্থ</a:t>
            </a:r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পাঠ-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২৮</a:t>
            </a:r>
          </a:p>
          <a:p>
            <a:pPr algn="ctr">
              <a:buNone/>
              <a:defRPr/>
            </a:pP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৫০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মিনি</a:t>
            </a:r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None/>
              <a:defRPr/>
            </a:pP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bn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তারিখ: 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54687" y="5580523"/>
            <a:ext cx="18197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fld id="{D302F284-0852-42BD-8FFB-BB6D6EA3DD9D}" type="datetime1">
              <a:rPr lang="bn-IN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pPr>
                <a:buNone/>
              </a:pPr>
              <a:t>23-06-26</a:t>
            </a:fld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26248" y="492847"/>
            <a:ext cx="5464916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None/>
            </a:pPr>
            <a:r>
              <a:rPr lang="bn-IN" sz="48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</a:t>
            </a:r>
            <a:r>
              <a:rPr lang="en-US" sz="48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রিচিতি</a:t>
            </a:r>
            <a:endParaRPr lang="en-US" sz="48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4" t="6870" r="6234" b="3611"/>
          <a:stretch/>
        </p:blipFill>
        <p:spPr>
          <a:xfrm>
            <a:off x="7407535" y="908453"/>
            <a:ext cx="2089949" cy="2691646"/>
          </a:xfrm>
          <a:prstGeom prst="roundRect">
            <a:avLst>
              <a:gd name="adj" fmla="val 8274"/>
            </a:avLst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grpSp>
        <p:nvGrpSpPr>
          <p:cNvPr id="8" name="Group 7"/>
          <p:cNvGrpSpPr/>
          <p:nvPr/>
        </p:nvGrpSpPr>
        <p:grpSpPr>
          <a:xfrm>
            <a:off x="5416261" y="1726656"/>
            <a:ext cx="869867" cy="3945302"/>
            <a:chOff x="5572125" y="2254015"/>
            <a:chExt cx="1198770" cy="3509841"/>
          </a:xfrm>
        </p:grpSpPr>
        <p:sp>
          <p:nvSpPr>
            <p:cNvPr id="9" name="Curved Left Arrow 8"/>
            <p:cNvSpPr/>
            <p:nvPr/>
          </p:nvSpPr>
          <p:spPr>
            <a:xfrm>
              <a:off x="5572125" y="2257425"/>
              <a:ext cx="668231" cy="3506431"/>
            </a:xfrm>
            <a:prstGeom prst="curvedLeftArrow">
              <a:avLst>
                <a:gd name="adj1" fmla="val 46528"/>
                <a:gd name="adj2" fmla="val 50000"/>
                <a:gd name="adj3" fmla="val 16448"/>
              </a:avLst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88">
                <a:solidFill>
                  <a:schemeClr val="tx1"/>
                </a:solidFill>
              </a:endParaRPr>
            </a:p>
          </p:txBody>
        </p:sp>
        <p:sp>
          <p:nvSpPr>
            <p:cNvPr id="10" name="Curved Left Arrow 9"/>
            <p:cNvSpPr/>
            <p:nvPr/>
          </p:nvSpPr>
          <p:spPr>
            <a:xfrm flipH="1">
              <a:off x="6077051" y="2254015"/>
              <a:ext cx="693844" cy="3506431"/>
            </a:xfrm>
            <a:prstGeom prst="curvedLeftArrow">
              <a:avLst>
                <a:gd name="adj1" fmla="val 46528"/>
                <a:gd name="adj2" fmla="val 50000"/>
                <a:gd name="adj3" fmla="val 16448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88">
                <a:solidFill>
                  <a:schemeClr val="tx1"/>
                </a:solidFill>
              </a:endParaRPr>
            </a:p>
          </p:txBody>
        </p:sp>
      </p:grpSp>
      <p:sp>
        <p:nvSpPr>
          <p:cNvPr id="12" name="Sun 11"/>
          <p:cNvSpPr/>
          <p:nvPr/>
        </p:nvSpPr>
        <p:spPr>
          <a:xfrm>
            <a:off x="5769573" y="3649620"/>
            <a:ext cx="131578" cy="157152"/>
          </a:xfrm>
          <a:prstGeom prst="sun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8"/>
          </a:p>
        </p:txBody>
      </p:sp>
      <p:sp>
        <p:nvSpPr>
          <p:cNvPr id="13" name="TextBox 12"/>
          <p:cNvSpPr txBox="1"/>
          <p:nvPr/>
        </p:nvSpPr>
        <p:spPr>
          <a:xfrm>
            <a:off x="326413" y="3733863"/>
            <a:ext cx="4913192" cy="2431435"/>
          </a:xfrm>
          <a:prstGeom prst="rect">
            <a:avLst/>
          </a:prstGeom>
          <a:solidFill>
            <a:schemeClr val="bg1"/>
          </a:solidFill>
          <a:ln w="57150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নার্গিস </a:t>
            </a:r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খাতুন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(আইসিটি</a:t>
            </a:r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পোরজনা </a:t>
            </a: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এম, এন উচ্চ বিদ্যালয়, </a:t>
            </a:r>
            <a:endPara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as-IN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শাহজাদপুর</a:t>
            </a: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সিরাজগঞ্জ।</a:t>
            </a:r>
            <a:r>
              <a:rPr lang="as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nargiskhatunm1979@gmail.com</a:t>
            </a:r>
            <a:endParaRPr lang="bn-BD" sz="2400" dirty="0">
              <a:ln w="1143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8" b="10846"/>
          <a:stretch/>
        </p:blipFill>
        <p:spPr>
          <a:xfrm>
            <a:off x="1819928" y="981029"/>
            <a:ext cx="2212639" cy="261907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40072194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221134"/>
            <a:ext cx="3800475" cy="38004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514" y="1531605"/>
            <a:ext cx="3228975" cy="3046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863" y="1233670"/>
            <a:ext cx="4616306" cy="29651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17348" y="455803"/>
            <a:ext cx="653068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7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</a:t>
            </a:r>
            <a:r>
              <a:rPr lang="en-US" sz="375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37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75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ভাল</a:t>
            </a:r>
            <a:r>
              <a:rPr lang="bn-IN" sz="37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75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ভাবে</a:t>
            </a:r>
            <a:r>
              <a:rPr lang="bn-IN" sz="37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লক্ষ্য কর:</a:t>
            </a:r>
            <a:endParaRPr lang="en-US" sz="37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3707" y="4428210"/>
            <a:ext cx="3265343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ছবিটি কিসের?</a:t>
            </a:r>
            <a:endParaRPr lang="en-US" sz="337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5107" y="5035003"/>
            <a:ext cx="3722543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মাইক্রোসফট ওয়ার্ডের</a:t>
            </a:r>
            <a:endParaRPr lang="en-US" sz="337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43350" y="4428210"/>
            <a:ext cx="3265343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ছবিটি কিসের?</a:t>
            </a:r>
            <a:endParaRPr lang="en-US" sz="337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29062" y="5034131"/>
            <a:ext cx="2957513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োল্ডা</a:t>
            </a:r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রের</a:t>
            </a:r>
            <a:endParaRPr lang="en-US" sz="337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215188" y="4415674"/>
            <a:ext cx="3579828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উপরের ছবিতে কী ঘটছে?</a:t>
            </a:r>
            <a:endParaRPr lang="en-US" sz="337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43800" y="5067593"/>
            <a:ext cx="2957513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ফাইল খুল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ে</a:t>
            </a:r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যাচ্ছ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ে</a:t>
            </a:r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37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0859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1594" y="573339"/>
            <a:ext cx="7135348" cy="8489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906"/>
              </a:lnSpc>
            </a:pPr>
            <a:r>
              <a:rPr lang="bn-IN" sz="5625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আলোচ্য বিষয়</a:t>
            </a:r>
            <a:r>
              <a:rPr lang="bn-BD" sz="5625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45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     </a:t>
            </a:r>
            <a:endParaRPr lang="bn-IN" sz="75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4718" y="1674557"/>
            <a:ext cx="11052407" cy="8489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906"/>
              </a:lnSpc>
            </a:pPr>
            <a:r>
              <a:rPr lang="bn-IN" sz="506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ওয়ার্ড প্রসেসর ব্যবহার করে নতুন ফাই</a:t>
            </a:r>
            <a:r>
              <a:rPr lang="bn-IN" sz="5063" b="1" dirty="0">
                <a:ln w="1143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 খোলা ও লেখা</a:t>
            </a:r>
            <a:r>
              <a:rPr lang="bn-IN" sz="4125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</a:t>
            </a:r>
            <a:endParaRPr lang="bn-IN" sz="675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812" y="3028043"/>
            <a:ext cx="2728913" cy="310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805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46975" y="1965815"/>
            <a:ext cx="42979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94780" y="544016"/>
            <a:ext cx="5254728" cy="87145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None/>
            </a:pPr>
            <a:r>
              <a:rPr lang="bn-IN" sz="5063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063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46975" y="2712071"/>
            <a:ext cx="57518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q"/>
            </a:pP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ওয়ার্ড প্রসেসর কী তা বলতে পারবে;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81359" y="3400115"/>
            <a:ext cx="9182322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Wingdings" panose="05000000000000000000" pitchFamily="2" charset="2"/>
              <a:buChar char="q"/>
            </a:pPr>
            <a:r>
              <a:rPr lang="bn-IN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ওয়ার্ড প্রসেসর ব্যবহার করে লেখালেখির কাজ করতে পারবে;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37930" y="3982487"/>
            <a:ext cx="78470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lvl="0" indent="-571500">
              <a:buFont typeface="Wingdings" panose="05000000000000000000" pitchFamily="2" charset="2"/>
              <a:buChar char="q"/>
            </a:pP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ওয়ার্ড প্রসেসর ব্যবহার করে ফাইল খ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লতে পারবে।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319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4" t="6870" r="6234" b="3611"/>
          <a:stretch/>
        </p:blipFill>
        <p:spPr>
          <a:xfrm>
            <a:off x="414337" y="1428716"/>
            <a:ext cx="2651406" cy="341474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078" y="684404"/>
            <a:ext cx="5014948" cy="49324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17348" y="455803"/>
            <a:ext cx="653068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7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ছবিগুলো </a:t>
            </a:r>
            <a:r>
              <a:rPr lang="bn-IN" sz="375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কিসের?</a:t>
            </a:r>
            <a:endParaRPr lang="en-US" sz="37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4" r="24171"/>
          <a:stretch/>
        </p:blipFill>
        <p:spPr>
          <a:xfrm>
            <a:off x="8543925" y="1928813"/>
            <a:ext cx="2404130" cy="241378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6112" y="5568917"/>
            <a:ext cx="10323368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এতদিন বইয়ে আমরা কম্পিউটারের কিংবা আইসিটির </a:t>
            </a:r>
            <a:r>
              <a:rPr lang="bn-IN" sz="33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নানারকম </a:t>
            </a:r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বর্ণনা পড়েছি।</a:t>
            </a:r>
            <a:endParaRPr lang="en-US" sz="337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6022" y="4985609"/>
            <a:ext cx="10693336" cy="1650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ওয়ার্ড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</a:t>
            </a:r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প্রসেসিং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প্রক্রিয়াকরণ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ওয়ার্ড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প্রসেসিং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প্রক্রিয়াকরণ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bn-IN" sz="337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375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</a:t>
            </a:r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টারের যে প্রোগ্রাম ব্যবহার করে লেখালেখির কাজ করা </a:t>
            </a:r>
            <a:endParaRPr lang="bn-IN" sz="3375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3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 </a:t>
            </a:r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তাকে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ওয়ার্ড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প্রসেসিং</a:t>
            </a:r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বলা হয়। </a:t>
            </a:r>
            <a:endParaRPr lang="en-US" sz="337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935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9352" y="1443039"/>
            <a:ext cx="4946903" cy="322897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0" b="17360"/>
          <a:stretch/>
        </p:blipFill>
        <p:spPr>
          <a:xfrm>
            <a:off x="375349" y="1015320"/>
            <a:ext cx="5463154" cy="39495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3491" y="5477916"/>
            <a:ext cx="7865918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 আমরা সত্যিকারে হাত দিয়ে কাজ শিখবো।</a:t>
            </a:r>
            <a:endParaRPr lang="en-US" sz="337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17348" y="455803"/>
            <a:ext cx="653068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7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ছবিতে কী করছে?</a:t>
            </a:r>
            <a:endParaRPr lang="en-US" sz="37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9847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98802" y="535781"/>
            <a:ext cx="2946797" cy="7976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537"/>
              </a:lnSpc>
            </a:pPr>
            <a:r>
              <a:rPr lang="en-US" sz="4747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bn-IN" sz="4747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কাজ</a:t>
            </a:r>
            <a:endParaRPr lang="en-US" sz="5801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91571" y="5432861"/>
            <a:ext cx="6757829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1836" indent="-401836" algn="ctr">
              <a:buFont typeface="Wingdings" panose="05000000000000000000" pitchFamily="2" charset="2"/>
              <a:buChar char="q"/>
            </a:pPr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ওয়ার্ড প্রসেসর বলতে কী বোঝায় </a:t>
            </a:r>
            <a:r>
              <a:rPr lang="bn-IN" sz="3375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লেখ।</a:t>
            </a:r>
            <a:endParaRPr lang="en-US" sz="337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95813" y="1892977"/>
            <a:ext cx="4315310" cy="297858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8"/>
          </a:p>
        </p:txBody>
      </p:sp>
    </p:spTree>
    <p:extLst>
      <p:ext uri="{BB962C8B-B14F-4D97-AF65-F5344CB8AC3E}">
        <p14:creationId xmlns:p14="http://schemas.microsoft.com/office/powerpoint/2010/main" val="16991621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00" b="15920"/>
          <a:stretch/>
        </p:blipFill>
        <p:spPr>
          <a:xfrm>
            <a:off x="5581812" y="1362641"/>
            <a:ext cx="5235923" cy="36065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291" y="1362641"/>
            <a:ext cx="5032450" cy="38970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624" y="2993111"/>
            <a:ext cx="341248" cy="3412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53491" y="5608680"/>
            <a:ext cx="7865918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প্রথমে ঠিকমত বিদ্যুৎ সংযোগ দিতে হবে।</a:t>
            </a:r>
            <a:endParaRPr lang="en-US" sz="337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17348" y="412215"/>
            <a:ext cx="653068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7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চালু করার নিয়মঃ</a:t>
            </a:r>
            <a:endParaRPr lang="en-US" sz="37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95554" y="5608680"/>
            <a:ext cx="7865918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কম্পিউটারের পাওয়ার সুইচ অন করতে হবে।</a:t>
            </a:r>
            <a:endParaRPr lang="en-US" sz="337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8453841" y="4969146"/>
            <a:ext cx="1816208" cy="479477"/>
          </a:xfrm>
          <a:prstGeom prst="wedgeRoundRectCallout">
            <a:avLst>
              <a:gd name="adj1" fmla="val -149120"/>
              <a:gd name="adj2" fmla="val -414631"/>
              <a:gd name="adj3" fmla="val 16667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পাওয়ার সুইচ</a:t>
            </a:r>
            <a:endParaRPr lang="en-US" sz="3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1353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2" grpId="0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619653" y="290593"/>
            <a:ext cx="8170917" cy="5483006"/>
            <a:chOff x="1637223" y="821410"/>
            <a:chExt cx="7878735" cy="584854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342"/>
            <a:stretch/>
          </p:blipFill>
          <p:spPr>
            <a:xfrm>
              <a:off x="1637223" y="821410"/>
              <a:ext cx="7878735" cy="58485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8539" y="1623527"/>
              <a:ext cx="4319662" cy="2690694"/>
            </a:xfrm>
            <a:prstGeom prst="rect">
              <a:avLst/>
            </a:prstGeom>
            <a:scene3d>
              <a:camera prst="perspectiveRight">
                <a:rot lat="0" lon="19499990" rev="0"/>
              </a:camera>
              <a:lightRig rig="threePt" dir="t"/>
            </a:scene3d>
            <a:sp3d>
              <a:bevelT prst="relaxedInset"/>
            </a:sp3d>
          </p:spPr>
        </p:pic>
      </p:grpSp>
      <p:sp>
        <p:nvSpPr>
          <p:cNvPr id="7" name="TextBox 6"/>
          <p:cNvSpPr txBox="1"/>
          <p:nvPr/>
        </p:nvSpPr>
        <p:spPr>
          <a:xfrm>
            <a:off x="3583799" y="5892069"/>
            <a:ext cx="4242622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আইকোন অর্থ ছবি</a:t>
            </a:r>
            <a:endParaRPr lang="en-US" sz="337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44524" y="5881378"/>
            <a:ext cx="8921173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চালুর পর ডেক্সটপে ছোট ছোট ছবিকে আইকোন বলে।</a:t>
            </a:r>
            <a:endParaRPr lang="en-US" sz="337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899172" y="1619250"/>
            <a:ext cx="226219" cy="267891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8"/>
          </a:p>
        </p:txBody>
      </p:sp>
      <p:sp>
        <p:nvSpPr>
          <p:cNvPr id="9" name="Oval 8"/>
          <p:cNvSpPr/>
          <p:nvPr/>
        </p:nvSpPr>
        <p:spPr>
          <a:xfrm>
            <a:off x="2902956" y="2324285"/>
            <a:ext cx="226219" cy="267891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8"/>
          </a:p>
        </p:txBody>
      </p:sp>
      <p:sp>
        <p:nvSpPr>
          <p:cNvPr id="10" name="Oval 9"/>
          <p:cNvSpPr/>
          <p:nvPr/>
        </p:nvSpPr>
        <p:spPr>
          <a:xfrm>
            <a:off x="2208281" y="2324285"/>
            <a:ext cx="226219" cy="267891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8"/>
          </a:p>
        </p:txBody>
      </p:sp>
      <p:sp>
        <p:nvSpPr>
          <p:cNvPr id="11" name="Oval 10"/>
          <p:cNvSpPr/>
          <p:nvPr/>
        </p:nvSpPr>
        <p:spPr>
          <a:xfrm>
            <a:off x="2919680" y="2676803"/>
            <a:ext cx="226219" cy="267891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8"/>
          </a:p>
        </p:txBody>
      </p:sp>
    </p:spTree>
    <p:extLst>
      <p:ext uri="{BB962C8B-B14F-4D97-AF65-F5344CB8AC3E}">
        <p14:creationId xmlns:p14="http://schemas.microsoft.com/office/powerpoint/2010/main" val="46863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1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1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1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21" presetClass="entr" presetSubtype="8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2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1435" y="3180643"/>
            <a:ext cx="3125391" cy="2553891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854449" y="496278"/>
            <a:ext cx="5943011" cy="5048609"/>
            <a:chOff x="759012" y="529363"/>
            <a:chExt cx="6339212" cy="5385183"/>
          </a:xfrm>
        </p:grpSpPr>
        <p:grpSp>
          <p:nvGrpSpPr>
            <p:cNvPr id="4" name="Group 3"/>
            <p:cNvGrpSpPr/>
            <p:nvPr/>
          </p:nvGrpSpPr>
          <p:grpSpPr>
            <a:xfrm>
              <a:off x="2080241" y="3460486"/>
              <a:ext cx="3634354" cy="2454060"/>
              <a:chOff x="2002751" y="3847938"/>
              <a:chExt cx="3634354" cy="2454060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2002751" y="5325605"/>
                <a:ext cx="3634354" cy="976393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88"/>
              </a:p>
            </p:txBody>
          </p:sp>
          <p:sp>
            <p:nvSpPr>
              <p:cNvPr id="11" name="Isosceles Triangle 10"/>
              <p:cNvSpPr/>
              <p:nvPr/>
            </p:nvSpPr>
            <p:spPr>
              <a:xfrm>
                <a:off x="2865975" y="3847938"/>
                <a:ext cx="1945441" cy="1988949"/>
              </a:xfrm>
              <a:prstGeom prst="triangl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scene3d>
                <a:camera prst="orthographicFront"/>
                <a:lightRig rig="threePt" dir="t"/>
              </a:scene3d>
              <a:sp3d>
                <a:bevelT prst="relaxedIns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88"/>
              </a:p>
            </p:txBody>
          </p:sp>
        </p:grpSp>
        <p:sp>
          <p:nvSpPr>
            <p:cNvPr id="12" name="Frame 11"/>
            <p:cNvSpPr/>
            <p:nvPr/>
          </p:nvSpPr>
          <p:spPr>
            <a:xfrm>
              <a:off x="759012" y="529363"/>
              <a:ext cx="6339212" cy="4073633"/>
            </a:xfrm>
            <a:prstGeom prst="frame">
              <a:avLst>
                <a:gd name="adj1" fmla="val 5561"/>
              </a:avLst>
            </a:prstGeom>
            <a:solidFill>
              <a:schemeClr val="tx1">
                <a:lumMod val="65000"/>
                <a:lumOff val="35000"/>
              </a:schemeClr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88">
                <a:solidFill>
                  <a:schemeClr val="tx1"/>
                </a:solidFill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43" y="682894"/>
            <a:ext cx="5647119" cy="3429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599" y="1147843"/>
            <a:ext cx="5187089" cy="271704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2701" y="5881378"/>
            <a:ext cx="10664771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মাউস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নাড়ালে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মনি</a:t>
            </a:r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টরে একটি চিহ্ন নড়াচড়া করে, এটিকে মাউস পয়েন্টার  বলে।</a:t>
            </a:r>
            <a:endParaRPr lang="en-US" sz="337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51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7348" y="339568"/>
            <a:ext cx="653068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7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কোথায় টেপা হলে কী হয় একটু লক্</a:t>
            </a:r>
            <a:r>
              <a:rPr lang="en-US" sz="375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ষ্য</a:t>
            </a:r>
            <a:r>
              <a:rPr lang="bn-IN" sz="37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করিঃ</a:t>
            </a:r>
            <a:endParaRPr lang="en-US" sz="37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78" y="1582295"/>
            <a:ext cx="2392853" cy="12233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74448" y="1635947"/>
            <a:ext cx="849985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Shift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চেপে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লিখলে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হাতের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অক্ষরে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ছো</a:t>
            </a:r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 হাতের।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69" t="41865" r="16644" b="40562"/>
          <a:stretch/>
        </p:blipFill>
        <p:spPr>
          <a:xfrm>
            <a:off x="331760" y="3089687"/>
            <a:ext cx="3777712" cy="13273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54767" y="3133275"/>
            <a:ext cx="685800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Space Bar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চাপ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দিলে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আরেক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মাঝে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ফাঁকা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" t="31397" r="7270" b="27019"/>
          <a:stretch/>
        </p:blipFill>
        <p:spPr>
          <a:xfrm>
            <a:off x="288172" y="4838376"/>
            <a:ext cx="2765632" cy="128938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59524" y="4905274"/>
            <a:ext cx="685800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 পুরো প্যারাগ্রাফ লেখা শেষ হলে 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Enter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টনে চাপ দিলে নতুন প্যরাগ্রাফে লেখা শুরু হবে।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5" y="1060667"/>
            <a:ext cx="1785938" cy="100920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370328" y="944568"/>
            <a:ext cx="849985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যখন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তখন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লেখার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Cursor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অবস্থান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মাউসে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কারসরকে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স্থানে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নেওয়া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 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A"/>
              </a:clrFrom>
              <a:clrTo>
                <a:srgbClr val="FFFF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1" y="1854085"/>
            <a:ext cx="2309710" cy="208345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162491" y="2603983"/>
            <a:ext cx="8499853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Delet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key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চাপ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দিলে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কারসরের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ডানের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অক্ষর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মুছে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  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58" t="24453" r="7692" b="30031"/>
          <a:stretch/>
        </p:blipFill>
        <p:spPr>
          <a:xfrm>
            <a:off x="382010" y="3694791"/>
            <a:ext cx="2833283" cy="131951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273411" y="3831294"/>
            <a:ext cx="8499853" cy="1188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Backspace </a:t>
            </a:r>
            <a:r>
              <a:rPr lang="en-US" sz="37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চাপ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দিলে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কারসরের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বাম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দিকের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অক্ষর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মুছে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  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271220" y="5128972"/>
            <a:ext cx="6552275" cy="1438647"/>
            <a:chOff x="400372" y="5548393"/>
            <a:chExt cx="6989093" cy="1534557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AF9F4"/>
                </a:clrFrom>
                <a:clrTo>
                  <a:srgbClr val="FAF9F4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372" y="5548393"/>
              <a:ext cx="3252253" cy="153455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6615" y="5687878"/>
              <a:ext cx="3752850" cy="1242443"/>
            </a:xfrm>
            <a:prstGeom prst="rect">
              <a:avLst/>
            </a:prstGeom>
          </p:spPr>
        </p:pic>
      </p:grpSp>
      <p:sp>
        <p:nvSpPr>
          <p:cNvPr id="32" name="TextBox 31"/>
          <p:cNvSpPr txBox="1"/>
          <p:nvPr/>
        </p:nvSpPr>
        <p:spPr>
          <a:xfrm>
            <a:off x="6707259" y="5099916"/>
            <a:ext cx="5482234" cy="1650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Ctrl, Alt,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Function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endParaRPr lang="en-US" sz="337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কমান্ডের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তবে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এগুলো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চাপ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দেওয়া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ভাল</a:t>
            </a:r>
            <a:endParaRPr lang="en-US" sz="337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33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u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0"/>
      <p:bldP spid="7" grpId="1"/>
      <p:bldP spid="10" grpId="0"/>
      <p:bldP spid="10" grpId="1"/>
      <p:bldP spid="24" grpId="0"/>
      <p:bldP spid="26" grpId="0"/>
      <p:bldP spid="28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0684" y="535781"/>
            <a:ext cx="2946797" cy="7976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537"/>
              </a:lnSpc>
            </a:pPr>
            <a:r>
              <a:rPr lang="bn-IN" sz="4747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5801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98695" y="5334490"/>
            <a:ext cx="7761110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1836" indent="-401836">
              <a:buFont typeface="Wingdings" panose="05000000000000000000" pitchFamily="2" charset="2"/>
              <a:buChar char="q"/>
            </a:pPr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ওয়ার্ড প্রসেসর ব্যবহার করে নিজের নাম রোল লেখ।</a:t>
            </a:r>
            <a:endParaRPr lang="en-US" sz="337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575" y="1781983"/>
            <a:ext cx="5114440" cy="257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386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211" y="417639"/>
            <a:ext cx="7005814" cy="3319492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5" name="Oval Callout 4"/>
          <p:cNvSpPr/>
          <p:nvPr/>
        </p:nvSpPr>
        <p:spPr>
          <a:xfrm>
            <a:off x="458753" y="4774968"/>
            <a:ext cx="2372109" cy="1120940"/>
          </a:xfrm>
          <a:prstGeom prst="wedgeEllipseCallout">
            <a:avLst>
              <a:gd name="adj1" fmla="val 33524"/>
              <a:gd name="adj2" fmla="val -370388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75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Office</a:t>
            </a:r>
            <a:endParaRPr lang="bn-IN" sz="3375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375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Button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6289" y="5895908"/>
            <a:ext cx="10664771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সংরক্ষণের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জন্য</a:t>
            </a:r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37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614" y="454128"/>
            <a:ext cx="4518373" cy="5035663"/>
          </a:xfrm>
          <a:prstGeom prst="rect">
            <a:avLst/>
          </a:prstGeom>
        </p:spPr>
      </p:pic>
      <p:sp>
        <p:nvSpPr>
          <p:cNvPr id="8" name="Oval Callout 7"/>
          <p:cNvSpPr/>
          <p:nvPr/>
        </p:nvSpPr>
        <p:spPr>
          <a:xfrm>
            <a:off x="601628" y="4874255"/>
            <a:ext cx="2372109" cy="1120940"/>
          </a:xfrm>
          <a:prstGeom prst="wedgeEllipseCallout">
            <a:avLst>
              <a:gd name="adj1" fmla="val 72725"/>
              <a:gd name="adj2" fmla="val -283542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125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Save</a:t>
            </a:r>
            <a:endParaRPr lang="bn-IN" sz="3375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08302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  <p:bldP spid="6" grpId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39" y="354841"/>
            <a:ext cx="4518373" cy="5035663"/>
          </a:xfrm>
          <a:prstGeom prst="rect">
            <a:avLst/>
          </a:prstGeom>
        </p:spPr>
      </p:pic>
      <p:sp>
        <p:nvSpPr>
          <p:cNvPr id="3" name="Oval Callout 2"/>
          <p:cNvSpPr/>
          <p:nvPr/>
        </p:nvSpPr>
        <p:spPr>
          <a:xfrm>
            <a:off x="458753" y="4774968"/>
            <a:ext cx="2372109" cy="1120940"/>
          </a:xfrm>
          <a:prstGeom prst="wedgeEllipseCallout">
            <a:avLst>
              <a:gd name="adj1" fmla="val 72725"/>
              <a:gd name="adj2" fmla="val -283542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125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Save</a:t>
            </a:r>
            <a:endParaRPr lang="bn-IN" sz="3375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365915" y="348712"/>
            <a:ext cx="6740443" cy="4431547"/>
            <a:chOff x="2464231" y="371959"/>
            <a:chExt cx="7189806" cy="4726983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4231" y="371959"/>
              <a:ext cx="7189806" cy="4726983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 prst="relaxedInset"/>
            </a:sp3d>
          </p:spPr>
        </p:pic>
        <p:sp>
          <p:nvSpPr>
            <p:cNvPr id="13" name="Rectangle 12"/>
            <p:cNvSpPr/>
            <p:nvPr/>
          </p:nvSpPr>
          <p:spPr>
            <a:xfrm>
              <a:off x="7501180" y="4663019"/>
              <a:ext cx="759417" cy="29643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88" b="1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Save</a:t>
              </a:r>
            </a:p>
          </p:txBody>
        </p:sp>
      </p:grpSp>
      <p:sp>
        <p:nvSpPr>
          <p:cNvPr id="14" name="Oval Callout 13"/>
          <p:cNvSpPr/>
          <p:nvPr/>
        </p:nvSpPr>
        <p:spPr>
          <a:xfrm>
            <a:off x="8505763" y="5443333"/>
            <a:ext cx="2372109" cy="1120940"/>
          </a:xfrm>
          <a:prstGeom prst="wedgeEllipseCallout">
            <a:avLst>
              <a:gd name="adj1" fmla="val -86530"/>
              <a:gd name="adj2" fmla="val -130590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125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Save</a:t>
            </a:r>
            <a:endParaRPr lang="bn-IN" sz="3375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Oval Callout 14"/>
          <p:cNvSpPr/>
          <p:nvPr/>
        </p:nvSpPr>
        <p:spPr>
          <a:xfrm>
            <a:off x="327985" y="5443333"/>
            <a:ext cx="2706293" cy="1120940"/>
          </a:xfrm>
          <a:prstGeom prst="wedgeEllipseCallout">
            <a:avLst>
              <a:gd name="adj1" fmla="val 104194"/>
              <a:gd name="adj2" fmla="val -158509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File Name </a:t>
            </a:r>
            <a:r>
              <a:rPr lang="en-US" sz="225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দিতে</a:t>
            </a:r>
            <a:r>
              <a:rPr lang="en-US" sz="22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5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হবে</a:t>
            </a:r>
            <a:endParaRPr lang="bn-IN" sz="22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98358" y="4053777"/>
            <a:ext cx="2804225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bn-IN" sz="112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1125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MD. RAHAT ALAMGIR</a:t>
            </a:r>
          </a:p>
        </p:txBody>
      </p:sp>
    </p:spTree>
    <p:extLst>
      <p:ext uri="{BB962C8B-B14F-4D97-AF65-F5344CB8AC3E}">
        <p14:creationId xmlns:p14="http://schemas.microsoft.com/office/powerpoint/2010/main" val="981749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14" grpId="0" animBg="1"/>
      <p:bldP spid="15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7348" y="325039"/>
            <a:ext cx="653068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75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ওয়ার্ড</a:t>
            </a:r>
            <a:r>
              <a:rPr lang="bn-IN" sz="375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প্রসেসরটি বন্ধ করার নিয়মঃ</a:t>
            </a:r>
            <a:endParaRPr lang="en-US" sz="375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23"/>
          <a:stretch/>
        </p:blipFill>
        <p:spPr>
          <a:xfrm>
            <a:off x="3148244" y="1075858"/>
            <a:ext cx="4232672" cy="4634299"/>
          </a:xfrm>
          <a:prstGeom prst="rect">
            <a:avLst/>
          </a:prstGeom>
        </p:spPr>
      </p:pic>
      <p:sp>
        <p:nvSpPr>
          <p:cNvPr id="7" name="Oval Callout 6"/>
          <p:cNvSpPr/>
          <p:nvPr/>
        </p:nvSpPr>
        <p:spPr>
          <a:xfrm>
            <a:off x="8221362" y="5335319"/>
            <a:ext cx="2706293" cy="1120940"/>
          </a:xfrm>
          <a:prstGeom prst="wedgeEllipseCallout">
            <a:avLst>
              <a:gd name="adj1" fmla="val -104117"/>
              <a:gd name="adj2" fmla="val -61294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File Name </a:t>
            </a:r>
            <a:r>
              <a:rPr lang="en-US" sz="225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দিতে</a:t>
            </a:r>
            <a:r>
              <a:rPr lang="en-US" sz="22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5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হবে</a:t>
            </a:r>
            <a:endParaRPr lang="bn-IN" sz="22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Oval Callout 7"/>
          <p:cNvSpPr/>
          <p:nvPr/>
        </p:nvSpPr>
        <p:spPr>
          <a:xfrm>
            <a:off x="441952" y="3393008"/>
            <a:ext cx="2432499" cy="1120940"/>
          </a:xfrm>
          <a:prstGeom prst="wedgeEllipseCallout">
            <a:avLst>
              <a:gd name="adj1" fmla="val 66647"/>
              <a:gd name="adj2" fmla="val -225912"/>
            </a:avLst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25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Office </a:t>
            </a:r>
            <a:r>
              <a:rPr lang="en-US" sz="3375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bn-IN" sz="3375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টনে ক্লিক</a:t>
            </a:r>
          </a:p>
        </p:txBody>
      </p:sp>
    </p:spTree>
    <p:extLst>
      <p:ext uri="{BB962C8B-B14F-4D97-AF65-F5344CB8AC3E}">
        <p14:creationId xmlns:p14="http://schemas.microsoft.com/office/powerpoint/2010/main" val="4150509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Sing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71449" y="506722"/>
            <a:ext cx="2946797" cy="7976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537"/>
              </a:lnSpc>
            </a:pPr>
            <a:r>
              <a:rPr lang="bn-IN" sz="5063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6188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27480" y="5552430"/>
            <a:ext cx="9880169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1836" indent="-401836">
              <a:buFont typeface="Wingdings" panose="05000000000000000000" pitchFamily="2" charset="2"/>
              <a:buChar char="q"/>
            </a:pPr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ওয়ার্ড প্রসেসর ব্যবহার করে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দলের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নবম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নামে</a:t>
            </a:r>
            <a:r>
              <a:rPr lang="bn-IN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সংরক্ষণ কর।</a:t>
            </a:r>
            <a:endParaRPr lang="en-US" sz="337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990" y="1540144"/>
            <a:ext cx="4344368" cy="387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534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285508" y="320188"/>
            <a:ext cx="2465431" cy="654183"/>
          </a:xfrm>
          <a:prstGeom prst="roundRect">
            <a:avLst>
              <a:gd name="adj" fmla="val 15378"/>
            </a:avLst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219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মূল্যায়ন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5145" y="1215945"/>
            <a:ext cx="97971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</a:t>
            </a: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টার চালু করার পূর্বশর্ত কী?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796" y="1764172"/>
            <a:ext cx="44798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ক. কম্পিউটারের  পাওয়ার সুইচ অন  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37182" y="1764171"/>
            <a:ext cx="35645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খ. বিদ্যুৎ সংযোগ দেওয়া 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4797" y="2312398"/>
            <a:ext cx="471979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গ. কম্পিউটার পরিস্কার করে চালু করা 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37182" y="2312397"/>
            <a:ext cx="41451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ঘ. আইপিএস সংযোগ দিয়ে চালু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6095" y="3008857"/>
            <a:ext cx="97971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২. পাওয়ার বাটনের কাজ কী?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2806" y="3537894"/>
            <a:ext cx="36127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ক.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</a:t>
            </a: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টার চালু করা 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05191" y="3537894"/>
            <a:ext cx="35964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খ.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</a:t>
            </a: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টার বন্ধ করা 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2805" y="4086121"/>
            <a:ext cx="42106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গ.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</a:t>
            </a: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টারে কিছু সংরক্ষণ করা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05191" y="4086120"/>
            <a:ext cx="41451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ঘ.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</a:t>
            </a: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টারে কিছু কপি করা 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5145" y="4820404"/>
            <a:ext cx="97971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৩. কম্পিউটারে সংরক্ষণ করতে কোথায় ক্লিক করতে হয়?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4797" y="5368630"/>
            <a:ext cx="24747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ক. </a:t>
            </a:r>
            <a:r>
              <a:rPr lang="en-US" sz="26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Exit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37183" y="5368629"/>
            <a:ext cx="24747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খ. </a:t>
            </a:r>
            <a:r>
              <a:rPr lang="en-US" sz="26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Open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797" y="5916857"/>
            <a:ext cx="24747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গ.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Save</a:t>
            </a:r>
            <a:r>
              <a:rPr lang="bn-IN" sz="26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62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037183" y="5916856"/>
            <a:ext cx="24747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ঘ.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File</a:t>
            </a:r>
            <a:r>
              <a:rPr lang="bn-IN" sz="26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625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Horizontal Scroll 7"/>
          <p:cNvSpPr/>
          <p:nvPr/>
        </p:nvSpPr>
        <p:spPr>
          <a:xfrm>
            <a:off x="7640981" y="204943"/>
            <a:ext cx="2876289" cy="1118249"/>
          </a:xfrm>
          <a:prstGeom prst="horizontalScroll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375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375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</a:t>
            </a:r>
            <a:r>
              <a:rPr lang="bn-IN" sz="3375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ঠি</a:t>
            </a:r>
            <a:r>
              <a:rPr lang="en-US" sz="3375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IN" sz="3375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হয়েছে</a:t>
            </a:r>
            <a:endParaRPr lang="en-US" sz="3375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Horizontal Scroll 22"/>
          <p:cNvSpPr/>
          <p:nvPr/>
        </p:nvSpPr>
        <p:spPr>
          <a:xfrm>
            <a:off x="7640981" y="188492"/>
            <a:ext cx="2876289" cy="1118249"/>
          </a:xfrm>
          <a:prstGeom prst="horizontalScroll">
            <a:avLst/>
          </a:prstGeom>
          <a:pattFill prst="pct20">
            <a:fgClr>
              <a:schemeClr val="accent1"/>
            </a:fgClr>
            <a:bgClr>
              <a:schemeClr val="bg1"/>
            </a:bgClr>
          </a:patt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375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আবার চেষ্টা কর</a:t>
            </a:r>
            <a:endParaRPr lang="en-US" sz="3375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5145" y="1215945"/>
            <a:ext cx="97971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সফ</a:t>
            </a: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টওয়্যারের মাধ্যমে কম্পিউটারে লেখালেখির কাজ করা যায়?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5145" y="2073195"/>
            <a:ext cx="97971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৫. ওয়ার্ড প্রসেসরে ‘এন্টার’ 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6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Enter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কোন কাজে ব্যবহার করা হয়।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5145" y="2930445"/>
            <a:ext cx="97971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অফিস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টন ব্যবহার করে ফাইল বন্ধ করতে কোথায় ক্লিক করতে হয়?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5145" y="3787695"/>
            <a:ext cx="97971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৭. </a:t>
            </a:r>
            <a:r>
              <a:rPr lang="en-US" sz="26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Control, Alt, Function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85145" y="4644945"/>
            <a:ext cx="979714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Save</a:t>
            </a: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5145" y="5502195"/>
            <a:ext cx="9797143" cy="611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৮</a:t>
            </a: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Shift Key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3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375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bn-IN" sz="3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5934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0" fill="hold">
                      <p:stCondLst>
                        <p:cond delay="0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2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67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3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9"/>
                                            </p:cond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5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1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7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2" presetClass="entr" presetSubtype="8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2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6" fill="hold">
                      <p:stCondLst>
                        <p:cond delay="0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22" presetClass="entr" presetSubtype="8" fill="hold" grpId="5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8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2" presetClass="entr" presetSubtype="8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4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1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8" fill="hold">
                      <p:stCondLst>
                        <p:cond delay="0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2" presetClass="entr" presetSubtype="8" fill="hold" grpId="7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0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2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4" fill="hold">
                      <p:stCondLst>
                        <p:cond delay="0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22" presetClass="entr" presetSubtype="8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26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2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0" fill="hold">
                      <p:stCondLst>
                        <p:cond delay="0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22" presetClass="entr" presetSubtype="8" fill="hold" grpId="9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2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6" fill="hold">
                      <p:stCondLst>
                        <p:cond delay="0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22" presetClass="entr" presetSubtype="8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8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2" grpId="1"/>
      <p:bldP spid="8" grpId="0" animBg="1"/>
      <p:bldP spid="8" grpId="1" animBg="1"/>
      <p:bldP spid="8" grpId="2" animBg="1"/>
      <p:bldP spid="23" grpId="0" animBg="1"/>
      <p:bldP spid="23" grpId="1" animBg="1"/>
      <p:bldP spid="23" grpId="2" animBg="1"/>
      <p:bldP spid="23" grpId="3" animBg="1"/>
      <p:bldP spid="23" grpId="4" animBg="1"/>
      <p:bldP spid="23" grpId="5" animBg="1"/>
      <p:bldP spid="23" grpId="6" animBg="1"/>
      <p:bldP spid="23" grpId="7" animBg="1"/>
      <p:bldP spid="23" grpId="8" animBg="1"/>
      <p:bldP spid="23" grpId="9" animBg="1"/>
      <p:bldP spid="23" grpId="10" animBg="1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15216" y="327890"/>
            <a:ext cx="3827781" cy="1100873"/>
          </a:xfrm>
          <a:prstGeom prst="rect">
            <a:avLst/>
          </a:prstGeom>
          <a:noFill/>
        </p:spPr>
        <p:txBody>
          <a:bodyPr wrap="square" lIns="84385" tIns="42193" rIns="84385" bIns="42193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660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660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4062" y="5371179"/>
            <a:ext cx="10337387" cy="545208"/>
          </a:xfrm>
          <a:prstGeom prst="rect">
            <a:avLst/>
          </a:prstGeom>
        </p:spPr>
        <p:txBody>
          <a:bodyPr wrap="square" lIns="84385" tIns="42193" rIns="84385" bIns="42193">
            <a:spAutoFit/>
          </a:bodyPr>
          <a:lstStyle/>
          <a:p>
            <a:pPr marL="527409" indent="-527409">
              <a:buFont typeface="Wingdings" pitchFamily="2" charset="2"/>
              <a:buChar char="q"/>
            </a:pPr>
            <a:r>
              <a:rPr lang="en-US" sz="2989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ওয়ার্ড</a:t>
            </a:r>
            <a:r>
              <a:rPr lang="en-US" sz="298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989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প্রসেসর</a:t>
            </a:r>
            <a:r>
              <a:rPr lang="en-US" sz="298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989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98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989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98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989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298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989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বাবা</a:t>
            </a:r>
            <a:r>
              <a:rPr lang="en-US" sz="298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989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</a:t>
            </a:r>
            <a:r>
              <a:rPr lang="en-US" sz="298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989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</a:t>
            </a:r>
            <a:r>
              <a:rPr lang="en-US" sz="298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989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বোনদের</a:t>
            </a:r>
            <a:r>
              <a:rPr lang="en-US" sz="298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989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298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989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298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989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নিয়ে</a:t>
            </a:r>
            <a:r>
              <a:rPr lang="en-US" sz="298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989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আসবে</a:t>
            </a:r>
            <a:r>
              <a:rPr lang="bn-IN" sz="298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989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509" y="1753847"/>
            <a:ext cx="3805437" cy="2967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775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37460" y="551069"/>
            <a:ext cx="7817364" cy="829003"/>
          </a:xfrm>
          <a:prstGeom prst="rect">
            <a:avLst/>
          </a:prstGeom>
          <a:noFill/>
        </p:spPr>
        <p:txBody>
          <a:bodyPr wrap="square" lIns="84385" tIns="42193" rIns="84385" bIns="42193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14"/>
              </a:lnSpc>
            </a:pPr>
            <a:r>
              <a:rPr lang="en-US" sz="6065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065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65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মত</a:t>
            </a:r>
            <a:r>
              <a:rPr lang="en-US" sz="6065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65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sz="6065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65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6065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501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     </a:t>
            </a:r>
            <a:endParaRPr lang="bn-IN" sz="8086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8" b="7154"/>
          <a:stretch/>
        </p:blipFill>
        <p:spPr>
          <a:xfrm>
            <a:off x="3029762" y="2048683"/>
            <a:ext cx="5730185" cy="3806771"/>
          </a:xfrm>
          <a:prstGeom prst="roundRect">
            <a:avLst>
              <a:gd name="adj" fmla="val 9797"/>
            </a:avLst>
          </a:prstGeom>
          <a:scene3d>
            <a:camera prst="orthographicFront"/>
            <a:lightRig rig="threePt" dir="t"/>
          </a:scene3d>
          <a:sp3d>
            <a:bevelT prst="relaxedInset"/>
          </a:sp3d>
        </p:spPr>
      </p:pic>
    </p:spTree>
    <p:extLst>
      <p:ext uri="{BB962C8B-B14F-4D97-AF65-F5344CB8AC3E}">
        <p14:creationId xmlns:p14="http://schemas.microsoft.com/office/powerpoint/2010/main" val="95739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614</Words>
  <Application>Microsoft Office PowerPoint</Application>
  <PresentationFormat>Custom</PresentationFormat>
  <Paragraphs>101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Calibri Light</vt:lpstr>
      <vt:lpstr>NikoshBAN</vt:lpstr>
      <vt:lpstr>Vrinda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mLc</cp:lastModifiedBy>
  <cp:revision>19</cp:revision>
  <dcterms:created xsi:type="dcterms:W3CDTF">2022-08-14T12:56:33Z</dcterms:created>
  <dcterms:modified xsi:type="dcterms:W3CDTF">2026-06-23T02:31:36Z</dcterms:modified>
</cp:coreProperties>
</file>