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5"/>
  </p:notesMasterIdLst>
  <p:sldIdLst>
    <p:sldId id="333" r:id="rId2"/>
    <p:sldId id="321" r:id="rId3"/>
    <p:sldId id="334" r:id="rId4"/>
    <p:sldId id="262" r:id="rId5"/>
    <p:sldId id="341" r:id="rId6"/>
    <p:sldId id="342" r:id="rId7"/>
    <p:sldId id="343" r:id="rId8"/>
    <p:sldId id="344" r:id="rId9"/>
    <p:sldId id="345" r:id="rId10"/>
    <p:sldId id="346" r:id="rId11"/>
    <p:sldId id="347" r:id="rId12"/>
    <p:sldId id="348" r:id="rId13"/>
    <p:sldId id="349" r:id="rId14"/>
    <p:sldId id="350" r:id="rId15"/>
    <p:sldId id="351" r:id="rId16"/>
    <p:sldId id="352" r:id="rId17"/>
    <p:sldId id="335" r:id="rId18"/>
    <p:sldId id="340" r:id="rId19"/>
    <p:sldId id="353" r:id="rId20"/>
    <p:sldId id="336" r:id="rId21"/>
    <p:sldId id="337" r:id="rId22"/>
    <p:sldId id="338" r:id="rId23"/>
    <p:sldId id="32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12" Type="http://schemas.openxmlformats.org/officeDocument/2006/relationships/slide" Target="slide1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7.JPG"/><Relationship Id="rId11" Type="http://schemas.openxmlformats.org/officeDocument/2006/relationships/image" Target="../media/image34.png"/><Relationship Id="rId5" Type="http://schemas.microsoft.com/office/2007/relationships/hdphoto" Target="../media/hdphoto3.wdp"/><Relationship Id="rId15" Type="http://schemas.openxmlformats.org/officeDocument/2006/relationships/image" Target="../media/image36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Relationship Id="rId1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6.pn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6.pn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microsoft.com/office/2007/relationships/hdphoto" Target="../media/hdphoto4.wdp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slide" Target="slide8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227111" y="2688297"/>
            <a:ext cx="29648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20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ণিঃ</a:t>
            </a:r>
            <a:r>
              <a:rPr lang="bn-BD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প্রথম</a:t>
            </a:r>
          </a:p>
          <a:p>
            <a:r>
              <a:rPr lang="bn-BD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বিষয়ঃ আমার বাংলা বই</a:t>
            </a:r>
          </a:p>
          <a:p>
            <a:r>
              <a:rPr lang="bn-BD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২০</a:t>
            </a:r>
            <a:endParaRPr lang="bn-BD" sz="2000" b="1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ঝ</a:t>
            </a:r>
            <a:r>
              <a:rPr lang="bn-BD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শোনা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পড়া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অনুশীলন</a:t>
            </a:r>
            <a:endParaRPr lang="bn-BD" sz="2000" b="1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সময়</a:t>
            </a:r>
            <a:r>
              <a:rPr lang="bn-IN" sz="2000" b="1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BD" sz="2000" b="1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৪৫ মিনিট</a:t>
            </a:r>
            <a:endParaRPr lang="en-US" sz="2000" b="1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পিরিয়ড</a:t>
            </a:r>
            <a:r>
              <a:rPr lang="en-US" sz="2000" b="1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- ৪</a:t>
            </a:r>
            <a:endParaRPr lang="bn-BD" sz="2000" b="1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6298" t="19002" r="36706" b="17103"/>
          <a:stretch/>
        </p:blipFill>
        <p:spPr>
          <a:xfrm>
            <a:off x="6579751" y="2248817"/>
            <a:ext cx="2607591" cy="34715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/>
          <p:cNvGrpSpPr/>
          <p:nvPr/>
        </p:nvGrpSpPr>
        <p:grpSpPr>
          <a:xfrm>
            <a:off x="834770" y="2421942"/>
            <a:ext cx="10440000" cy="720000"/>
            <a:chOff x="618509" y="2242900"/>
            <a:chExt cx="10647046" cy="939600"/>
          </a:xfrm>
        </p:grpSpPr>
        <p:grpSp>
          <p:nvGrpSpPr>
            <p:cNvPr id="101" name="Group 100"/>
            <p:cNvGrpSpPr/>
            <p:nvPr/>
          </p:nvGrpSpPr>
          <p:grpSpPr>
            <a:xfrm>
              <a:off x="618509" y="2242900"/>
              <a:ext cx="10517919" cy="939600"/>
              <a:chOff x="618509" y="2242900"/>
              <a:chExt cx="10517919" cy="9396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3187628" y="224290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618509" y="2242900"/>
                <a:ext cx="2395887" cy="9396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571500" indent="-571500" algn="ctr">
                  <a:buFont typeface="Wingdings" panose="05000000000000000000" pitchFamily="2" charset="2"/>
                  <a:buChar char="q"/>
                </a:pPr>
                <a:r>
                  <a:rPr lang="en-US" sz="3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5" name="Group 104"/>
              <p:cNvGrpSpPr/>
              <p:nvPr/>
            </p:nvGrpSpPr>
            <p:grpSpPr>
              <a:xfrm>
                <a:off x="2653044" y="2437020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06" name="Group 105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10" name="Oval 109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" name="Oval 110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2" name="Oval 111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13" name="Group 112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114" name="Oval 113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5" name="Oval 114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6" name="Oval 115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07" name="Rounded Rectangle 106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ounded Rectangle 107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ounded Rectangle 108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02" name="Rectangle 101"/>
            <p:cNvSpPr/>
            <p:nvPr/>
          </p:nvSpPr>
          <p:spPr>
            <a:xfrm>
              <a:off x="3187628" y="2329057"/>
              <a:ext cx="8077927" cy="8434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বাক্য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ও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শব্দে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ব্যবহৃত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বাংলা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বর্ণমালার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ধ্বনি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স্পষ্ট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ও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শুদ্ধভাবে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বলতে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পারবে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।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834770" y="1654398"/>
            <a:ext cx="10440000" cy="720000"/>
            <a:chOff x="618509" y="1211338"/>
            <a:chExt cx="10517919" cy="939600"/>
          </a:xfrm>
        </p:grpSpPr>
        <p:sp>
          <p:nvSpPr>
            <p:cNvPr id="118" name="Rectangle 117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প্রমিত</a:t>
              </a:r>
              <a:r>
                <a: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উচ্চারণে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বলা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বাংলা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বর্ণমালার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ব্যঞ্জণধ্বনি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মনোযোগ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সহকারে</a:t>
              </a:r>
              <a:r>
                <a: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শুনে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শনাক্ত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করতে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পারবে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এবং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ক্রমানুসারে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সাজাতে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পারবে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।</a:t>
              </a: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121" name="Group 120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25" name="Oval 124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28" name="Group 127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29" name="Oval 128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0" name="Oval 129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1" name="Oval 130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22" name="Rounded Rectangle 121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ounded Rectangle 122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ounded Rectangle 123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2" name="Group 131"/>
          <p:cNvGrpSpPr/>
          <p:nvPr/>
        </p:nvGrpSpPr>
        <p:grpSpPr>
          <a:xfrm>
            <a:off x="804581" y="4013748"/>
            <a:ext cx="10440000" cy="720000"/>
            <a:chOff x="618509" y="4352301"/>
            <a:chExt cx="10517919" cy="939600"/>
          </a:xfrm>
        </p:grpSpPr>
        <p:sp>
          <p:nvSpPr>
            <p:cNvPr id="133" name="Rectangle 132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বাংলা</a:t>
              </a:r>
              <a:r>
                <a: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বর্ণমালার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ব্যঞ্জণবর্ণ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ক্রমানুসারে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স্পষ্ট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স্বরে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ও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শুদ্ধ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উচ্চারণে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পড়তে</a:t>
              </a:r>
              <a:r>
                <a:rPr lang="en-US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পারবে</a:t>
              </a:r>
              <a:r>
                <a:rPr lang="en-US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।</a:t>
              </a: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5" name="Group 134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136" name="Group 135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40" name="Oval 139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Oval 140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Oval 141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3" name="Group 142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44" name="Oval 143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Oval 144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Oval 145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37" name="Rounded Rectangle 136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ounded Rectangle 137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9" name="Rounded Rectangle 138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47" name="Group 146"/>
          <p:cNvGrpSpPr/>
          <p:nvPr/>
        </p:nvGrpSpPr>
        <p:grpSpPr>
          <a:xfrm>
            <a:off x="804581" y="4808500"/>
            <a:ext cx="10440000" cy="720000"/>
            <a:chOff x="618509" y="5381588"/>
            <a:chExt cx="10517919" cy="939600"/>
          </a:xfrm>
        </p:grpSpPr>
        <p:sp>
          <p:nvSpPr>
            <p:cNvPr id="148" name="Rectangle 147"/>
            <p:cNvSpPr/>
            <p:nvPr/>
          </p:nvSpPr>
          <p:spPr>
            <a:xfrm>
              <a:off x="3187628" y="538158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সঠিক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প্রবাহ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ও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আকৃতিতে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বাংলা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বর্ণমালা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লিখতে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পারবে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। </a:t>
              </a:r>
              <a:endPara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618509" y="5381588"/>
              <a:ext cx="2395887" cy="93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0" name="Group 149"/>
            <p:cNvGrpSpPr/>
            <p:nvPr/>
          </p:nvGrpSpPr>
          <p:grpSpPr>
            <a:xfrm>
              <a:off x="2653044" y="5544246"/>
              <a:ext cx="907139" cy="581838"/>
              <a:chOff x="2758149" y="2437020"/>
              <a:chExt cx="907139" cy="581838"/>
            </a:xfrm>
          </p:grpSpPr>
          <p:grpSp>
            <p:nvGrpSpPr>
              <p:cNvPr id="151" name="Group 150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55" name="Oval 154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Oval 155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Oval 156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58" name="Group 157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59" name="Oval 158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0" name="Oval 159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1" name="Oval 160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52" name="Rounded Rectangle 151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Rounded Rectangle 152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ounded Rectangle 153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2" name="Group 161"/>
          <p:cNvGrpSpPr/>
          <p:nvPr/>
        </p:nvGrpSpPr>
        <p:grpSpPr>
          <a:xfrm>
            <a:off x="834769" y="3221704"/>
            <a:ext cx="10440000" cy="720000"/>
            <a:chOff x="618509" y="3315690"/>
            <a:chExt cx="10517919" cy="949047"/>
          </a:xfrm>
        </p:grpSpPr>
        <p:grpSp>
          <p:nvGrpSpPr>
            <p:cNvPr id="163" name="Group 162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165" name="Rectangle 164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7" name="Group 166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168" name="Group 167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172" name="Oval 171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3" name="Oval 172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4" name="Oval 173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5" name="Group 174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176" name="Oval 175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Oval 176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Oval 177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169" name="Rounded Rectangle 168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" name="Rounded Rectangle 169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" name="Rounded Rectangle 170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64" name="Rectangle 163"/>
            <p:cNvSpPr/>
            <p:nvPr/>
          </p:nvSpPr>
          <p:spPr>
            <a:xfrm>
              <a:off x="4077460" y="3559121"/>
              <a:ext cx="3131744" cy="486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শব্দ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ভেঙ্গে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ধ্বনি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বলতে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পারবে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।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814008" y="5590925"/>
            <a:ext cx="10440000" cy="720000"/>
            <a:chOff x="618509" y="5381588"/>
            <a:chExt cx="10517919" cy="939600"/>
          </a:xfrm>
        </p:grpSpPr>
        <p:sp>
          <p:nvSpPr>
            <p:cNvPr id="180" name="Rectangle 179"/>
            <p:cNvSpPr/>
            <p:nvPr/>
          </p:nvSpPr>
          <p:spPr>
            <a:xfrm>
              <a:off x="3187628" y="5381588"/>
              <a:ext cx="7948800" cy="93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ক্রমানুসারে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বাংলা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বর্ণমালা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লিখতে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পারবে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।</a:t>
              </a: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618509" y="5381588"/>
              <a:ext cx="2395887" cy="9396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2" name="Group 181"/>
            <p:cNvGrpSpPr/>
            <p:nvPr/>
          </p:nvGrpSpPr>
          <p:grpSpPr>
            <a:xfrm>
              <a:off x="2653044" y="5544246"/>
              <a:ext cx="907139" cy="581838"/>
              <a:chOff x="2758149" y="2437020"/>
              <a:chExt cx="907139" cy="581838"/>
            </a:xfrm>
          </p:grpSpPr>
          <p:grpSp>
            <p:nvGrpSpPr>
              <p:cNvPr id="183" name="Group 182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87" name="Oval 186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Oval 187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Oval 188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90" name="Group 189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91" name="Oval 190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2" name="Oval 191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3" name="Oval 192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84" name="Rounded Rectangle 183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Rounded Rectangle 184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ounded Rectangle 185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xmlns="" xmlns:lc="http://schemas.openxmlformats.org/drawingml/2006/lockedCanvas" id="{E4AB6DB5-64FE-441A-A455-5E7A6085678B}"/>
              </a:ext>
            </a:extLst>
          </p:cNvPr>
          <p:cNvSpPr txBox="1"/>
          <p:nvPr/>
        </p:nvSpPr>
        <p:spPr>
          <a:xfrm>
            <a:off x="2046485" y="1104046"/>
            <a:ext cx="6883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গত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পাঠে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কী শিখেছি মনে আছে?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xmlns:lc="http://schemas.openxmlformats.org/drawingml/2006/lockedCanvas" id="{0B8ED730-DFE1-417E-A2C0-1EE97A881237}"/>
              </a:ext>
            </a:extLst>
          </p:cNvPr>
          <p:cNvSpPr/>
          <p:nvPr/>
        </p:nvSpPr>
        <p:spPr>
          <a:xfrm>
            <a:off x="197618" y="427018"/>
            <a:ext cx="3864508" cy="705603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 পাঠ আলোচনা</a:t>
            </a:r>
            <a:endParaRPr lang="en-US" sz="4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xmlns:lc="http://schemas.openxmlformats.org/drawingml/2006/lockedCanvas" id="{2FD15E69-ADD1-4DE7-8776-04C201DD50B9}"/>
              </a:ext>
            </a:extLst>
          </p:cNvPr>
          <p:cNvSpPr/>
          <p:nvPr/>
        </p:nvSpPr>
        <p:spPr>
          <a:xfrm>
            <a:off x="4697199" y="1985917"/>
            <a:ext cx="1668076" cy="1439341"/>
          </a:xfrm>
          <a:prstGeom prst="roundRect">
            <a:avLst>
              <a:gd name="adj" fmla="val 116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xmlns="" xmlns:lc="http://schemas.openxmlformats.org/drawingml/2006/lockedCanvas" id="{D29A5ACB-47D7-4E1A-A352-3DE881E0790A}"/>
              </a:ext>
            </a:extLst>
          </p:cNvPr>
          <p:cNvSpPr txBox="1"/>
          <p:nvPr/>
        </p:nvSpPr>
        <p:spPr>
          <a:xfrm>
            <a:off x="8495199" y="4678052"/>
            <a:ext cx="3273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9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xmlns="" xmlns:lc="http://schemas.openxmlformats.org/drawingml/2006/lockedCanvas" id="{7527768D-2F6A-43C2-90A5-1E57E1B54451}"/>
              </a:ext>
            </a:extLst>
          </p:cNvPr>
          <p:cNvSpPr/>
          <p:nvPr/>
        </p:nvSpPr>
        <p:spPr>
          <a:xfrm>
            <a:off x="7326627" y="4695388"/>
            <a:ext cx="3662230" cy="1569660"/>
          </a:xfrm>
          <a:prstGeom prst="frame">
            <a:avLst>
              <a:gd name="adj1" fmla="val 445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xmlns="" xmlns:lc="http://schemas.openxmlformats.org/drawingml/2006/lockedCanvas" id="{19140C71-AEBC-43E4-92E6-E82AD0836607}"/>
              </a:ext>
            </a:extLst>
          </p:cNvPr>
          <p:cNvSpPr txBox="1"/>
          <p:nvPr/>
        </p:nvSpPr>
        <p:spPr>
          <a:xfrm>
            <a:off x="2931080" y="4811821"/>
            <a:ext cx="35278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9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endParaRPr lang="en-US" sz="115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xmlns="" xmlns:lc="http://schemas.openxmlformats.org/drawingml/2006/lockedCanvas" id="{6FA8C61D-5921-43DC-8BB2-577B0AC42DFB}"/>
              </a:ext>
            </a:extLst>
          </p:cNvPr>
          <p:cNvSpPr/>
          <p:nvPr/>
        </p:nvSpPr>
        <p:spPr>
          <a:xfrm>
            <a:off x="2006042" y="4724628"/>
            <a:ext cx="3763811" cy="1569660"/>
          </a:xfrm>
          <a:prstGeom prst="frame">
            <a:avLst>
              <a:gd name="adj1" fmla="val 445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xmlns:lc="http://schemas.openxmlformats.org/drawingml/2006/lockedCanvas" id="{0B056834-AEC5-4DC1-A2AF-E32CAD605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27" y="4842662"/>
            <a:ext cx="2064035" cy="13685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xmlns:lc="http://schemas.openxmlformats.org/drawingml/2006/lockedCanvas" id="{739D483A-31D7-4643-804E-076A95C2D8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431" y="4765328"/>
            <a:ext cx="1601439" cy="13816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Down Arrow 10"/>
          <p:cNvSpPr/>
          <p:nvPr/>
        </p:nvSpPr>
        <p:spPr>
          <a:xfrm>
            <a:off x="5257800" y="3557587"/>
            <a:ext cx="500063" cy="828675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DB4B26E-109A-683D-185C-3DE3232CB7F5}"/>
              </a:ext>
            </a:extLst>
          </p:cNvPr>
          <p:cNvSpPr txBox="1"/>
          <p:nvPr/>
        </p:nvSpPr>
        <p:spPr>
          <a:xfrm>
            <a:off x="2781590" y="654496"/>
            <a:ext cx="92263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এসো আমরা একটি ভিডিও দেখি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0411A72-C8F7-748C-EDD7-076479A6B96E}"/>
              </a:ext>
            </a:extLst>
          </p:cNvPr>
          <p:cNvSpPr txBox="1"/>
          <p:nvPr/>
        </p:nvSpPr>
        <p:spPr>
          <a:xfrm>
            <a:off x="2463078" y="4036087"/>
            <a:ext cx="7161576" cy="830997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 সম্পর্কিত আলোচনা</a:t>
            </a:r>
            <a:endParaRPr lang="en-IN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082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FA48F06-FF9A-01B7-C775-9800B6A9F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303" y="207034"/>
            <a:ext cx="7113797" cy="60967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6DB2B08-470D-5D83-B4AB-51FDFC7D526C}"/>
              </a:ext>
            </a:extLst>
          </p:cNvPr>
          <p:cNvSpPr/>
          <p:nvPr/>
        </p:nvSpPr>
        <p:spPr>
          <a:xfrm>
            <a:off x="2769324" y="2241588"/>
            <a:ext cx="7249004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00" b="1" dirty="0">
                <a:ln w="11430"/>
                <a:solidFill>
                  <a:srgbClr val="09042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 আমরা পড়বো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7A25EAA-3D0D-2391-2769-2E40363E2E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798" y="4520242"/>
            <a:ext cx="12192000" cy="23377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F59B49E-4F58-8049-0C86-34826FD65522}"/>
              </a:ext>
            </a:extLst>
          </p:cNvPr>
          <p:cNvSpPr txBox="1"/>
          <p:nvPr/>
        </p:nvSpPr>
        <p:spPr>
          <a:xfrm>
            <a:off x="5189648" y="1829741"/>
            <a:ext cx="2804282" cy="3770263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GB" sz="23900" b="1" dirty="0">
                <a:ln w="11430">
                  <a:noFill/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9900" b="1" dirty="0">
                <a:ln w="11430">
                  <a:noFill/>
                </a:ln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endParaRPr lang="en-GB" sz="23900" b="1" dirty="0">
              <a:ln w="11430">
                <a:noFill/>
              </a:ln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548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9C2084A-DC42-BD1C-5F2E-226850A6F0CA}"/>
              </a:ext>
            </a:extLst>
          </p:cNvPr>
          <p:cNvSpPr txBox="1"/>
          <p:nvPr/>
        </p:nvSpPr>
        <p:spPr>
          <a:xfrm>
            <a:off x="1361661" y="286056"/>
            <a:ext cx="85542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 বইয়ের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২৮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নং পৃষ্টা বের করে পাঠ্যাংশ টুকু দলে 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5BA75A-696E-A703-3C23-26E48CA35B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306" y="1747934"/>
            <a:ext cx="8554278" cy="46826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882" y="1893445"/>
            <a:ext cx="3413211" cy="4395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638" y="1889324"/>
            <a:ext cx="3586161" cy="439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36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F447BB7-9C5F-65C0-A4EC-24604E027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370" y="1855694"/>
            <a:ext cx="4916759" cy="3092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DA94869-B9AC-2DEA-9ABB-0BAEDEE9D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228" y="1837502"/>
            <a:ext cx="4857749" cy="30168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55EF1CF-092A-69C2-9721-E119190ACA26}"/>
              </a:ext>
            </a:extLst>
          </p:cNvPr>
          <p:cNvSpPr txBox="1"/>
          <p:nvPr/>
        </p:nvSpPr>
        <p:spPr>
          <a:xfrm>
            <a:off x="2747178" y="779358"/>
            <a:ext cx="65777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দেখতে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2DD071C-C193-8B44-85D4-459B8C9B30E5}"/>
              </a:ext>
            </a:extLst>
          </p:cNvPr>
          <p:cNvSpPr txBox="1"/>
          <p:nvPr/>
        </p:nvSpPr>
        <p:spPr>
          <a:xfrm>
            <a:off x="4280055" y="536470"/>
            <a:ext cx="40890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নাম কী 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8BE3AD7-F5BE-813E-B23D-C823FA0565DA}"/>
              </a:ext>
            </a:extLst>
          </p:cNvPr>
          <p:cNvSpPr txBox="1"/>
          <p:nvPr/>
        </p:nvSpPr>
        <p:spPr>
          <a:xfrm>
            <a:off x="4329954" y="5043798"/>
            <a:ext cx="26794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ঝড়  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369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6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" grpId="0"/>
          <p:bldP spid="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371725" y="900113"/>
            <a:ext cx="7734300" cy="49434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ড়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মেঘ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তাড়াতাড়ি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চলো</a:t>
            </a:r>
            <a:r>
              <a:rPr lang="en-US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9376" y="456987"/>
            <a:ext cx="1337480" cy="641445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05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A30D6E1-0807-20A0-5729-B856D03F53AB}"/>
              </a:ext>
            </a:extLst>
          </p:cNvPr>
          <p:cNvSpPr/>
          <p:nvPr/>
        </p:nvSpPr>
        <p:spPr>
          <a:xfrm>
            <a:off x="3244230" y="1751514"/>
            <a:ext cx="853973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ঝ</a:t>
            </a:r>
            <a:r>
              <a:rPr lang="en-US" sz="8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মেঘ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কালো</a:t>
            </a:r>
            <a:r>
              <a:rPr lang="en-US" sz="8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114" y="501444"/>
            <a:ext cx="1935873" cy="5065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5FE496F-7C48-9F9E-B53F-26795400F1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9" y="1322819"/>
            <a:ext cx="3248831" cy="2496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EE3D31D-FFAA-76DF-B08F-5D32C49988B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13" y="1503896"/>
            <a:ext cx="2554941" cy="2324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0A5C0A6-B0B9-1740-6CA3-6915B507B7B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2" t="19898" r="27177" b="38419"/>
          <a:stretch/>
        </p:blipFill>
        <p:spPr>
          <a:xfrm>
            <a:off x="3227296" y="4424083"/>
            <a:ext cx="874060" cy="92784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048A0D4D-1210-58A2-7B01-57004B4E1DAC}"/>
              </a:ext>
            </a:extLst>
          </p:cNvPr>
          <p:cNvGrpSpPr/>
          <p:nvPr/>
        </p:nvGrpSpPr>
        <p:grpSpPr>
          <a:xfrm>
            <a:off x="4488862" y="639120"/>
            <a:ext cx="2726690" cy="1460341"/>
            <a:chOff x="4592101" y="584977"/>
            <a:chExt cx="2726690" cy="14603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570BB74D-4BA5-0026-5C1B-D7C5E66E0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592688" flipV="1">
              <a:off x="4475381" y="1191028"/>
              <a:ext cx="971010" cy="73757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D7C42A1E-033F-5939-F6A3-9DBAE4B2C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2551" y="584977"/>
              <a:ext cx="2036240" cy="938865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4AEA8CE7-2F3D-F80F-134D-770E40B47DB2}"/>
              </a:ext>
            </a:extLst>
          </p:cNvPr>
          <p:cNvGrpSpPr/>
          <p:nvPr/>
        </p:nvGrpSpPr>
        <p:grpSpPr>
          <a:xfrm rot="6346666">
            <a:off x="1516301" y="3590292"/>
            <a:ext cx="1677180" cy="2036240"/>
            <a:chOff x="4681337" y="152586"/>
            <a:chExt cx="1677180" cy="203624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981D3DB1-84F3-6D65-DF7B-9970CF76F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485261">
              <a:off x="4538250" y="503975"/>
              <a:ext cx="946792" cy="66061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9737B07D-3C2A-1414-6C93-ADA8E3558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253334">
              <a:off x="4870965" y="701273"/>
              <a:ext cx="2036240" cy="938865"/>
            </a:xfrm>
            <a:prstGeom prst="rect">
              <a:avLst/>
            </a:prstGeom>
          </p:spPr>
        </p:pic>
      </p:grpSp>
      <p:pic>
        <p:nvPicPr>
          <p:cNvPr id="13" name="Picture 12">
            <a:hlinkClick r:id="rId12" action="ppaction://hlinksldjump"/>
            <a:extLst>
              <a:ext uri="{FF2B5EF4-FFF2-40B4-BE49-F238E27FC236}">
                <a16:creationId xmlns="" xmlns:a16="http://schemas.microsoft.com/office/drawing/2014/main" id="{9A466886-7D9D-B77C-112D-1B3BB1DD553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81365" y="5525990"/>
            <a:ext cx="1092295" cy="386104"/>
          </a:xfrm>
          <a:prstGeom prst="rect">
            <a:avLst/>
          </a:prstGeom>
        </p:spPr>
      </p:pic>
      <p:pic>
        <p:nvPicPr>
          <p:cNvPr id="14" name="c1_b_s_p26_1_w0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0094259" y="5827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961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-0.01107 0.00579 L -0.00703 0.35996 " pathEditMode="relative" rAng="0" ptsTypes="AA">
                                          <p:cBhvr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1770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3" dur="5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9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1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3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-8.33333E-7 -1.48148E-6 L 0.41354 -0.00231 " pathEditMode="relative" rAng="0" ptsTypes="AA">
                                          <p:cBhvr>
                                            <p:cTn id="5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677" y="-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60" dur="2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audio>
                  <p:cMediaNode vol="80000" numSld="999" showWhenStopped="0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5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6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7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8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4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" fill="hold">
                          <p:stCondLst>
                            <p:cond delay="0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-0.01107 0.00579 L -0.00703 0.35996 " pathEditMode="relative" rAng="0" ptsTypes="AA">
                                          <p:cBhvr>
                                            <p:cTn id="2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5" y="1770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Abs val="3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6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3" dur="5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32" presetClass="emph" presetSubtype="0" repeatCount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9" dur="2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0" dur="4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1" dur="4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2" dur="4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3" dur="400" fill="hold">
                                              <p:stCondLst>
                                                <p:cond delay="1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4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42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Motion origin="layout" path="M -8.33333E-7 -1.48148E-6 L 0.41354 -0.00231 " pathEditMode="relative" rAng="0" ptsTypes="AA">
                                          <p:cBhvr>
                                            <p:cTn id="5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0677" y="-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xit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Scale>
                                          <p:cBhvr>
                                            <p:cTn id="60" dur="20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2" dur="1123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6"/>
                      </p:tgtEl>
                    </p:cond>
                  </p:nextCondLst>
                </p:seq>
                <p:audio>
                  <p:cMediaNode vol="80000" numSld="999" showWhenStopped="0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2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89BE199-CEF9-9D8F-7168-0E8985847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1342796"/>
            <a:ext cx="6481482" cy="39507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A30D6E1-0807-20A0-5729-B856D03F53AB}"/>
              </a:ext>
            </a:extLst>
          </p:cNvPr>
          <p:cNvSpPr/>
          <p:nvPr/>
        </p:nvSpPr>
        <p:spPr>
          <a:xfrm>
            <a:off x="6595660" y="941700"/>
            <a:ext cx="57811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ঝ</a:t>
            </a:r>
            <a:r>
              <a:rPr lang="en-US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 আসে মেঘ কালো। </a:t>
            </a:r>
            <a:endParaRPr lang="en-US" sz="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5C1D9D8-9BC9-B0F0-8DE1-1F879EDAC448}"/>
              </a:ext>
            </a:extLst>
          </p:cNvPr>
          <p:cNvSpPr txBox="1"/>
          <p:nvPr/>
        </p:nvSpPr>
        <p:spPr>
          <a:xfrm>
            <a:off x="6595660" y="679077"/>
            <a:ext cx="39915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ঝ</a:t>
            </a:r>
            <a:r>
              <a:rPr lang="en-US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</a:t>
            </a:r>
            <a:r>
              <a:rPr lang="en-US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2EF6719-E189-0A14-B953-34E1AEE13C42}"/>
              </a:ext>
            </a:extLst>
          </p:cNvPr>
          <p:cNvSpPr txBox="1"/>
          <p:nvPr/>
        </p:nvSpPr>
        <p:spPr>
          <a:xfrm>
            <a:off x="2649601" y="0"/>
            <a:ext cx="1317978" cy="6447919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344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GB" sz="41300" b="1" dirty="0" smtClean="0">
                <a:ln w="11430">
                  <a:noFill/>
                </a:ln>
                <a:solidFill>
                  <a:srgbClr val="C0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41300" b="1" dirty="0">
              <a:ln w="11430">
                <a:noFill/>
              </a:ln>
              <a:solidFill>
                <a:srgbClr val="C0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8A97AB3-6F09-832D-6E3F-1EAC96214B23}"/>
              </a:ext>
            </a:extLst>
          </p:cNvPr>
          <p:cNvSpPr/>
          <p:nvPr/>
        </p:nvSpPr>
        <p:spPr>
          <a:xfrm>
            <a:off x="101206" y="263579"/>
            <a:ext cx="44439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শুনি ও বলি</a:t>
            </a:r>
            <a:endParaRPr lang="bn-IN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1_b_s_p26_1_w0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94259" y="5827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1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L 0.18242 0.3506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5" y="1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  <p:bldP spid="4" grpId="0"/>
      <p:bldP spid="4" grpId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D9A1974-59A3-FB81-A6F4-68C79984D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071" y="1165148"/>
            <a:ext cx="4030183" cy="30185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AB01D07-EA30-F6E3-39B9-B6E94A3F56C5}"/>
              </a:ext>
            </a:extLst>
          </p:cNvPr>
          <p:cNvSpPr/>
          <p:nvPr/>
        </p:nvSpPr>
        <p:spPr>
          <a:xfrm>
            <a:off x="7982510" y="1165148"/>
            <a:ext cx="51149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ঝ</a:t>
            </a:r>
            <a:r>
              <a:rPr lang="en-US" sz="9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35CE22F-8CDE-8BAF-2964-14CB087A6A15}"/>
              </a:ext>
            </a:extLst>
          </p:cNvPr>
          <p:cNvSpPr txBox="1"/>
          <p:nvPr/>
        </p:nvSpPr>
        <p:spPr>
          <a:xfrm>
            <a:off x="7982510" y="1165148"/>
            <a:ext cx="314132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ঝ</a:t>
            </a:r>
            <a:r>
              <a:rPr lang="en-US" sz="9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18A97AB3-6F09-832D-6E3F-1EAC96214B23}"/>
              </a:ext>
            </a:extLst>
          </p:cNvPr>
          <p:cNvSpPr/>
          <p:nvPr/>
        </p:nvSpPr>
        <p:spPr>
          <a:xfrm>
            <a:off x="297652" y="219987"/>
            <a:ext cx="373646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শুনি ও বলি</a:t>
            </a:r>
            <a:endParaRPr lang="bn-IN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1_b_s_p26_1_w0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94259" y="5827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43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L -0.27435 0.48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24" y="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8734" y="4731679"/>
            <a:ext cx="1816160" cy="1239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3437" y="2422852"/>
            <a:ext cx="2138932" cy="1431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8725" y="855458"/>
            <a:ext cx="2264464" cy="1313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9427" y="2639239"/>
            <a:ext cx="1996926" cy="1124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43714" y="6058603"/>
            <a:ext cx="173355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ঝো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লা</a:t>
            </a:r>
            <a:endParaRPr lang="en-US" sz="3600" dirty="0">
              <a:ln>
                <a:solidFill>
                  <a:sysClr val="windowText" lastClr="000000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60755" y="2853493"/>
            <a:ext cx="2364859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ঝি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নুক</a:t>
            </a:r>
            <a:r>
              <a:rPr lang="bn-BD" sz="4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12233" y="159948"/>
            <a:ext cx="1646476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র্ণা</a:t>
            </a:r>
            <a:r>
              <a:rPr lang="bn-BD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84902" y="2805090"/>
            <a:ext cx="2434491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ঝাল</a:t>
            </a:r>
            <a:r>
              <a:rPr lang="en-US" sz="40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5736" y="290581"/>
            <a:ext cx="507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0970" y="2288949"/>
            <a:ext cx="2530059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8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41" y="1903118"/>
            <a:ext cx="3200399" cy="2622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449" y="1903118"/>
            <a:ext cx="3126442" cy="2622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1903118"/>
            <a:ext cx="3025587" cy="2622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1769267" y="4944964"/>
            <a:ext cx="1571345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ঝি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ঙে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25035" y="4944964"/>
            <a:ext cx="2003612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ঝি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নুক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10662" y="4944964"/>
            <a:ext cx="1741114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র্ণা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63072" y="496697"/>
            <a:ext cx="12858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কয়বার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04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809"/>
          <a:stretch/>
        </p:blipFill>
        <p:spPr>
          <a:xfrm>
            <a:off x="1351456" y="1585994"/>
            <a:ext cx="8090350" cy="43861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66314" y="527847"/>
            <a:ext cx="107256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ক,খ,গ,ঘ,ঙ,চ,ছ</a:t>
            </a:r>
            <a:r>
              <a: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,জ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486525" y="1671637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767262" y="1681162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571345" y="1712539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052827" y="1672198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84991" y="1604962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079722" y="3823727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843462" y="3778623"/>
            <a:ext cx="1414463" cy="100853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225332" y="3864067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389873" y="3760973"/>
            <a:ext cx="1414463" cy="985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0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A6F873D-7135-82EC-06EC-443B61B8294B}"/>
              </a:ext>
            </a:extLst>
          </p:cNvPr>
          <p:cNvSpPr/>
          <p:nvPr/>
        </p:nvSpPr>
        <p:spPr>
          <a:xfrm>
            <a:off x="2400886" y="26416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</a:t>
            </a:r>
            <a:r>
              <a:rPr lang="en-US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পাঠ ও</a:t>
            </a:r>
          </a:p>
          <a:p>
            <a:pPr algn="ctr"/>
            <a:r>
              <a:rPr lang="bn-BD" sz="4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প্রমিত উচ্চারন অনুশীলন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705EF61-9E1E-7195-1D03-A068A319E4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44" y="2039079"/>
            <a:ext cx="6415196" cy="3610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839" y="1587601"/>
            <a:ext cx="3395342" cy="451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5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5B9DB07-1231-12BE-8F42-AE41B30B9900}"/>
              </a:ext>
            </a:extLst>
          </p:cNvPr>
          <p:cNvSpPr txBox="1"/>
          <p:nvPr/>
        </p:nvSpPr>
        <p:spPr>
          <a:xfrm>
            <a:off x="1590775" y="1994397"/>
            <a:ext cx="8483600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bn-BD" sz="7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খালিঘরে</a:t>
            </a:r>
            <a:r>
              <a:rPr lang="en-US" sz="7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0456731-0848-7B17-FBEF-FE3D7A6708F4}"/>
              </a:ext>
            </a:extLst>
          </p:cNvPr>
          <p:cNvSpPr txBox="1"/>
          <p:nvPr/>
        </p:nvSpPr>
        <p:spPr>
          <a:xfrm>
            <a:off x="3823854" y="3865672"/>
            <a:ext cx="681276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15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115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B5BC757F-0A1C-1EB0-C2E7-4565FF02F60C}"/>
              </a:ext>
            </a:extLst>
          </p:cNvPr>
          <p:cNvCxnSpPr/>
          <p:nvPr/>
        </p:nvCxnSpPr>
        <p:spPr>
          <a:xfrm>
            <a:off x="4254527" y="5250716"/>
            <a:ext cx="8358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97D1A3D-F6E4-17CC-02A3-345BA675D0B4}"/>
              </a:ext>
            </a:extLst>
          </p:cNvPr>
          <p:cNvSpPr txBox="1"/>
          <p:nvPr/>
        </p:nvSpPr>
        <p:spPr>
          <a:xfrm>
            <a:off x="4959596" y="3865672"/>
            <a:ext cx="4127361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11500" b="1" dirty="0">
                <a:ln/>
                <a:solidFill>
                  <a:srgbClr val="32081B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</a:p>
        </p:txBody>
      </p:sp>
    </p:spTree>
    <p:extLst>
      <p:ext uri="{BB962C8B-B14F-4D97-AF65-F5344CB8AC3E}">
        <p14:creationId xmlns:p14="http://schemas.microsoft.com/office/powerpoint/2010/main" val="42436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21E496D-99D3-F990-8D48-2D37D1225856}"/>
              </a:ext>
            </a:extLst>
          </p:cNvPr>
          <p:cNvSpPr txBox="1"/>
          <p:nvPr/>
        </p:nvSpPr>
        <p:spPr>
          <a:xfrm>
            <a:off x="3389959" y="1862594"/>
            <a:ext cx="7098746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দেখার </a:t>
            </a:r>
            <a:r>
              <a:rPr lang="en-US" sz="36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600" b="1" dirty="0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endParaRPr lang="en-IN" sz="3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2B564F3-E581-9C3F-9232-07928511B4CB}"/>
              </a:ext>
            </a:extLst>
          </p:cNvPr>
          <p:cNvSpPr txBox="1"/>
          <p:nvPr/>
        </p:nvSpPr>
        <p:spPr>
          <a:xfrm>
            <a:off x="7189134" y="3915169"/>
            <a:ext cx="4848326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96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9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endParaRPr lang="as-IN" sz="9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as-IN" sz="9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6">
            <a:extLst>
              <a:ext uri="{FF2B5EF4-FFF2-40B4-BE49-F238E27FC236}">
                <a16:creationId xmlns:a16="http://schemas.microsoft.com/office/drawing/2014/main" xmlns="" id="{CC0FF884-F9E8-23E2-199A-5DF2E5B44548}"/>
              </a:ext>
            </a:extLst>
          </p:cNvPr>
          <p:cNvSpPr/>
          <p:nvPr/>
        </p:nvSpPr>
        <p:spPr>
          <a:xfrm>
            <a:off x="6029853" y="4527120"/>
            <a:ext cx="688634" cy="23380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DD7FE3E-0646-AC7B-C987-212092E9E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30" y="3146613"/>
            <a:ext cx="4954416" cy="3213846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67074" y="409576"/>
            <a:ext cx="8677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এসো আমরা 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বর্ণ টি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endParaRPr lang="en-GB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5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1DCD99F-C1F7-ADA6-7C0C-D84DE05F89B9}"/>
              </a:ext>
            </a:extLst>
          </p:cNvPr>
          <p:cNvSpPr/>
          <p:nvPr/>
        </p:nvSpPr>
        <p:spPr>
          <a:xfrm>
            <a:off x="829972" y="4828671"/>
            <a:ext cx="2015039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B394991-62A2-5139-4006-123F54ABF818}"/>
              </a:ext>
            </a:extLst>
          </p:cNvPr>
          <p:cNvSpPr/>
          <p:nvPr/>
        </p:nvSpPr>
        <p:spPr>
          <a:xfrm>
            <a:off x="5016177" y="4637368"/>
            <a:ext cx="2015039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C67B8EB-EBD0-5CC2-B4D0-7CFDDB7EC76B}"/>
              </a:ext>
            </a:extLst>
          </p:cNvPr>
          <p:cNvSpPr/>
          <p:nvPr/>
        </p:nvSpPr>
        <p:spPr>
          <a:xfrm>
            <a:off x="9073633" y="4657220"/>
            <a:ext cx="2015039" cy="825907"/>
          </a:xfrm>
          <a:prstGeom prst="rect">
            <a:avLst/>
          </a:prstGeom>
          <a:solidFill>
            <a:srgbClr val="E7E7E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21E496D-99D3-F990-8D48-2D37D1225856}"/>
              </a:ext>
            </a:extLst>
          </p:cNvPr>
          <p:cNvSpPr txBox="1"/>
          <p:nvPr/>
        </p:nvSpPr>
        <p:spPr>
          <a:xfrm>
            <a:off x="4501445" y="1448271"/>
            <a:ext cx="317481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6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 ছবি দেখে শব্দ বল।</a:t>
            </a:r>
            <a:endParaRPr lang="en-IN" sz="36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2B564F3-E581-9C3F-9232-07928511B4CB}"/>
              </a:ext>
            </a:extLst>
          </p:cNvPr>
          <p:cNvSpPr txBox="1"/>
          <p:nvPr/>
        </p:nvSpPr>
        <p:spPr>
          <a:xfrm>
            <a:off x="1144802" y="4800096"/>
            <a:ext cx="188594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ঝা</a:t>
            </a:r>
            <a:r>
              <a:rPr lang="en-US" sz="5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BE258E3-6342-CF52-921C-2F247213C7EE}"/>
              </a:ext>
            </a:extLst>
          </p:cNvPr>
          <p:cNvSpPr txBox="1"/>
          <p:nvPr/>
        </p:nvSpPr>
        <p:spPr>
          <a:xfrm>
            <a:off x="5487798" y="4657221"/>
            <a:ext cx="121094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5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DD7FE3E-0646-AC7B-C987-212092E9E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1" y="2474967"/>
            <a:ext cx="3171824" cy="1861958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DF5500F-9EB7-1EAD-E31F-3ADB3083A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8" y="2468428"/>
            <a:ext cx="3045686" cy="1928760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BE258E3-6342-CF52-921C-2F247213C7EE}"/>
              </a:ext>
            </a:extLst>
          </p:cNvPr>
          <p:cNvSpPr txBox="1"/>
          <p:nvPr/>
        </p:nvSpPr>
        <p:spPr>
          <a:xfrm>
            <a:off x="9116079" y="4600071"/>
            <a:ext cx="2371071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54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ঝো</a:t>
            </a:r>
            <a:r>
              <a:rPr lang="en-US" sz="5400" b="1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লা</a:t>
            </a:r>
            <a:endParaRPr lang="as-IN" sz="5400" b="1" dirty="0">
              <a:ln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2DF5500F-9EB7-1EAD-E31F-3ADB3083AF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967" y="2244896"/>
            <a:ext cx="2061444" cy="2061444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hlinkClick r:id="rId5" action="ppaction://hlinksldjump"/>
            <a:extLst>
              <a:ext uri="{FF2B5EF4-FFF2-40B4-BE49-F238E27FC236}">
                <a16:creationId xmlns="" xmlns:a16="http://schemas.microsoft.com/office/drawing/2014/main" id="{9A466886-7D9D-B77C-112D-1B3BB1DD553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76523" y="5481380"/>
            <a:ext cx="1097237" cy="3878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1B50EAE-F287-C620-79AC-9B1A05398CF6}"/>
              </a:ext>
            </a:extLst>
          </p:cNvPr>
          <p:cNvSpPr txBox="1"/>
          <p:nvPr/>
        </p:nvSpPr>
        <p:spPr>
          <a:xfrm>
            <a:off x="4939372" y="6488668"/>
            <a:ext cx="1977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খালি ঘরে ক্লিক করুন </a:t>
            </a:r>
          </a:p>
        </p:txBody>
      </p:sp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3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4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10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50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/>
          <p:bldP spid="8" grpId="0"/>
          <p:bldP spid="11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repeatCount="indefinite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4" dur="10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50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6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" fill="hold">
                          <p:stCondLst>
                            <p:cond delay="0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42" restart="whenNotActive" fill="hold" evtFilter="cancelBubble" nodeType="interactiveSeq">
                    <p:stCondLst>
                      <p:cond evt="onClick" delay="0">
                        <p:tgtEl>
                          <p:spTgt spid="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" fill="hold">
                          <p:stCondLst>
                            <p:cond delay="0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"/>
                      </p:tgtEl>
                    </p:cond>
                  </p:nextCondLst>
                </p:seq>
                <p:seq concurrent="1" nextAc="seek">
                  <p:cTn id="48" restart="whenNotActive" fill="hold" evtFilter="cancelBubble" nodeType="interactiveSeq">
                    <p:stCondLst>
                      <p:cond evt="onClick" delay="0">
                        <p:tgtEl>
                          <p:spTgt spid="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5"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/>
          <p:bldP spid="8" grpId="0"/>
          <p:bldP spid="11" grpId="0"/>
          <p:bldP spid="14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D9562F9-23B1-EEDC-D57E-A0E7141122B7}"/>
              </a:ext>
            </a:extLst>
          </p:cNvPr>
          <p:cNvSpPr txBox="1"/>
          <p:nvPr/>
        </p:nvSpPr>
        <p:spPr>
          <a:xfrm>
            <a:off x="0" y="2413337"/>
            <a:ext cx="1190445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উচ্চারনে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লেখো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6691" y="2769453"/>
            <a:ext cx="10839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বর্ণ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ভরে</a:t>
            </a:r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লিখে আনবে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7735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5362</TotalTime>
  <Words>247</Words>
  <Application>Microsoft Office PowerPoint</Application>
  <PresentationFormat>Widescreen</PresentationFormat>
  <Paragraphs>77</Paragraphs>
  <Slides>23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413</cp:revision>
  <dcterms:created xsi:type="dcterms:W3CDTF">2021-07-26T10:09:43Z</dcterms:created>
  <dcterms:modified xsi:type="dcterms:W3CDTF">2026-06-23T02:12:33Z</dcterms:modified>
</cp:coreProperties>
</file>