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99" r:id="rId6"/>
    <p:sldId id="262" r:id="rId7"/>
    <p:sldId id="281" r:id="rId8"/>
    <p:sldId id="260" r:id="rId9"/>
    <p:sldId id="282" r:id="rId10"/>
    <p:sldId id="290" r:id="rId11"/>
    <p:sldId id="292" r:id="rId12"/>
    <p:sldId id="263" r:id="rId13"/>
    <p:sldId id="294" r:id="rId14"/>
    <p:sldId id="261" r:id="rId15"/>
    <p:sldId id="300" r:id="rId16"/>
    <p:sldId id="295" r:id="rId17"/>
    <p:sldId id="267" r:id="rId18"/>
    <p:sldId id="296" r:id="rId19"/>
    <p:sldId id="268" r:id="rId20"/>
    <p:sldId id="270" r:id="rId21"/>
    <p:sldId id="280" r:id="rId22"/>
    <p:sldId id="276" r:id="rId23"/>
    <p:sldId id="297" r:id="rId24"/>
    <p:sldId id="286" r:id="rId25"/>
    <p:sldId id="272" r:id="rId26"/>
    <p:sldId id="273"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779" autoAdjust="0"/>
    <p:restoredTop sz="94660"/>
  </p:normalViewPr>
  <p:slideViewPr>
    <p:cSldViewPr snapToGrid="0">
      <p:cViewPr varScale="1">
        <p:scale>
          <a:sx n="60" d="100"/>
          <a:sy n="60" d="100"/>
        </p:scale>
        <p:origin x="96" y="276"/>
      </p:cViewPr>
      <p:guideLst/>
    </p:cSldViewPr>
  </p:slideViewPr>
  <p:notesTextViewPr>
    <p:cViewPr>
      <p:scale>
        <a:sx n="1" d="1"/>
        <a:sy n="1" d="1"/>
      </p:scale>
      <p:origin x="0" y="0"/>
    </p:cViewPr>
  </p:notesTextViewPr>
  <p:sorterViewPr>
    <p:cViewPr>
      <p:scale>
        <a:sx n="160" d="100"/>
        <a:sy n="160" d="100"/>
      </p:scale>
      <p:origin x="0" y="-1725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974B7A1-3B19-44D0-8053-AC4D1A54AFD1}"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2911333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4B7A1-3B19-44D0-8053-AC4D1A54AFD1}"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304642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974B7A1-3B19-44D0-8053-AC4D1A54AFD1}"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8997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74B7A1-3B19-44D0-8053-AC4D1A54AFD1}"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2511402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74B7A1-3B19-44D0-8053-AC4D1A54AFD1}" type="datetimeFigureOut">
              <a:rPr lang="en-US" smtClean="0"/>
              <a:t>6/23/2026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4026922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974B7A1-3B19-44D0-8053-AC4D1A54AFD1}" type="datetimeFigureOut">
              <a:rPr lang="en-US" smtClean="0"/>
              <a:t>6/23/2026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267132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74B7A1-3B19-44D0-8053-AC4D1A54AFD1}" type="datetimeFigureOut">
              <a:rPr lang="en-US" smtClean="0"/>
              <a:t>6/23/2026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1532811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974B7A1-3B19-44D0-8053-AC4D1A54AFD1}"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472847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974B7A1-3B19-44D0-8053-AC4D1A54AFD1}" type="datetimeFigureOut">
              <a:rPr lang="en-US" smtClean="0"/>
              <a:t>6/23/2026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420830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4B7A1-3B19-44D0-8053-AC4D1A54AFD1}"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127940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974B7A1-3B19-44D0-8053-AC4D1A54AFD1}" type="datetimeFigureOut">
              <a:rPr lang="en-US" smtClean="0"/>
              <a:t>6/23/2026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A14F60-D563-4925-9A73-0E13B99248DD}" type="slidenum">
              <a:rPr lang="en-US" smtClean="0"/>
              <a:t>‹#›</a:t>
            </a:fld>
            <a:endParaRPr lang="en-US"/>
          </a:p>
        </p:txBody>
      </p:sp>
    </p:spTree>
    <p:extLst>
      <p:ext uri="{BB962C8B-B14F-4D97-AF65-F5344CB8AC3E}">
        <p14:creationId xmlns:p14="http://schemas.microsoft.com/office/powerpoint/2010/main" val="366595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alpha val="86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4B7A1-3B19-44D0-8053-AC4D1A54AFD1}" type="datetimeFigureOut">
              <a:rPr lang="en-US" smtClean="0"/>
              <a:t>6/23/2026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A14F60-D563-4925-9A73-0E13B99248DD}" type="slidenum">
              <a:rPr lang="en-US" smtClean="0"/>
              <a:t>‹#›</a:t>
            </a:fld>
            <a:endParaRPr lang="en-US"/>
          </a:p>
        </p:txBody>
      </p:sp>
    </p:spTree>
    <p:extLst>
      <p:ext uri="{BB962C8B-B14F-4D97-AF65-F5344CB8AC3E}">
        <p14:creationId xmlns:p14="http://schemas.microsoft.com/office/powerpoint/2010/main" val="22090534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879763" y="1302334"/>
            <a:ext cx="10432473" cy="4821381"/>
          </a:xfrm>
          <a:prstGeom prst="rect">
            <a:avLst/>
          </a:prstGeom>
          <a:noFill/>
        </p:spPr>
        <p:txBody>
          <a:bodyPr wrap="square" rtlCol="0">
            <a:prstTxWarp prst="textWave1">
              <a:avLst>
                <a:gd name="adj1" fmla="val 12500"/>
                <a:gd name="adj2" fmla="val 10000"/>
              </a:avLst>
            </a:prstTxWarp>
            <a:spAutoFit/>
          </a:bodyPr>
          <a:lstStyle/>
          <a:p>
            <a:r>
              <a:rPr lang="en-US" sz="13800" dirty="0" err="1"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rPr>
              <a:t>আজকের</a:t>
            </a:r>
            <a:r>
              <a:rPr lang="en-US" sz="13800" dirty="0"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rPr>
              <a:t> </a:t>
            </a:r>
            <a:r>
              <a:rPr lang="en-US" sz="13800" dirty="0" err="1"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rPr>
              <a:t>ক্লাসে</a:t>
            </a:r>
            <a:r>
              <a:rPr lang="en-US" sz="13800" dirty="0"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rPr>
              <a:t> </a:t>
            </a:r>
          </a:p>
          <a:p>
            <a:r>
              <a:rPr lang="bn-BD" sz="13800" dirty="0" smtClean="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rPr>
              <a:t>স্বাগতম</a:t>
            </a:r>
            <a:endParaRPr lang="en-US" dirty="0">
              <a:ln w="28575">
                <a:solidFill>
                  <a:schemeClr val="tx1"/>
                </a:solidFill>
                <a:prstDash val="sysDot"/>
                <a:miter lim="800000"/>
              </a:ln>
              <a:gradFill flip="none" rotWithShape="1">
                <a:gsLst>
                  <a:gs pos="0">
                    <a:srgbClr val="002060"/>
                  </a:gs>
                  <a:gs pos="21001">
                    <a:srgbClr val="C00000"/>
                  </a:gs>
                  <a:gs pos="35001">
                    <a:srgbClr val="1A8D48"/>
                  </a:gs>
                  <a:gs pos="52000">
                    <a:srgbClr val="FFFF00"/>
                  </a:gs>
                  <a:gs pos="73000">
                    <a:srgbClr val="EE3F17"/>
                  </a:gs>
                  <a:gs pos="88000">
                    <a:srgbClr val="E81766"/>
                  </a:gs>
                  <a:gs pos="100000">
                    <a:srgbClr val="002060"/>
                  </a:gs>
                </a:gsLst>
                <a:lin ang="5400000" scaled="0"/>
                <a:tileRect/>
              </a:gradFill>
              <a:latin typeface="NikoshBAN" pitchFamily="2" charset="0"/>
              <a:cs typeface="NikoshBAN" pitchFamily="2" charset="0"/>
            </a:endParaRPr>
          </a:p>
        </p:txBody>
      </p:sp>
    </p:spTree>
    <p:extLst>
      <p:ext uri="{BB962C8B-B14F-4D97-AF65-F5344CB8AC3E}">
        <p14:creationId xmlns:p14="http://schemas.microsoft.com/office/powerpoint/2010/main" val="3305412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itle 1"/>
          <p:cNvSpPr txBox="1">
            <a:spLocks/>
          </p:cNvSpPr>
          <p:nvPr/>
        </p:nvSpPr>
        <p:spPr>
          <a:xfrm>
            <a:off x="1401936" y="1011382"/>
            <a:ext cx="8229600" cy="834738"/>
          </a:xfrm>
          <a:prstGeom prst="rect">
            <a:avLst/>
          </a:prstGeom>
        </p:spPr>
        <p:txBody>
          <a:bodyPr vert="horz" lIns="91440" tIns="45720" rIns="91440" bIns="45720" numCol="1" rtlCol="0" anchor="ctr">
            <a:prstTxWarp prst="textPlain">
              <a:avLst/>
            </a:prstTxWarp>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bn-BD" sz="4400" b="0" i="0" u="none" strike="noStrike" kern="1200" cap="none" spc="0" normalizeH="0" baseline="0" noProof="0" dirty="0" smtClean="0">
                <a:ln>
                  <a:noFill/>
                </a:ln>
                <a:solidFill>
                  <a:schemeClr val="tx1"/>
                </a:solidFill>
                <a:effectLst/>
                <a:uLnTx/>
                <a:uFillTx/>
                <a:latin typeface="NikoshBAN" pitchFamily="2" charset="0"/>
                <a:ea typeface="+mj-ea"/>
                <a:cs typeface="NikoshBAN" pitchFamily="2" charset="0"/>
              </a:rPr>
              <a:t> </a:t>
            </a:r>
            <a:r>
              <a:rPr kumimoji="0" lang="en-US" sz="1600" b="0" i="0" u="none" strike="noStrike" kern="1200" cap="none" spc="0" normalizeH="0" baseline="0" noProof="0" dirty="0" err="1" smtClean="0">
                <a:ln>
                  <a:noFill/>
                </a:ln>
                <a:solidFill>
                  <a:schemeClr val="tx1"/>
                </a:solidFill>
                <a:effectLst/>
                <a:uLnTx/>
                <a:uFillTx/>
                <a:latin typeface="NikoshBAN" pitchFamily="2" charset="0"/>
                <a:ea typeface="+mj-ea"/>
                <a:cs typeface="NikoshBAN" pitchFamily="2" charset="0"/>
              </a:rPr>
              <a:t>শিক্ষক</a:t>
            </a:r>
            <a:r>
              <a:rPr kumimoji="0" lang="en-US" sz="1600" b="0" i="0" u="none" strike="noStrike" kern="1200" cap="none" spc="0" normalizeH="0" baseline="0" noProof="0" dirty="0" smtClean="0">
                <a:ln>
                  <a:noFill/>
                </a:ln>
                <a:solidFill>
                  <a:schemeClr val="tx1"/>
                </a:solidFill>
                <a:effectLst/>
                <a:uLnTx/>
                <a:uFillTx/>
                <a:latin typeface="NikoshBAN" pitchFamily="2" charset="0"/>
                <a:ea typeface="+mj-ea"/>
                <a:cs typeface="NikoshBAN" pitchFamily="2" charset="0"/>
              </a:rPr>
              <a:t> </a:t>
            </a:r>
            <a:r>
              <a:rPr kumimoji="0" lang="en-US" sz="1600" b="0" i="0" u="none" strike="noStrike" kern="1200" cap="none" spc="0" normalizeH="0" baseline="0" noProof="0" dirty="0" err="1" smtClean="0">
                <a:ln>
                  <a:noFill/>
                </a:ln>
                <a:solidFill>
                  <a:schemeClr val="tx1"/>
                </a:solidFill>
                <a:effectLst/>
                <a:uLnTx/>
                <a:uFillTx/>
                <a:latin typeface="NikoshBAN" pitchFamily="2" charset="0"/>
                <a:ea typeface="+mj-ea"/>
                <a:cs typeface="NikoshBAN" pitchFamily="2" charset="0"/>
              </a:rPr>
              <a:t>পরিচিতি</a:t>
            </a:r>
            <a:endParaRPr kumimoji="0" lang="en-US" sz="4400" b="1" i="0" u="none" strike="noStrike" kern="1200" cap="none" spc="0" normalizeH="0" baseline="0" noProof="0"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uLnTx/>
              <a:uFillTx/>
              <a:latin typeface="NikoshBAN" pitchFamily="2" charset="0"/>
              <a:ea typeface="+mj-ea"/>
              <a:cs typeface="NikoshBAN" pitchFamily="2"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3161" y="1813529"/>
            <a:ext cx="3706399" cy="4005380"/>
          </a:xfrm>
          <a:prstGeom prst="ellipse">
            <a:avLst/>
          </a:prstGeom>
        </p:spPr>
      </p:pic>
      <p:sp>
        <p:nvSpPr>
          <p:cNvPr id="11" name="Rectangle 10"/>
          <p:cNvSpPr/>
          <p:nvPr/>
        </p:nvSpPr>
        <p:spPr>
          <a:xfrm>
            <a:off x="5293114" y="2151727"/>
            <a:ext cx="5859795" cy="2554545"/>
          </a:xfrm>
          <a:prstGeom prst="rect">
            <a:avLst/>
          </a:prstGeom>
        </p:spPr>
        <p:txBody>
          <a:bodyPr wrap="square">
            <a:spAutoFit/>
          </a:bodyPr>
          <a:lstStyle/>
          <a:p>
            <a:r>
              <a:rPr lang="en-US" sz="3200" spc="-150" dirty="0" err="1">
                <a:latin typeface="NikoshBAN" panose="02000000000000000000" pitchFamily="2" charset="0"/>
                <a:cs typeface="NikoshBAN" panose="02000000000000000000" pitchFamily="2" charset="0"/>
              </a:rPr>
              <a:t>দীপংকর</a:t>
            </a:r>
            <a:r>
              <a:rPr lang="en-US" sz="3200" spc="-150" dirty="0">
                <a:latin typeface="NikoshBAN" panose="02000000000000000000" pitchFamily="2" charset="0"/>
                <a:cs typeface="NikoshBAN" panose="02000000000000000000" pitchFamily="2" charset="0"/>
              </a:rPr>
              <a:t> </a:t>
            </a:r>
            <a:r>
              <a:rPr lang="en-US" sz="3200" spc="-150" dirty="0" err="1">
                <a:latin typeface="NikoshBAN" panose="02000000000000000000" pitchFamily="2" charset="0"/>
                <a:cs typeface="NikoshBAN" panose="02000000000000000000" pitchFamily="2" charset="0"/>
              </a:rPr>
              <a:t>বিশ্বাস</a:t>
            </a:r>
            <a:endParaRPr lang="en-US" sz="3200" spc="-150" dirty="0">
              <a:latin typeface="NikoshBAN" panose="02000000000000000000" pitchFamily="2" charset="0"/>
              <a:cs typeface="NikoshBAN" panose="02000000000000000000" pitchFamily="2" charset="0"/>
            </a:endParaRPr>
          </a:p>
          <a:p>
            <a:r>
              <a:rPr lang="en-US" sz="3200" spc="-150" dirty="0" err="1">
                <a:latin typeface="NikoshBAN" panose="02000000000000000000" pitchFamily="2" charset="0"/>
                <a:cs typeface="NikoshBAN" panose="02000000000000000000" pitchFamily="2" charset="0"/>
              </a:rPr>
              <a:t>সহঃ</a:t>
            </a:r>
            <a:r>
              <a:rPr lang="en-US" sz="3200" spc="-150" dirty="0">
                <a:latin typeface="NikoshBAN" panose="02000000000000000000" pitchFamily="2" charset="0"/>
                <a:cs typeface="NikoshBAN" panose="02000000000000000000" pitchFamily="2" charset="0"/>
              </a:rPr>
              <a:t> </a:t>
            </a:r>
            <a:r>
              <a:rPr lang="en-US" sz="3200" spc="-150" dirty="0" err="1">
                <a:latin typeface="NikoshBAN" panose="02000000000000000000" pitchFamily="2" charset="0"/>
                <a:cs typeface="NikoshBAN" panose="02000000000000000000" pitchFamily="2" charset="0"/>
              </a:rPr>
              <a:t>শিক্ষক</a:t>
            </a:r>
            <a:r>
              <a:rPr lang="en-US" sz="3200" spc="-150" dirty="0">
                <a:latin typeface="NikoshBAN" panose="02000000000000000000" pitchFamily="2" charset="0"/>
                <a:cs typeface="NikoshBAN" panose="02000000000000000000" pitchFamily="2" charset="0"/>
              </a:rPr>
              <a:t> (</a:t>
            </a:r>
            <a:r>
              <a:rPr lang="en-US" sz="3200" spc="-150" dirty="0" err="1">
                <a:latin typeface="NikoshBAN" panose="02000000000000000000" pitchFamily="2" charset="0"/>
                <a:cs typeface="NikoshBAN" panose="02000000000000000000" pitchFamily="2" charset="0"/>
              </a:rPr>
              <a:t>আইসিটি</a:t>
            </a:r>
            <a:r>
              <a:rPr lang="en-US" sz="3200" spc="-150" dirty="0">
                <a:latin typeface="NikoshBAN" panose="02000000000000000000" pitchFamily="2" charset="0"/>
                <a:cs typeface="NikoshBAN" panose="02000000000000000000" pitchFamily="2" charset="0"/>
              </a:rPr>
              <a:t>)</a:t>
            </a:r>
          </a:p>
          <a:p>
            <a:r>
              <a:rPr lang="en-US" sz="2800" spc="-150" dirty="0" err="1">
                <a:latin typeface="NikoshBAN" panose="02000000000000000000" pitchFamily="2" charset="0"/>
                <a:cs typeface="NikoshBAN" panose="02000000000000000000" pitchFamily="2" charset="0"/>
              </a:rPr>
              <a:t>মির্জাপুর</a:t>
            </a:r>
            <a:r>
              <a:rPr lang="en-US" sz="2800" spc="-150" dirty="0">
                <a:latin typeface="NikoshBAN" panose="02000000000000000000" pitchFamily="2" charset="0"/>
                <a:cs typeface="NikoshBAN" panose="02000000000000000000" pitchFamily="2" charset="0"/>
              </a:rPr>
              <a:t> </a:t>
            </a:r>
            <a:r>
              <a:rPr lang="en-US" sz="2800" spc="-150" dirty="0" err="1">
                <a:latin typeface="NikoshBAN" panose="02000000000000000000" pitchFamily="2" charset="0"/>
                <a:cs typeface="NikoshBAN" panose="02000000000000000000" pitchFamily="2" charset="0"/>
              </a:rPr>
              <a:t>মাধ্যমিক</a:t>
            </a:r>
            <a:r>
              <a:rPr lang="en-US" sz="2800" spc="-150" dirty="0">
                <a:latin typeface="NikoshBAN" panose="02000000000000000000" pitchFamily="2" charset="0"/>
                <a:cs typeface="NikoshBAN" panose="02000000000000000000" pitchFamily="2" charset="0"/>
              </a:rPr>
              <a:t> </a:t>
            </a:r>
            <a:r>
              <a:rPr lang="en-US" sz="2800" spc="-150" dirty="0" err="1">
                <a:latin typeface="NikoshBAN" panose="02000000000000000000" pitchFamily="2" charset="0"/>
                <a:cs typeface="NikoshBAN" panose="02000000000000000000" pitchFamily="2" charset="0"/>
              </a:rPr>
              <a:t>বালিকা</a:t>
            </a:r>
            <a:r>
              <a:rPr lang="en-US" sz="2800" spc="-150" dirty="0">
                <a:latin typeface="NikoshBAN" panose="02000000000000000000" pitchFamily="2" charset="0"/>
                <a:cs typeface="NikoshBAN" panose="02000000000000000000" pitchFamily="2" charset="0"/>
              </a:rPr>
              <a:t> </a:t>
            </a:r>
            <a:r>
              <a:rPr lang="en-US" sz="2800" spc="-150" dirty="0" err="1" smtClean="0">
                <a:latin typeface="NikoshBAN" panose="02000000000000000000" pitchFamily="2" charset="0"/>
                <a:cs typeface="NikoshBAN" panose="02000000000000000000" pitchFamily="2" charset="0"/>
              </a:rPr>
              <a:t>বিদ্যালয়</a:t>
            </a:r>
            <a:r>
              <a:rPr lang="en-US" sz="2800" spc="-150" dirty="0">
                <a:latin typeface="NikoshBAN" panose="02000000000000000000" pitchFamily="2" charset="0"/>
                <a:cs typeface="NikoshBAN" panose="02000000000000000000" pitchFamily="2" charset="0"/>
              </a:rPr>
              <a:t> </a:t>
            </a:r>
            <a:r>
              <a:rPr lang="en-US" sz="2800" spc="-150" dirty="0" smtClean="0">
                <a:latin typeface="NikoshBAN" panose="02000000000000000000" pitchFamily="2" charset="0"/>
                <a:cs typeface="NikoshBAN" panose="02000000000000000000" pitchFamily="2" charset="0"/>
              </a:rPr>
              <a:t> ,</a:t>
            </a:r>
            <a:r>
              <a:rPr lang="en-US" sz="2800" spc="-150" dirty="0" err="1" smtClean="0">
                <a:latin typeface="NikoshBAN" panose="02000000000000000000" pitchFamily="2" charset="0"/>
                <a:cs typeface="NikoshBAN" panose="02000000000000000000" pitchFamily="2" charset="0"/>
              </a:rPr>
              <a:t>মাগুরা</a:t>
            </a:r>
            <a:r>
              <a:rPr lang="en-US" sz="3200" spc="-150" dirty="0">
                <a:latin typeface="NikoshBAN" panose="02000000000000000000" pitchFamily="2" charset="0"/>
                <a:cs typeface="NikoshBAN" panose="02000000000000000000" pitchFamily="2" charset="0"/>
              </a:rPr>
              <a:t>। </a:t>
            </a:r>
            <a:r>
              <a:rPr lang="en-US" sz="3200" spc="-150" dirty="0" smtClean="0">
                <a:latin typeface="NikoshBAN" panose="02000000000000000000" pitchFamily="2" charset="0"/>
                <a:cs typeface="NikoshBAN" panose="02000000000000000000" pitchFamily="2" charset="0"/>
              </a:rPr>
              <a:t> </a:t>
            </a:r>
          </a:p>
          <a:p>
            <a:r>
              <a:rPr lang="en-US" sz="3200" spc="-150" dirty="0" err="1" smtClean="0">
                <a:latin typeface="NikoshBAN" panose="02000000000000000000" pitchFamily="2" charset="0"/>
                <a:cs typeface="NikoshBAN" panose="02000000000000000000" pitchFamily="2" charset="0"/>
              </a:rPr>
              <a:t>মোবাইলঃ</a:t>
            </a:r>
            <a:r>
              <a:rPr lang="en-US" sz="3200" spc="-150" dirty="0" smtClean="0">
                <a:latin typeface="NikoshBAN" panose="02000000000000000000" pitchFamily="2" charset="0"/>
                <a:cs typeface="NikoshBAN" panose="02000000000000000000" pitchFamily="2" charset="0"/>
              </a:rPr>
              <a:t> </a:t>
            </a:r>
            <a:r>
              <a:rPr lang="en-US" sz="3200" spc="-150" dirty="0" smtClean="0">
                <a:latin typeface="Times New Roman" panose="02020603050405020304" pitchFamily="18" charset="0"/>
                <a:cs typeface="Times New Roman" panose="02020603050405020304" pitchFamily="18" charset="0"/>
              </a:rPr>
              <a:t>01885703862</a:t>
            </a:r>
          </a:p>
          <a:p>
            <a:r>
              <a:rPr lang="en-US" sz="3200" spc="-150" dirty="0" smtClean="0">
                <a:latin typeface="NikoshBAN" panose="02000000000000000000" pitchFamily="2" charset="0"/>
                <a:cs typeface="NikoshBAN" panose="02000000000000000000" pitchFamily="2" charset="0"/>
              </a:rPr>
              <a:t>ই-</a:t>
            </a:r>
            <a:r>
              <a:rPr lang="en-US" sz="3200" spc="-150" dirty="0" err="1" smtClean="0">
                <a:latin typeface="NikoshBAN" panose="02000000000000000000" pitchFamily="2" charset="0"/>
                <a:cs typeface="NikoshBAN" panose="02000000000000000000" pitchFamily="2" charset="0"/>
              </a:rPr>
              <a:t>মেইল</a:t>
            </a:r>
            <a:r>
              <a:rPr lang="en-US" sz="3200" spc="-150" dirty="0" smtClean="0">
                <a:latin typeface="NikoshBAN" panose="02000000000000000000" pitchFamily="2" charset="0"/>
                <a:cs typeface="NikoshBAN" panose="02000000000000000000" pitchFamily="2" charset="0"/>
              </a:rPr>
              <a:t>- </a:t>
            </a:r>
            <a:r>
              <a:rPr lang="en-US" sz="2400" spc="-150" dirty="0" smtClean="0">
                <a:latin typeface="NikoshBAN" panose="02000000000000000000" pitchFamily="2" charset="0"/>
                <a:cs typeface="NikoshBAN" panose="02000000000000000000" pitchFamily="2" charset="0"/>
              </a:rPr>
              <a:t>dipangkar</a:t>
            </a:r>
            <a:r>
              <a:rPr lang="en-US" sz="2400" spc="-150" dirty="0" smtClean="0">
                <a:latin typeface="Times New Roman" panose="02020603050405020304" pitchFamily="18" charset="0"/>
                <a:cs typeface="Times New Roman" panose="02020603050405020304" pitchFamily="18" charset="0"/>
              </a:rPr>
              <a:t>88</a:t>
            </a:r>
            <a:r>
              <a:rPr lang="en-US" sz="2400" spc="-150" dirty="0" smtClean="0">
                <a:latin typeface="NikoshBAN" panose="02000000000000000000" pitchFamily="2" charset="0"/>
                <a:cs typeface="NikoshBAN" panose="02000000000000000000" pitchFamily="2" charset="0"/>
              </a:rPr>
              <a:t>biswas@gmail.com</a:t>
            </a:r>
            <a:r>
              <a:rPr lang="en-US" sz="2400" u="sng" spc="-150" dirty="0" smtClean="0">
                <a:latin typeface="NikoshBAN" panose="02000000000000000000" pitchFamily="2" charset="0"/>
                <a:cs typeface="NikoshBAN" panose="02000000000000000000" pitchFamily="2" charset="0"/>
              </a:rPr>
              <a:t> </a:t>
            </a:r>
            <a:endParaRPr lang="en-US" sz="2400" u="sng" spc="-15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31200156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852" y="0"/>
            <a:ext cx="12205853" cy="6858006"/>
            <a:chOff x="-13852" y="0"/>
            <a:chExt cx="12205853" cy="6858006"/>
          </a:xfrm>
        </p:grpSpPr>
        <p:sp>
          <p:nvSpPr>
            <p:cNvPr id="4" name="Frame 3"/>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13852" y="0"/>
              <a:ext cx="12205853" cy="6858006"/>
              <a:chOff x="-13852" y="0"/>
              <a:chExt cx="12205853" cy="6858006"/>
            </a:xfrm>
          </p:grpSpPr>
          <p:sp>
            <p:nvSpPr>
              <p:cNvPr id="6" name="Half Frame 5"/>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9" name="Half Frame 8"/>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0" name="Rectangle 9"/>
          <p:cNvSpPr/>
          <p:nvPr/>
        </p:nvSpPr>
        <p:spPr>
          <a:xfrm>
            <a:off x="1039091" y="1078671"/>
            <a:ext cx="10307782" cy="4431983"/>
          </a:xfrm>
          <a:prstGeom prst="rect">
            <a:avLst/>
          </a:prstGeom>
        </p:spPr>
        <p:txBody>
          <a:bodyPr wrap="square">
            <a:spAutoFit/>
          </a:bodyPr>
          <a:lstStyle/>
          <a:p>
            <a:pPr lvl="0" algn="ctr"/>
            <a:r>
              <a:rPr lang="en-US" sz="6600" dirty="0" err="1">
                <a:latin typeface="NikoshBAN" pitchFamily="2" charset="0"/>
                <a:cs typeface="NikoshBAN" pitchFamily="2" charset="0"/>
              </a:rPr>
              <a:t>পাঠ</a:t>
            </a:r>
            <a:r>
              <a:rPr lang="en-US" sz="6600" dirty="0">
                <a:latin typeface="NikoshBAN" pitchFamily="2" charset="0"/>
                <a:cs typeface="NikoshBAN" pitchFamily="2" charset="0"/>
              </a:rPr>
              <a:t> </a:t>
            </a:r>
            <a:r>
              <a:rPr lang="en-US" sz="6600" dirty="0" err="1">
                <a:latin typeface="NikoshBAN" pitchFamily="2" charset="0"/>
                <a:cs typeface="NikoshBAN" pitchFamily="2" charset="0"/>
              </a:rPr>
              <a:t>পরিচিতি</a:t>
            </a:r>
            <a:endParaRPr lang="en-US" sz="19900" b="1" dirty="0">
              <a:ln w="18000">
                <a:solidFill>
                  <a:schemeClr val="accent2">
                    <a:satMod val="140000"/>
                  </a:schemeClr>
                </a:solidFill>
                <a:prstDash val="solid"/>
                <a:miter lim="800000"/>
              </a:ln>
              <a:solidFill>
                <a:srgbClr val="002060"/>
              </a:solidFill>
              <a:effectLst>
                <a:outerShdw blurRad="25500" dist="23000" dir="7020000" algn="tl">
                  <a:srgbClr val="000000">
                    <a:alpha val="50000"/>
                  </a:srgbClr>
                </a:outerShdw>
              </a:effectLst>
              <a:latin typeface="NikoshBAN" pitchFamily="2" charset="0"/>
              <a:cs typeface="NikoshBAN" pitchFamily="2" charset="0"/>
            </a:endParaRPr>
          </a:p>
          <a:p>
            <a:r>
              <a:rPr lang="en-US" sz="3600" spc="-150" dirty="0" smtClean="0">
                <a:latin typeface="NikoshBAN" panose="02000000000000000000" pitchFamily="2" charset="0"/>
                <a:cs typeface="NikoshBAN" panose="02000000000000000000" pitchFamily="2" charset="0"/>
              </a:rPr>
              <a:t>8ম </a:t>
            </a:r>
            <a:r>
              <a:rPr lang="en-US" sz="3600" spc="-150" dirty="0" err="1" smtClean="0">
                <a:latin typeface="NikoshBAN" panose="02000000000000000000" pitchFamily="2" charset="0"/>
                <a:cs typeface="NikoshBAN" panose="02000000000000000000" pitchFamily="2" charset="0"/>
              </a:rPr>
              <a:t>শ্রেনি</a:t>
            </a:r>
            <a:r>
              <a:rPr lang="en-US" sz="3600" spc="-150" dirty="0" smtClean="0">
                <a:latin typeface="NikoshBAN" panose="02000000000000000000" pitchFamily="2" charset="0"/>
                <a:cs typeface="NikoshBAN" panose="02000000000000000000" pitchFamily="2" charset="0"/>
              </a:rPr>
              <a:t> </a:t>
            </a:r>
          </a:p>
          <a:p>
            <a:r>
              <a:rPr lang="en-US" sz="3600" spc="-150" dirty="0" err="1" smtClean="0">
                <a:latin typeface="NikoshBAN" panose="02000000000000000000" pitchFamily="2" charset="0"/>
                <a:cs typeface="NikoshBAN" panose="02000000000000000000" pitchFamily="2" charset="0"/>
              </a:rPr>
              <a:t>বিষয়ঃ</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আইসিটি</a:t>
            </a:r>
            <a:r>
              <a:rPr lang="en-US" sz="3600" spc="-150" dirty="0" smtClean="0">
                <a:latin typeface="NikoshBAN" panose="02000000000000000000" pitchFamily="2" charset="0"/>
                <a:cs typeface="NikoshBAN" panose="02000000000000000000" pitchFamily="2" charset="0"/>
              </a:rPr>
              <a:t> </a:t>
            </a:r>
          </a:p>
          <a:p>
            <a:r>
              <a:rPr lang="en-US" sz="3600" spc="-150" dirty="0" err="1" smtClean="0">
                <a:latin typeface="NikoshBAN" panose="02000000000000000000" pitchFamily="2" charset="0"/>
                <a:cs typeface="NikoshBAN" panose="02000000000000000000" pitchFamily="2" charset="0"/>
              </a:rPr>
              <a:t>অধ্যায়ঃ</a:t>
            </a:r>
            <a:r>
              <a:rPr lang="en-US" sz="3600" spc="-150" dirty="0" smtClean="0">
                <a:latin typeface="NikoshBAN" panose="02000000000000000000" pitchFamily="2" charset="0"/>
                <a:cs typeface="NikoshBAN" panose="02000000000000000000" pitchFamily="2" charset="0"/>
              </a:rPr>
              <a:t> ১ম  </a:t>
            </a:r>
            <a:r>
              <a:rPr lang="en-US" sz="3600" spc="-150" dirty="0" err="1" smtClean="0">
                <a:latin typeface="NikoshBAN" panose="02000000000000000000" pitchFamily="2" charset="0"/>
                <a:cs typeface="NikoshBAN" panose="02000000000000000000" pitchFamily="2" charset="0"/>
              </a:rPr>
              <a:t>অধ্যায়</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তথ্য</a:t>
            </a:r>
            <a:r>
              <a:rPr lang="en-US" sz="3600" spc="-150" dirty="0" smtClean="0">
                <a:latin typeface="NikoshBAN" panose="02000000000000000000" pitchFamily="2" charset="0"/>
                <a:cs typeface="NikoshBAN" panose="02000000000000000000" pitchFamily="2" charset="0"/>
              </a:rPr>
              <a:t> ও </a:t>
            </a:r>
            <a:r>
              <a:rPr lang="en-US" sz="3600" spc="-150" dirty="0" err="1" smtClean="0">
                <a:latin typeface="NikoshBAN" panose="02000000000000000000" pitchFamily="2" charset="0"/>
                <a:cs typeface="NikoshBAN" panose="02000000000000000000" pitchFamily="2" charset="0"/>
              </a:rPr>
              <a:t>যোগাযোগ</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প্রযুক্তির</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গুরুত্ব</a:t>
            </a:r>
            <a:r>
              <a:rPr lang="en-US" sz="3600" spc="-150" dirty="0" smtClean="0">
                <a:latin typeface="NikoshBAN" panose="02000000000000000000" pitchFamily="2" charset="0"/>
                <a:cs typeface="NikoshBAN" panose="02000000000000000000" pitchFamily="2" charset="0"/>
              </a:rPr>
              <a:t> )</a:t>
            </a:r>
          </a:p>
          <a:p>
            <a:r>
              <a:rPr lang="en-US" sz="3600" spc="-150" dirty="0" err="1" smtClean="0">
                <a:latin typeface="NikoshBAN" panose="02000000000000000000" pitchFamily="2" charset="0"/>
                <a:cs typeface="NikoshBAN" panose="02000000000000000000" pitchFamily="2" charset="0"/>
              </a:rPr>
              <a:t>পাঠঃ</a:t>
            </a:r>
            <a:r>
              <a:rPr lang="en-US" sz="3600" spc="-150" dirty="0" smtClean="0">
                <a:latin typeface="NikoshBAN" panose="02000000000000000000" pitchFamily="2" charset="0"/>
                <a:cs typeface="NikoshBAN" panose="02000000000000000000" pitchFamily="2" charset="0"/>
              </a:rPr>
              <a:t> ১ </a:t>
            </a:r>
            <a:r>
              <a:rPr lang="en-US" sz="3600" spc="-150" dirty="0" err="1" smtClean="0">
                <a:latin typeface="NikoshBAN" panose="02000000000000000000" pitchFamily="2" charset="0"/>
                <a:cs typeface="NikoshBAN" panose="02000000000000000000" pitchFamily="2" charset="0"/>
              </a:rPr>
              <a:t>থেকে</a:t>
            </a:r>
            <a:r>
              <a:rPr lang="en-US" sz="3600" spc="-150" dirty="0" smtClean="0">
                <a:latin typeface="NikoshBAN" panose="02000000000000000000" pitchFamily="2" charset="0"/>
                <a:cs typeface="NikoshBAN" panose="02000000000000000000" pitchFamily="2" charset="0"/>
              </a:rPr>
              <a:t>  4। </a:t>
            </a:r>
          </a:p>
          <a:p>
            <a:r>
              <a:rPr lang="en-US" sz="3600" spc="-150" dirty="0" err="1" smtClean="0">
                <a:latin typeface="NikoshBAN" panose="02000000000000000000" pitchFamily="2" charset="0"/>
                <a:cs typeface="NikoshBAN" panose="02000000000000000000" pitchFamily="2" charset="0"/>
              </a:rPr>
              <a:t>সময়ঃ</a:t>
            </a:r>
            <a:r>
              <a:rPr lang="en-US" sz="3600" spc="-150" dirty="0" smtClean="0">
                <a:latin typeface="NikoshBAN" panose="02000000000000000000" pitchFamily="2" charset="0"/>
                <a:cs typeface="NikoshBAN" panose="02000000000000000000" pitchFamily="2" charset="0"/>
              </a:rPr>
              <a:t> ৪০ </a:t>
            </a:r>
            <a:r>
              <a:rPr lang="en-US" sz="3600" spc="-150" dirty="0" err="1" smtClean="0">
                <a:latin typeface="NikoshBAN" panose="02000000000000000000" pitchFamily="2" charset="0"/>
                <a:cs typeface="NikoshBAN" panose="02000000000000000000" pitchFamily="2" charset="0"/>
              </a:rPr>
              <a:t>মিনিট</a:t>
            </a:r>
            <a:r>
              <a:rPr lang="en-US" sz="3600" spc="-150" dirty="0" smtClean="0">
                <a:latin typeface="NikoshBAN" panose="02000000000000000000" pitchFamily="2" charset="0"/>
                <a:cs typeface="NikoshBAN" panose="02000000000000000000" pitchFamily="2" charset="0"/>
              </a:rPr>
              <a:t> </a:t>
            </a:r>
          </a:p>
          <a:p>
            <a:r>
              <a:rPr lang="en-US" sz="3600" spc="-150" dirty="0" err="1" smtClean="0">
                <a:latin typeface="NikoshBAN" panose="02000000000000000000" pitchFamily="2" charset="0"/>
                <a:cs typeface="NikoshBAN" panose="02000000000000000000" pitchFamily="2" charset="0"/>
              </a:rPr>
              <a:t>তারিখঃ</a:t>
            </a:r>
            <a:r>
              <a:rPr lang="en-US" sz="3600" spc="-150" dirty="0" smtClean="0">
                <a:latin typeface="NikoshBAN" panose="02000000000000000000" pitchFamily="2" charset="0"/>
                <a:cs typeface="NikoshBAN" panose="02000000000000000000" pitchFamily="2" charset="0"/>
              </a:rPr>
              <a:t>………………  </a:t>
            </a:r>
            <a:endParaRPr lang="en-US" sz="3600" spc="-15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610492104"/>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25237" y="1476805"/>
            <a:ext cx="10280071" cy="2800767"/>
          </a:xfrm>
          <a:prstGeom prst="rect">
            <a:avLst/>
          </a:prstGeom>
          <a:noFill/>
        </p:spPr>
        <p:txBody>
          <a:bodyPr wrap="square" rtlCol="0">
            <a:spAutoFit/>
          </a:bodyPr>
          <a:lstStyle/>
          <a:p>
            <a:r>
              <a:rPr lang="en-US" sz="4000" dirty="0" smtClean="0">
                <a:latin typeface="NikoshBAN" panose="02000000000000000000" pitchFamily="2" charset="0"/>
                <a:cs typeface="NikoshBAN" panose="02000000000000000000" pitchFamily="2" charset="0"/>
              </a:rPr>
              <a:t>এ </a:t>
            </a:r>
            <a:r>
              <a:rPr lang="en-US" sz="4000" dirty="0" err="1" smtClean="0">
                <a:latin typeface="NikoshBAN" panose="02000000000000000000" pitchFamily="2" charset="0"/>
                <a:cs typeface="NikoshBAN" panose="02000000000000000000" pitchFamily="2" charset="0"/>
              </a:rPr>
              <a:t>পাঠ</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শেষে</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শিক্ষার্থীরা</a:t>
            </a:r>
            <a:r>
              <a:rPr lang="en-US" sz="4000" dirty="0" smtClean="0">
                <a:latin typeface="NikoshBAN" panose="02000000000000000000" pitchFamily="2" charset="0"/>
                <a:cs typeface="NikoshBAN" panose="02000000000000000000" pitchFamily="2" charset="0"/>
              </a:rPr>
              <a:t>…………</a:t>
            </a:r>
          </a:p>
          <a:p>
            <a:r>
              <a:rPr lang="en-US" sz="4000" dirty="0" smtClean="0">
                <a:latin typeface="NikoshBAN" panose="02000000000000000000" pitchFamily="2" charset="0"/>
                <a:cs typeface="NikoshBAN" panose="02000000000000000000" pitchFamily="2" charset="0"/>
              </a:rPr>
              <a:t>১</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তথ্য</a:t>
            </a:r>
            <a:r>
              <a:rPr lang="en-US" sz="3200" dirty="0" smtClean="0">
                <a:latin typeface="NikoshBAN" panose="02000000000000000000" pitchFamily="2" charset="0"/>
                <a:cs typeface="NikoshBAN" panose="02000000000000000000" pitchFamily="2" charset="0"/>
              </a:rPr>
              <a:t> ও </a:t>
            </a:r>
            <a:r>
              <a:rPr lang="en-US" sz="3200" dirty="0" err="1" smtClean="0">
                <a:latin typeface="NikoshBAN" panose="02000000000000000000" pitchFamily="2" charset="0"/>
                <a:cs typeface="NikoshBAN" panose="02000000000000000000" pitchFamily="2" charset="0"/>
              </a:rPr>
              <a:t>যোগাযোগ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প্রযুক্তিতে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কর্মসংস্থানের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সুযোগ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ব্যাখ্যা</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a:t>
            </a:r>
          </a:p>
          <a:p>
            <a:r>
              <a:rPr lang="en-US" sz="3200" dirty="0" smtClean="0">
                <a:latin typeface="NikoshBAN" panose="02000000000000000000" pitchFamily="2" charset="0"/>
                <a:cs typeface="NikoshBAN" panose="02000000000000000000" pitchFamily="2" charset="0"/>
              </a:rPr>
              <a:t>২। </a:t>
            </a:r>
            <a:r>
              <a:rPr lang="en-US" sz="3200" dirty="0" err="1" smtClean="0">
                <a:latin typeface="NikoshBAN" panose="02000000000000000000" pitchFamily="2" charset="0"/>
                <a:cs typeface="NikoshBAN" panose="02000000000000000000" pitchFamily="2" charset="0"/>
              </a:rPr>
              <a:t>যোগাযোগের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ক্ষেত্রে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তথ্য</a:t>
            </a:r>
            <a:r>
              <a:rPr lang="en-US" sz="3200" dirty="0" smtClean="0">
                <a:latin typeface="NikoshBAN" panose="02000000000000000000" pitchFamily="2" charset="0"/>
                <a:cs typeface="NikoshBAN" panose="02000000000000000000" pitchFamily="2" charset="0"/>
              </a:rPr>
              <a:t> ও </a:t>
            </a:r>
            <a:r>
              <a:rPr lang="en-US" sz="3200" dirty="0" err="1" smtClean="0">
                <a:latin typeface="NikoshBAN" panose="02000000000000000000" pitchFamily="2" charset="0"/>
                <a:cs typeface="NikoshBAN" panose="02000000000000000000" pitchFamily="2" charset="0"/>
              </a:rPr>
              <a:t>যোগাযোগ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প্রযুক্তির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ভুমিকা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ব্যাখ্যা</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a:t>
            </a:r>
          </a:p>
          <a:p>
            <a:r>
              <a:rPr lang="en-US" sz="3200" dirty="0" smtClean="0">
                <a:latin typeface="NikoshBAN" panose="02000000000000000000" pitchFamily="2" charset="0"/>
                <a:cs typeface="NikoshBAN" panose="02000000000000000000" pitchFamily="2" charset="0"/>
              </a:rPr>
              <a:t>৩ </a:t>
            </a:r>
            <a:r>
              <a:rPr lang="en-US" sz="3200" dirty="0" err="1" smtClean="0">
                <a:latin typeface="NikoshBAN" panose="02000000000000000000" pitchFamily="2" charset="0"/>
                <a:cs typeface="NikoshBAN" panose="02000000000000000000" pitchFamily="2" charset="0"/>
              </a:rPr>
              <a:t>ব্যবসা-বাণিজ্যের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ক্ষেত্রে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তথ্য</a:t>
            </a:r>
            <a:r>
              <a:rPr lang="en-US" sz="3200" dirty="0" smtClean="0">
                <a:latin typeface="NikoshBAN" panose="02000000000000000000" pitchFamily="2" charset="0"/>
                <a:cs typeface="NikoshBAN" panose="02000000000000000000" pitchFamily="2" charset="0"/>
              </a:rPr>
              <a:t> ও </a:t>
            </a:r>
            <a:r>
              <a:rPr lang="en-US" sz="3200" dirty="0" err="1" smtClean="0">
                <a:latin typeface="NikoshBAN" panose="02000000000000000000" pitchFamily="2" charset="0"/>
                <a:cs typeface="NikoshBAN" panose="02000000000000000000" pitchFamily="2" charset="0"/>
              </a:rPr>
              <a:t>যোগাযোগ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প্রযুক্তির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সুযোগ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ব্যাখ্যা</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করতে</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পারবে</a:t>
            </a:r>
            <a:r>
              <a:rPr lang="en-US" sz="3200" dirty="0" smtClean="0">
                <a:latin typeface="NikoshBAN" panose="02000000000000000000" pitchFamily="2" charset="0"/>
                <a:cs typeface="NikoshBAN" panose="02000000000000000000" pitchFamily="2" charset="0"/>
              </a:rPr>
              <a:t>।  </a:t>
            </a:r>
          </a:p>
        </p:txBody>
      </p:sp>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Tree>
    <p:extLst>
      <p:ext uri="{BB962C8B-B14F-4D97-AF65-F5344CB8AC3E}">
        <p14:creationId xmlns:p14="http://schemas.microsoft.com/office/powerpoint/2010/main" val="4040662118"/>
      </p:ext>
    </p:extLst>
  </p:cSld>
  <p:clrMapOvr>
    <a:masterClrMapping/>
  </p:clrMapOvr>
  <mc:AlternateContent xmlns:mc="http://schemas.openxmlformats.org/markup-compatibility/2006" xmlns:p14="http://schemas.microsoft.com/office/powerpoint/2010/main">
    <mc:Choice Requires="p14">
      <p:transition spd="slow" p14:dur="1600">
        <p14:prism dir="d"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6"/>
            <a:ext cx="12205853" cy="6858006"/>
            <a:chOff x="-13852" y="0"/>
            <a:chExt cx="12205853" cy="6858006"/>
          </a:xfrm>
        </p:grpSpPr>
        <p:sp>
          <p:nvSpPr>
            <p:cNvPr id="4" name="Frame 3"/>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13852" y="0"/>
              <a:ext cx="12205853" cy="6858006"/>
              <a:chOff x="-13852" y="0"/>
              <a:chExt cx="12205853" cy="6858006"/>
            </a:xfrm>
          </p:grpSpPr>
          <p:sp>
            <p:nvSpPr>
              <p:cNvPr id="6" name="Half Frame 5"/>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9" name="Half Frame 8"/>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pic>
        <p:nvPicPr>
          <p:cNvPr id="2" name="Picture 1"/>
          <p:cNvPicPr>
            <a:picLocks noChangeAspect="1"/>
          </p:cNvPicPr>
          <p:nvPr/>
        </p:nvPicPr>
        <p:blipFill>
          <a:blip r:embed="rId2"/>
          <a:stretch>
            <a:fillRect/>
          </a:stretch>
        </p:blipFill>
        <p:spPr>
          <a:xfrm>
            <a:off x="983668" y="912672"/>
            <a:ext cx="4752112" cy="5017080"/>
          </a:xfrm>
          <a:prstGeom prst="rect">
            <a:avLst/>
          </a:prstGeom>
        </p:spPr>
      </p:pic>
      <p:pic>
        <p:nvPicPr>
          <p:cNvPr id="12" name="Picture 11"/>
          <p:cNvPicPr>
            <a:picLocks noChangeAspect="1"/>
          </p:cNvPicPr>
          <p:nvPr/>
        </p:nvPicPr>
        <p:blipFill>
          <a:blip r:embed="rId3"/>
          <a:stretch>
            <a:fillRect/>
          </a:stretch>
        </p:blipFill>
        <p:spPr>
          <a:xfrm>
            <a:off x="6137558" y="949919"/>
            <a:ext cx="5098478" cy="4827426"/>
          </a:xfrm>
          <a:prstGeom prst="rect">
            <a:avLst/>
          </a:prstGeom>
        </p:spPr>
      </p:pic>
    </p:spTree>
    <p:extLst>
      <p:ext uri="{BB962C8B-B14F-4D97-AF65-F5344CB8AC3E}">
        <p14:creationId xmlns:p14="http://schemas.microsoft.com/office/powerpoint/2010/main" val="3417010766"/>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6"/>
            <a:ext cx="12205853" cy="6858006"/>
            <a:chOff x="-13852" y="0"/>
            <a:chExt cx="12205853" cy="6858006"/>
          </a:xfrm>
        </p:grpSpPr>
        <p:sp>
          <p:nvSpPr>
            <p:cNvPr id="4" name="Frame 3"/>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13852" y="0"/>
              <a:ext cx="12205853" cy="6858006"/>
              <a:chOff x="-13852" y="0"/>
              <a:chExt cx="12205853" cy="6858006"/>
            </a:xfrm>
          </p:grpSpPr>
          <p:sp>
            <p:nvSpPr>
              <p:cNvPr id="6" name="Half Frame 5"/>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9" name="Half Frame 8"/>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pic>
        <p:nvPicPr>
          <p:cNvPr id="13" name="Picture 12"/>
          <p:cNvPicPr>
            <a:picLocks noChangeAspect="1"/>
          </p:cNvPicPr>
          <p:nvPr/>
        </p:nvPicPr>
        <p:blipFill>
          <a:blip r:embed="rId2"/>
          <a:stretch>
            <a:fillRect/>
          </a:stretch>
        </p:blipFill>
        <p:spPr>
          <a:xfrm>
            <a:off x="1205332" y="990589"/>
            <a:ext cx="9767462" cy="4876810"/>
          </a:xfrm>
          <a:prstGeom prst="rect">
            <a:avLst/>
          </a:prstGeom>
        </p:spPr>
      </p:pic>
    </p:spTree>
    <p:extLst>
      <p:ext uri="{BB962C8B-B14F-4D97-AF65-F5344CB8AC3E}">
        <p14:creationId xmlns:p14="http://schemas.microsoft.com/office/powerpoint/2010/main" val="3311190221"/>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0" name="Rectangle 9"/>
          <p:cNvSpPr/>
          <p:nvPr/>
        </p:nvSpPr>
        <p:spPr>
          <a:xfrm>
            <a:off x="1427018" y="1370296"/>
            <a:ext cx="9337964" cy="1323439"/>
          </a:xfrm>
          <a:prstGeom prst="rect">
            <a:avLst/>
          </a:prstGeom>
        </p:spPr>
        <p:txBody>
          <a:bodyPr wrap="square">
            <a:spAutoFit/>
          </a:bodyPr>
          <a:lstStyle/>
          <a:p>
            <a:r>
              <a:rPr lang="en-US" sz="4000" spc="-150" dirty="0" err="1" smtClean="0">
                <a:latin typeface="NikoshBAN" panose="02000000000000000000" pitchFamily="2" charset="0"/>
                <a:cs typeface="NikoshBAN" panose="02000000000000000000" pitchFamily="2" charset="0"/>
              </a:rPr>
              <a:t>আজকের</a:t>
            </a:r>
            <a:r>
              <a:rPr lang="en-US" sz="4000" spc="-150" dirty="0" smtClean="0">
                <a:latin typeface="NikoshBAN" panose="02000000000000000000" pitchFamily="2" charset="0"/>
                <a:cs typeface="NikoshBAN" panose="02000000000000000000" pitchFamily="2" charset="0"/>
              </a:rPr>
              <a:t> </a:t>
            </a:r>
            <a:r>
              <a:rPr lang="en-US" sz="4000" spc="-150" dirty="0" err="1" smtClean="0">
                <a:latin typeface="NikoshBAN" panose="02000000000000000000" pitchFamily="2" charset="0"/>
                <a:cs typeface="NikoshBAN" panose="02000000000000000000" pitchFamily="2" charset="0"/>
              </a:rPr>
              <a:t>পাঠ</a:t>
            </a:r>
            <a:r>
              <a:rPr lang="en-US" sz="4000" spc="-150" dirty="0" smtClean="0">
                <a:latin typeface="NikoshBAN" panose="02000000000000000000" pitchFamily="2" charset="0"/>
                <a:cs typeface="NikoshBAN" panose="02000000000000000000" pitchFamily="2" charset="0"/>
              </a:rPr>
              <a:t>………… </a:t>
            </a:r>
          </a:p>
          <a:p>
            <a:r>
              <a:rPr lang="en-US" sz="4000" spc="-150" dirty="0" err="1" smtClean="0">
                <a:latin typeface="NikoshBAN" panose="02000000000000000000" pitchFamily="2" charset="0"/>
                <a:cs typeface="NikoshBAN" panose="02000000000000000000" pitchFamily="2" charset="0"/>
              </a:rPr>
              <a:t>তথ্য</a:t>
            </a:r>
            <a:r>
              <a:rPr lang="en-US" sz="4000" spc="-150" dirty="0" smtClean="0">
                <a:latin typeface="NikoshBAN" panose="02000000000000000000" pitchFamily="2" charset="0"/>
                <a:cs typeface="NikoshBAN" panose="02000000000000000000" pitchFamily="2" charset="0"/>
              </a:rPr>
              <a:t> </a:t>
            </a:r>
            <a:r>
              <a:rPr lang="en-US" sz="4000" spc="-150" dirty="0">
                <a:latin typeface="NikoshBAN" panose="02000000000000000000" pitchFamily="2" charset="0"/>
                <a:cs typeface="NikoshBAN" panose="02000000000000000000" pitchFamily="2" charset="0"/>
              </a:rPr>
              <a:t>ও </a:t>
            </a:r>
            <a:r>
              <a:rPr lang="en-US" sz="4000" spc="-150" dirty="0" err="1">
                <a:latin typeface="NikoshBAN" panose="02000000000000000000" pitchFamily="2" charset="0"/>
                <a:cs typeface="NikoshBAN" panose="02000000000000000000" pitchFamily="2" charset="0"/>
              </a:rPr>
              <a:t>যোগাযোগ</a:t>
            </a:r>
            <a:r>
              <a:rPr lang="en-US" sz="4000" spc="-150" dirty="0">
                <a:latin typeface="NikoshBAN" panose="02000000000000000000" pitchFamily="2" charset="0"/>
                <a:cs typeface="NikoshBAN" panose="02000000000000000000" pitchFamily="2" charset="0"/>
              </a:rPr>
              <a:t> </a:t>
            </a:r>
            <a:r>
              <a:rPr lang="en-US" sz="4000" spc="-150" dirty="0" err="1">
                <a:latin typeface="NikoshBAN" panose="02000000000000000000" pitchFamily="2" charset="0"/>
                <a:cs typeface="NikoshBAN" panose="02000000000000000000" pitchFamily="2" charset="0"/>
              </a:rPr>
              <a:t>প্রযুক্তির</a:t>
            </a:r>
            <a:r>
              <a:rPr lang="en-US" sz="4000" spc="-150" dirty="0">
                <a:latin typeface="NikoshBAN" panose="02000000000000000000" pitchFamily="2" charset="0"/>
                <a:cs typeface="NikoshBAN" panose="02000000000000000000" pitchFamily="2" charset="0"/>
              </a:rPr>
              <a:t> </a:t>
            </a:r>
            <a:r>
              <a:rPr lang="en-US" sz="4000" spc="-150" dirty="0" err="1" smtClean="0">
                <a:latin typeface="NikoshBAN" panose="02000000000000000000" pitchFamily="2" charset="0"/>
                <a:cs typeface="NikoshBAN" panose="02000000000000000000" pitchFamily="2" charset="0"/>
              </a:rPr>
              <a:t>গুরুত্ব</a:t>
            </a:r>
            <a:r>
              <a:rPr lang="en-US" sz="4000" spc="-150" dirty="0" smtClean="0">
                <a:latin typeface="NikoshBAN" panose="02000000000000000000" pitchFamily="2" charset="0"/>
                <a:cs typeface="NikoshBAN" panose="02000000000000000000" pitchFamily="2" charset="0"/>
              </a:rPr>
              <a:t>।  </a:t>
            </a:r>
            <a:endParaRPr lang="en-US" sz="4000" spc="-15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91447251"/>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1025238" y="1781422"/>
            <a:ext cx="9005455" cy="2062103"/>
          </a:xfrm>
          <a:prstGeom prst="rect">
            <a:avLst/>
          </a:prstGeom>
          <a:noFill/>
        </p:spPr>
        <p:txBody>
          <a:bodyPr wrap="square" rtlCol="0">
            <a:spAutoFit/>
          </a:bodyPr>
          <a:lstStyle/>
          <a:p>
            <a:r>
              <a:rPr lang="en-US" sz="3200" dirty="0" smtClean="0">
                <a:latin typeface="NikoshBAN" panose="02000000000000000000" pitchFamily="2" charset="0"/>
                <a:cs typeface="NikoshBAN" panose="02000000000000000000" pitchFamily="2" charset="0"/>
              </a:rPr>
              <a:t>১। </a:t>
            </a:r>
            <a:r>
              <a:rPr lang="en-US" sz="3200" dirty="0" err="1" smtClean="0">
                <a:latin typeface="NikoshBAN" panose="02000000000000000000" pitchFamily="2" charset="0"/>
                <a:cs typeface="NikoshBAN" panose="02000000000000000000" pitchFamily="2" charset="0"/>
              </a:rPr>
              <a:t>পাবলিক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পরীক্ষার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ফলাফল</a:t>
            </a:r>
            <a:r>
              <a:rPr lang="en-US" sz="3200" dirty="0" smtClean="0">
                <a:latin typeface="NikoshBAN" panose="02000000000000000000" pitchFamily="2" charset="0"/>
                <a:cs typeface="NikoshBAN" panose="02000000000000000000" pitchFamily="2" charset="0"/>
              </a:rPr>
              <a:t>।</a:t>
            </a:r>
          </a:p>
          <a:p>
            <a:r>
              <a:rPr lang="en-US" sz="3200" dirty="0" smtClean="0">
                <a:latin typeface="NikoshBAN" panose="02000000000000000000" pitchFamily="2" charset="0"/>
                <a:cs typeface="NikoshBAN" panose="02000000000000000000" pitchFamily="2" charset="0"/>
              </a:rPr>
              <a:t>২। </a:t>
            </a:r>
            <a:r>
              <a:rPr lang="en-US" sz="3200" dirty="0" err="1" smtClean="0">
                <a:latin typeface="NikoshBAN" panose="02000000000000000000" pitchFamily="2" charset="0"/>
                <a:cs typeface="NikoshBAN" panose="02000000000000000000" pitchFamily="2" charset="0"/>
              </a:rPr>
              <a:t>অনলাইনে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ভর্তির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আবেদন</a:t>
            </a:r>
            <a:r>
              <a:rPr lang="en-US" sz="3200" dirty="0" smtClean="0">
                <a:latin typeface="NikoshBAN" panose="02000000000000000000" pitchFamily="2" charset="0"/>
                <a:cs typeface="NikoshBAN" panose="02000000000000000000" pitchFamily="2" charset="0"/>
              </a:rPr>
              <a:t>।</a:t>
            </a:r>
          </a:p>
          <a:p>
            <a:r>
              <a:rPr lang="en-US" sz="3200" dirty="0" smtClean="0">
                <a:latin typeface="NikoshBAN" panose="02000000000000000000" pitchFamily="2" charset="0"/>
                <a:cs typeface="NikoshBAN" panose="02000000000000000000" pitchFamily="2" charset="0"/>
              </a:rPr>
              <a:t>৩। </a:t>
            </a:r>
            <a:r>
              <a:rPr lang="en-US" sz="3200" dirty="0" err="1" smtClean="0">
                <a:latin typeface="NikoshBAN" panose="02000000000000000000" pitchFamily="2" charset="0"/>
                <a:cs typeface="NikoshBAN" panose="02000000000000000000" pitchFamily="2" charset="0"/>
              </a:rPr>
              <a:t>বিদেশ</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থেকে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টাকা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পাঠানো</a:t>
            </a:r>
            <a:r>
              <a:rPr lang="en-US" sz="3200" dirty="0" smtClean="0">
                <a:latin typeface="NikoshBAN" panose="02000000000000000000" pitchFamily="2" charset="0"/>
                <a:cs typeface="NikoshBAN" panose="02000000000000000000" pitchFamily="2" charset="0"/>
              </a:rPr>
              <a:t>।</a:t>
            </a:r>
          </a:p>
          <a:p>
            <a:r>
              <a:rPr lang="en-US" sz="3200" dirty="0" smtClean="0">
                <a:latin typeface="NikoshBAN" panose="02000000000000000000" pitchFamily="2" charset="0"/>
                <a:cs typeface="NikoshBAN" panose="02000000000000000000" pitchFamily="2" charset="0"/>
              </a:rPr>
              <a:t>৪। </a:t>
            </a:r>
            <a:r>
              <a:rPr lang="en-US" sz="3200" dirty="0" err="1" smtClean="0">
                <a:latin typeface="NikoshBAN" panose="02000000000000000000" pitchFamily="2" charset="0"/>
                <a:cs typeface="NikoshBAN" panose="02000000000000000000" pitchFamily="2" charset="0"/>
              </a:rPr>
              <a:t>অনলাইনে</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চাকুরির</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আবেদন</a:t>
            </a:r>
            <a:r>
              <a:rPr lang="en-US" sz="3200" dirty="0" smtClean="0">
                <a:latin typeface="NikoshBAN" panose="02000000000000000000" pitchFamily="2" charset="0"/>
                <a:cs typeface="NikoshBAN" panose="02000000000000000000" pitchFamily="2" charset="0"/>
              </a:rPr>
              <a:t>। </a:t>
            </a:r>
          </a:p>
        </p:txBody>
      </p:sp>
    </p:spTree>
    <p:extLst>
      <p:ext uri="{BB962C8B-B14F-4D97-AF65-F5344CB8AC3E}">
        <p14:creationId xmlns:p14="http://schemas.microsoft.com/office/powerpoint/2010/main" val="14211529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a:off x="900546" y="1145604"/>
            <a:ext cx="10252363" cy="2677656"/>
          </a:xfrm>
          <a:prstGeom prst="rect">
            <a:avLst/>
          </a:prstGeom>
        </p:spPr>
        <p:txBody>
          <a:bodyPr wrap="square">
            <a:spAutoFit/>
          </a:bodyPr>
          <a:lstStyle/>
          <a:p>
            <a:r>
              <a:rPr lang="as-IN" sz="2800" b="1" dirty="0">
                <a:latin typeface="NikoshBAN" panose="02000000000000000000" pitchFamily="2" charset="0"/>
                <a:cs typeface="NikoshBAN" panose="02000000000000000000" pitchFamily="2" charset="0"/>
              </a:rPr>
              <a:t>ইন্টারনেটে পাবলিক পরীক্ষার ফলাফল</a:t>
            </a:r>
            <a:r>
              <a:rPr lang="as-IN" sz="2800" dirty="0">
                <a:latin typeface="NikoshBAN" panose="02000000000000000000" pitchFamily="2" charset="0"/>
                <a:cs typeface="NikoshBAN" panose="02000000000000000000" pitchFamily="2" charset="0"/>
              </a:rPr>
              <a:t> বলতে </a:t>
            </a:r>
            <a:r>
              <a:rPr lang="as-IN" sz="2800" dirty="0" smtClean="0">
                <a:latin typeface="NikoshBAN" panose="02000000000000000000" pitchFamily="2" charset="0"/>
                <a:cs typeface="NikoshBAN" panose="02000000000000000000" pitchFamily="2" charset="0"/>
              </a:rPr>
              <a:t>বোঝা</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কোনো পাবলিক পরীক্ষার (যেমন এসএসসি, এইচএসসি, জেএসসি বা সমমানের পরীক্ষা) ফলাফল অনলাইনের মাধ্যমে প্রকাশ ও দেখার ব্যবস্থা</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এর </a:t>
            </a:r>
            <a:r>
              <a:rPr lang="as-IN" sz="2800" dirty="0">
                <a:latin typeface="NikoshBAN" panose="02000000000000000000" pitchFamily="2" charset="0"/>
                <a:cs typeface="NikoshBAN" panose="02000000000000000000" pitchFamily="2" charset="0"/>
              </a:rPr>
              <a:t>ফলে শিক্ষার্থী, অভিভাবক এবং শিক্ষাপ্রতিষ্ঠান ইন্টারনেট ব্যবহার করে দ্রুত ও সহজে পরীক্ষার ফলাফল জানতে পারে</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b="1" dirty="0">
                <a:latin typeface="NikoshBAN" panose="02000000000000000000" pitchFamily="2" charset="0"/>
                <a:cs typeface="NikoshBAN" panose="02000000000000000000" pitchFamily="2" charset="0"/>
              </a:rPr>
              <a:t>উদাহরণ:</a:t>
            </a:r>
            <a:r>
              <a:rPr lang="as-IN" sz="2800" dirty="0">
                <a:latin typeface="NikoshBAN" panose="02000000000000000000" pitchFamily="2" charset="0"/>
                <a:cs typeface="NikoshBAN" panose="02000000000000000000" pitchFamily="2" charset="0"/>
              </a:rPr>
              <a:t> বাংলাদেশে এসএসসি ও এইচএসসি পরীক্ষার ফলাফল শিক্ষা বোর্ডের </a:t>
            </a:r>
            <a:r>
              <a:rPr lang="as-IN" sz="2800" dirty="0" smtClean="0">
                <a:latin typeface="NikoshBAN" panose="02000000000000000000" pitchFamily="2" charset="0"/>
                <a:cs typeface="NikoshBAN" panose="02000000000000000000" pitchFamily="2" charset="0"/>
              </a:rPr>
              <a:t>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বসাইটে </a:t>
            </a:r>
            <a:r>
              <a:rPr lang="as-IN" sz="2800" dirty="0">
                <a:latin typeface="NikoshBAN" panose="02000000000000000000" pitchFamily="2" charset="0"/>
                <a:cs typeface="NikoshBAN" panose="02000000000000000000" pitchFamily="2" charset="0"/>
              </a:rPr>
              <a:t>প্রকাশ করা </a:t>
            </a:r>
            <a:r>
              <a:rPr lang="as-IN" sz="2800" dirty="0" smtClean="0">
                <a:latin typeface="NikoshBAN" panose="02000000000000000000" pitchFamily="2" charset="0"/>
                <a:cs typeface="NikoshBAN" panose="02000000000000000000" pitchFamily="2" charset="0"/>
              </a:rPr>
              <a:t>হ</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যেখানে রোল নম্বর ও রেজিস্ট্রেশন নম্বর </a:t>
            </a:r>
            <a:r>
              <a:rPr lang="as-IN" sz="2800" dirty="0" smtClean="0">
                <a:latin typeface="NikoshBAN" panose="02000000000000000000" pitchFamily="2" charset="0"/>
                <a:cs typeface="NikoshBAN" panose="02000000000000000000" pitchFamily="2" charset="0"/>
              </a:rPr>
              <a:t>দি</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ফলাফল দেখা </a:t>
            </a:r>
            <a:r>
              <a:rPr lang="as-IN" sz="2800" dirty="0" smtClean="0">
                <a:latin typeface="NikoshBAN" panose="02000000000000000000" pitchFamily="2" charset="0"/>
                <a:cs typeface="NikoshBAN" panose="02000000000000000000" pitchFamily="2" charset="0"/>
              </a:rPr>
              <a:t>যা</a:t>
            </a:r>
            <a:r>
              <a:rPr lang="en-US" sz="2800" dirty="0"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a:t>
            </a:r>
            <a:endParaRPr lang="as-IN"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44854710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a:off x="1025238" y="1039091"/>
            <a:ext cx="10224655" cy="2677656"/>
          </a:xfrm>
          <a:prstGeom prst="rect">
            <a:avLst/>
          </a:prstGeom>
        </p:spPr>
        <p:txBody>
          <a:bodyPr wrap="square">
            <a:spAutoFit/>
          </a:bodyPr>
          <a:lstStyle/>
          <a:p>
            <a:r>
              <a:rPr lang="as-IN" sz="2400" b="1" dirty="0">
                <a:latin typeface="NikoshBAN" panose="02000000000000000000" pitchFamily="2" charset="0"/>
                <a:cs typeface="NikoshBAN" panose="02000000000000000000" pitchFamily="2" charset="0"/>
              </a:rPr>
              <a:t>অনলাইনে ভর্তির আবেদন</a:t>
            </a:r>
            <a:r>
              <a:rPr lang="as-IN" sz="2400" dirty="0">
                <a:latin typeface="NikoshBAN" panose="02000000000000000000" pitchFamily="2" charset="0"/>
                <a:cs typeface="NikoshBAN" panose="02000000000000000000" pitchFamily="2" charset="0"/>
              </a:rPr>
              <a:t> বলতে বোঝায়, ইন্টারনেট ব্যবহার করে কোনো শিক্ষা প্রতিষ্ঠান, কলেজ, </a:t>
            </a:r>
            <a:r>
              <a:rPr lang="as-IN" sz="2400" dirty="0" smtClean="0">
                <a:latin typeface="NikoshBAN" panose="02000000000000000000" pitchFamily="2" charset="0"/>
                <a:cs typeface="NikoshBAN" panose="02000000000000000000" pitchFamily="2" charset="0"/>
              </a:rPr>
              <a:t>বিশ্ববিদ্যাল</a:t>
            </a:r>
            <a:r>
              <a:rPr lang="en-US" sz="2400" dirty="0" smtClean="0">
                <a:latin typeface="NikoshBAN" panose="02000000000000000000" pitchFamily="2" charset="0"/>
                <a:cs typeface="NikoshBAN" panose="02000000000000000000" pitchFamily="2" charset="0"/>
              </a:rPr>
              <a:t>য় ,</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বা প্রশিক্ষণ প্রতিষ্ঠানে ভর্তি হওয়ার জন্য নির্ধারিত </a:t>
            </a:r>
            <a:r>
              <a:rPr lang="as-IN" sz="2400" dirty="0" smtClean="0">
                <a:latin typeface="NikoshBAN" panose="02000000000000000000" pitchFamily="2" charset="0"/>
                <a:cs typeface="NikoshBAN" panose="02000000000000000000" pitchFamily="2" charset="0"/>
              </a:rPr>
              <a:t>ও</a:t>
            </a:r>
            <a:r>
              <a:rPr lang="en-US" sz="2400" dirty="0" err="1" smtClean="0">
                <a:latin typeface="NikoshBAN" panose="02000000000000000000" pitchFamily="2" charset="0"/>
                <a:cs typeface="NikoshBAN" panose="02000000000000000000" pitchFamily="2" charset="0"/>
              </a:rPr>
              <a:t>য়ে</a:t>
            </a:r>
            <a:r>
              <a:rPr lang="as-IN" sz="2400" dirty="0" smtClean="0">
                <a:latin typeface="NikoshBAN" panose="02000000000000000000" pitchFamily="2" charset="0"/>
                <a:cs typeface="NikoshBAN" panose="02000000000000000000" pitchFamily="2" charset="0"/>
              </a:rPr>
              <a:t>বসাইট </a:t>
            </a:r>
            <a:r>
              <a:rPr lang="as-IN" sz="2400" dirty="0">
                <a:latin typeface="NikoshBAN" panose="02000000000000000000" pitchFamily="2" charset="0"/>
                <a:cs typeface="NikoshBAN" panose="02000000000000000000" pitchFamily="2" charset="0"/>
              </a:rPr>
              <a:t>বা অনলাইন প্ল্যাটফর্মের মাধ্যমে আবেদন করা</a:t>
            </a:r>
            <a:r>
              <a:rPr lang="as-IN" sz="2400" dirty="0" smtClean="0">
                <a:latin typeface="NikoshBAN" panose="02000000000000000000" pitchFamily="2" charset="0"/>
                <a:cs typeface="NikoshBAN" panose="02000000000000000000" pitchFamily="2" charset="0"/>
              </a:rPr>
              <a:t>।</a:t>
            </a:r>
            <a:r>
              <a:rPr lang="en-US" sz="2400" dirty="0" smtClean="0">
                <a:latin typeface="NikoshBAN" panose="02000000000000000000" pitchFamily="2" charset="0"/>
                <a:cs typeface="NikoshBAN" panose="02000000000000000000" pitchFamily="2" charset="0"/>
              </a:rPr>
              <a:t> </a:t>
            </a:r>
            <a:r>
              <a:rPr lang="as-IN" sz="2400" dirty="0" smtClean="0">
                <a:latin typeface="NikoshBAN" panose="02000000000000000000" pitchFamily="2" charset="0"/>
                <a:cs typeface="NikoshBAN" panose="02000000000000000000" pitchFamily="2" charset="0"/>
              </a:rPr>
              <a:t>এ </a:t>
            </a:r>
            <a:r>
              <a:rPr lang="as-IN" sz="2400" dirty="0">
                <a:latin typeface="NikoshBAN" panose="02000000000000000000" pitchFamily="2" charset="0"/>
                <a:cs typeface="NikoshBAN" panose="02000000000000000000" pitchFamily="2" charset="0"/>
              </a:rPr>
              <a:t>ক্ষেত্রে আবেদনকারী অনলাইনে ফরম পূরণ করে, </a:t>
            </a:r>
            <a:r>
              <a:rPr lang="as-IN" sz="2400" dirty="0" smtClean="0">
                <a:latin typeface="NikoshBAN" panose="02000000000000000000" pitchFamily="2" charset="0"/>
                <a:cs typeface="NikoshBAN" panose="02000000000000000000" pitchFamily="2" charset="0"/>
              </a:rPr>
              <a:t>প্রয়োজনী</a:t>
            </a:r>
            <a:r>
              <a:rPr lang="en-US" sz="2400" dirty="0" smtClean="0">
                <a:latin typeface="NikoshBAN" panose="02000000000000000000" pitchFamily="2" charset="0"/>
                <a:cs typeface="NikoshBAN" panose="02000000000000000000" pitchFamily="2" charset="0"/>
              </a:rPr>
              <a:t>য় </a:t>
            </a:r>
            <a:r>
              <a:rPr lang="as-IN" sz="2400" dirty="0" smtClean="0">
                <a:latin typeface="NikoshBAN" panose="02000000000000000000" pitchFamily="2" charset="0"/>
                <a:cs typeface="NikoshBAN" panose="02000000000000000000" pitchFamily="2" charset="0"/>
              </a:rPr>
              <a:t>তথ্য </a:t>
            </a:r>
            <a:r>
              <a:rPr lang="as-IN" sz="2400" dirty="0">
                <a:latin typeface="NikoshBAN" panose="02000000000000000000" pitchFamily="2" charset="0"/>
                <a:cs typeface="NikoshBAN" panose="02000000000000000000" pitchFamily="2" charset="0"/>
              </a:rPr>
              <a:t>ও কাগজপত্র জমা </a:t>
            </a:r>
            <a:r>
              <a:rPr lang="as-IN" sz="2400" dirty="0" smtClean="0">
                <a:latin typeface="NikoshBAN" panose="02000000000000000000" pitchFamily="2" charset="0"/>
                <a:cs typeface="NikoshBAN" panose="02000000000000000000" pitchFamily="2" charset="0"/>
              </a:rPr>
              <a:t>দে</a:t>
            </a:r>
            <a:r>
              <a:rPr lang="en-US" sz="2400" dirty="0" smtClean="0">
                <a:latin typeface="NikoshBAN" panose="02000000000000000000" pitchFamily="2" charset="0"/>
                <a:cs typeface="NikoshBAN" panose="02000000000000000000" pitchFamily="2" charset="0"/>
              </a:rPr>
              <a:t>য় </a:t>
            </a:r>
            <a:r>
              <a:rPr lang="as-IN" sz="2400" dirty="0" smtClean="0">
                <a:latin typeface="NikoshBAN" panose="02000000000000000000" pitchFamily="2" charset="0"/>
                <a:cs typeface="NikoshBAN" panose="02000000000000000000" pitchFamily="2" charset="0"/>
              </a:rPr>
              <a:t> </a:t>
            </a:r>
            <a:r>
              <a:rPr lang="as-IN" sz="2400" dirty="0">
                <a:latin typeface="NikoshBAN" panose="02000000000000000000" pitchFamily="2" charset="0"/>
                <a:cs typeface="NikoshBAN" panose="02000000000000000000" pitchFamily="2" charset="0"/>
              </a:rPr>
              <a:t>এবং </a:t>
            </a:r>
            <a:r>
              <a:rPr lang="as-IN" sz="2400" dirty="0" smtClean="0">
                <a:latin typeface="NikoshBAN" panose="02000000000000000000" pitchFamily="2" charset="0"/>
                <a:cs typeface="NikoshBAN" panose="02000000000000000000" pitchFamily="2" charset="0"/>
              </a:rPr>
              <a:t>প্র</a:t>
            </a:r>
            <a:r>
              <a:rPr lang="en-US" sz="2400" dirty="0" err="1" smtClean="0">
                <a:latin typeface="NikoshBAN" panose="02000000000000000000" pitchFamily="2" charset="0"/>
                <a:cs typeface="NikoshBAN" panose="02000000000000000000" pitchFamily="2" charset="0"/>
              </a:rPr>
              <a:t>য়ো</a:t>
            </a:r>
            <a:r>
              <a:rPr lang="as-IN" sz="2400" dirty="0" smtClean="0">
                <a:latin typeface="NikoshBAN" panose="02000000000000000000" pitchFamily="2" charset="0"/>
                <a:cs typeface="NikoshBAN" panose="02000000000000000000" pitchFamily="2" charset="0"/>
              </a:rPr>
              <a:t>জনে </a:t>
            </a:r>
            <a:r>
              <a:rPr lang="as-IN" sz="2400" dirty="0">
                <a:latin typeface="NikoshBAN" panose="02000000000000000000" pitchFamily="2" charset="0"/>
                <a:cs typeface="NikoshBAN" panose="02000000000000000000" pitchFamily="2" charset="0"/>
              </a:rPr>
              <a:t>আবেদন ফি প্রদান করে</a:t>
            </a:r>
            <a:r>
              <a:rPr lang="as-IN" sz="2400" dirty="0" smtClean="0">
                <a:latin typeface="NikoshBAN" panose="02000000000000000000" pitchFamily="2" charset="0"/>
                <a:cs typeface="NikoshBAN" panose="02000000000000000000" pitchFamily="2" charset="0"/>
              </a:rPr>
              <a:t>।</a:t>
            </a:r>
            <a:r>
              <a:rPr lang="en-US" sz="2400" dirty="0" smtClean="0">
                <a:latin typeface="NikoshBAN" panose="02000000000000000000" pitchFamily="2" charset="0"/>
                <a:cs typeface="NikoshBAN" panose="02000000000000000000" pitchFamily="2" charset="0"/>
              </a:rPr>
              <a:t> </a:t>
            </a:r>
            <a:endParaRPr lang="as-IN" sz="2400" dirty="0">
              <a:latin typeface="NikoshBAN" panose="02000000000000000000" pitchFamily="2" charset="0"/>
              <a:cs typeface="NikoshBAN" panose="02000000000000000000" pitchFamily="2" charset="0"/>
            </a:endParaRPr>
          </a:p>
          <a:p>
            <a:r>
              <a:rPr lang="as-IN" sz="2400" b="1" dirty="0">
                <a:latin typeface="NikoshBAN" panose="02000000000000000000" pitchFamily="2" charset="0"/>
                <a:cs typeface="NikoshBAN" panose="02000000000000000000" pitchFamily="2" charset="0"/>
              </a:rPr>
              <a:t>সংক্ষিপ্ত সংজ্ঞা:</a:t>
            </a:r>
            <a:r>
              <a:rPr lang="as-IN" sz="2400" dirty="0">
                <a:latin typeface="NikoshBAN" panose="02000000000000000000" pitchFamily="2" charset="0"/>
                <a:cs typeface="NikoshBAN" panose="02000000000000000000" pitchFamily="2" charset="0"/>
              </a:rPr>
              <a:t/>
            </a:r>
            <a:br>
              <a:rPr lang="as-IN" sz="2400" dirty="0">
                <a:latin typeface="NikoshBAN" panose="02000000000000000000" pitchFamily="2" charset="0"/>
                <a:cs typeface="NikoshBAN" panose="02000000000000000000" pitchFamily="2" charset="0"/>
              </a:rPr>
            </a:br>
            <a:r>
              <a:rPr lang="as-IN" sz="2400" dirty="0">
                <a:latin typeface="NikoshBAN" panose="02000000000000000000" pitchFamily="2" charset="0"/>
                <a:cs typeface="NikoshBAN" panose="02000000000000000000" pitchFamily="2" charset="0"/>
              </a:rPr>
              <a:t>ইন্টারনেটের মাধ্যমে কোনো প্রতিষ্ঠানে ভর্তি হওয়ার জন্য আবেদনপত্র পূরণ ও জমা </a:t>
            </a:r>
            <a:r>
              <a:rPr lang="as-IN" sz="2400" dirty="0" smtClean="0">
                <a:latin typeface="NikoshBAN" panose="02000000000000000000" pitchFamily="2" charset="0"/>
                <a:cs typeface="NikoshBAN" panose="02000000000000000000" pitchFamily="2" charset="0"/>
              </a:rPr>
              <a:t>দেও</a:t>
            </a:r>
            <a:r>
              <a:rPr lang="en-US" sz="2400" dirty="0" err="1" smtClean="0">
                <a:latin typeface="NikoshBAN" panose="02000000000000000000" pitchFamily="2" charset="0"/>
                <a:cs typeface="NikoshBAN" panose="02000000000000000000" pitchFamily="2" charset="0"/>
              </a:rPr>
              <a:t>য়া</a:t>
            </a:r>
            <a:r>
              <a:rPr lang="as-IN" sz="2400" dirty="0" smtClean="0">
                <a:latin typeface="NikoshBAN" panose="02000000000000000000" pitchFamily="2" charset="0"/>
                <a:cs typeface="NikoshBAN" panose="02000000000000000000" pitchFamily="2" charset="0"/>
              </a:rPr>
              <a:t>র প্রক্রি</a:t>
            </a:r>
            <a:r>
              <a:rPr lang="en-US" sz="2400" dirty="0" err="1" smtClean="0">
                <a:latin typeface="NikoshBAN" panose="02000000000000000000" pitchFamily="2" charset="0"/>
                <a:cs typeface="NikoshBAN" panose="02000000000000000000" pitchFamily="2" charset="0"/>
              </a:rPr>
              <a:t>য়া</a:t>
            </a:r>
            <a:r>
              <a:rPr lang="as-IN" sz="2400" dirty="0" smtClean="0">
                <a:latin typeface="NikoshBAN" panose="02000000000000000000" pitchFamily="2" charset="0"/>
                <a:cs typeface="NikoshBAN" panose="02000000000000000000" pitchFamily="2" charset="0"/>
              </a:rPr>
              <a:t>কে </a:t>
            </a:r>
            <a:r>
              <a:rPr lang="as-IN" sz="2400" dirty="0">
                <a:latin typeface="NikoshBAN" panose="02000000000000000000" pitchFamily="2" charset="0"/>
                <a:cs typeface="NikoshBAN" panose="02000000000000000000" pitchFamily="2" charset="0"/>
              </a:rPr>
              <a:t>অনলাইনে ভর্তির আবেদন বলে</a:t>
            </a:r>
            <a:r>
              <a:rPr lang="as-IN" sz="2400" dirty="0" smtClean="0">
                <a:latin typeface="NikoshBAN" panose="02000000000000000000" pitchFamily="2" charset="0"/>
                <a:cs typeface="NikoshBAN" panose="02000000000000000000" pitchFamily="2" charset="0"/>
              </a:rPr>
              <a:t>।</a:t>
            </a:r>
            <a:r>
              <a:rPr lang="en-US" sz="2400" dirty="0" smtClean="0">
                <a:latin typeface="NikoshBAN" panose="02000000000000000000" pitchFamily="2" charset="0"/>
                <a:cs typeface="NikoshBAN" panose="02000000000000000000" pitchFamily="2" charset="0"/>
              </a:rPr>
              <a:t> </a:t>
            </a:r>
            <a:endParaRPr lang="as-IN"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595507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a:off x="900546" y="1039091"/>
            <a:ext cx="10266218" cy="1815882"/>
          </a:xfrm>
          <a:prstGeom prst="rect">
            <a:avLst/>
          </a:prstGeom>
        </p:spPr>
        <p:txBody>
          <a:bodyPr wrap="square">
            <a:spAutoFit/>
          </a:bodyPr>
          <a:lstStyle/>
          <a:p>
            <a:r>
              <a:rPr lang="as-IN" sz="2800" b="1" dirty="0">
                <a:latin typeface="NikoshBAN" panose="02000000000000000000" pitchFamily="2" charset="0"/>
                <a:cs typeface="NikoshBAN" panose="02000000000000000000" pitchFamily="2" charset="0"/>
              </a:rPr>
              <a:t>অনলাইনে বিদেশ থেকে টাকা পাঠানো</a:t>
            </a:r>
            <a:r>
              <a:rPr lang="as-IN" sz="2800" dirty="0">
                <a:latin typeface="NikoshBAN" panose="02000000000000000000" pitchFamily="2" charset="0"/>
                <a:cs typeface="NikoshBAN" panose="02000000000000000000" pitchFamily="2" charset="0"/>
              </a:rPr>
              <a:t> বলতে </a:t>
            </a:r>
            <a:r>
              <a:rPr lang="as-IN" sz="2800" dirty="0" smtClean="0">
                <a:latin typeface="NikoshBAN" panose="02000000000000000000" pitchFamily="2" charset="0"/>
                <a:cs typeface="NikoshBAN" panose="02000000000000000000" pitchFamily="2" charset="0"/>
              </a:rPr>
              <a:t>বোঝা</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ইন্টারনেটভিত্তিক ব্যাংকিং, মোবাইল </a:t>
            </a:r>
            <a:r>
              <a:rPr lang="as-IN" sz="2800" dirty="0" smtClean="0">
                <a:latin typeface="NikoshBAN" panose="02000000000000000000" pitchFamily="2" charset="0"/>
                <a:cs typeface="NikoshBAN" panose="02000000000000000000" pitchFamily="2" charset="0"/>
              </a:rPr>
              <a:t>ফাইন্যান্সি</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ল </a:t>
            </a:r>
            <a:r>
              <a:rPr lang="as-IN" sz="2800" dirty="0">
                <a:latin typeface="NikoshBAN" panose="02000000000000000000" pitchFamily="2" charset="0"/>
                <a:cs typeface="NikoshBAN" panose="02000000000000000000" pitchFamily="2" charset="0"/>
              </a:rPr>
              <a:t>সার্ভিস বা অর্থ স্থানান্তর সেবার মাধ্যমে বিদেশ থেকে দেশে টাকা (রেমিট্যান্স) </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পাঠানোর প্রক্রি</a:t>
            </a:r>
            <a:r>
              <a:rPr lang="en-US" sz="2800" dirty="0" err="1" smtClean="0">
                <a:latin typeface="NikoshBAN" panose="02000000000000000000" pitchFamily="2" charset="0"/>
                <a:cs typeface="NikoshBAN" panose="02000000000000000000" pitchFamily="2" charset="0"/>
              </a:rPr>
              <a:t>য়া</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এর </a:t>
            </a:r>
            <a:r>
              <a:rPr lang="as-IN" sz="2800" dirty="0">
                <a:latin typeface="NikoshBAN" panose="02000000000000000000" pitchFamily="2" charset="0"/>
                <a:cs typeface="NikoshBAN" panose="02000000000000000000" pitchFamily="2" charset="0"/>
              </a:rPr>
              <a:t>মাধ্যমে প্রবাসীরা দ্রুত ও নিরাপদে অনলাইনে তাদের পরিবারের কাছে টাকা পাঠাতে পারেন।</a:t>
            </a:r>
          </a:p>
        </p:txBody>
      </p:sp>
      <p:sp>
        <p:nvSpPr>
          <p:cNvPr id="10" name="Rectangle 9"/>
          <p:cNvSpPr/>
          <p:nvPr/>
        </p:nvSpPr>
        <p:spPr>
          <a:xfrm>
            <a:off x="949036" y="3355730"/>
            <a:ext cx="9836727" cy="1384995"/>
          </a:xfrm>
          <a:prstGeom prst="rect">
            <a:avLst/>
          </a:prstGeom>
        </p:spPr>
        <p:txBody>
          <a:bodyPr wrap="square">
            <a:spAutoFit/>
          </a:bodyPr>
          <a:lstStyle/>
          <a:p>
            <a:r>
              <a:rPr lang="as-IN" sz="2800" b="1" dirty="0">
                <a:latin typeface="NikoshBAN" panose="02000000000000000000" pitchFamily="2" charset="0"/>
                <a:cs typeface="NikoshBAN" panose="02000000000000000000" pitchFamily="2" charset="0"/>
              </a:rPr>
              <a:t>অনলাইনে চাকরির আবেদন</a:t>
            </a:r>
            <a:r>
              <a:rPr lang="as-IN" sz="2800" dirty="0">
                <a:latin typeface="NikoshBAN" panose="02000000000000000000" pitchFamily="2" charset="0"/>
                <a:cs typeface="NikoshBAN" panose="02000000000000000000" pitchFamily="2" charset="0"/>
              </a:rPr>
              <a:t> বলতে </a:t>
            </a:r>
            <a:r>
              <a:rPr lang="as-IN" sz="2800" dirty="0" smtClean="0">
                <a:latin typeface="NikoshBAN" panose="02000000000000000000" pitchFamily="2" charset="0"/>
                <a:cs typeface="NikoshBAN" panose="02000000000000000000" pitchFamily="2" charset="0"/>
              </a:rPr>
              <a:t>বোঝা</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ইন্টারনেটের মাধ্যমে কোনো চাকরির জন্য আবেদনপত্র, জীবনবৃত্তান্ত (</a:t>
            </a:r>
            <a:r>
              <a:rPr lang="en-US" sz="2800" dirty="0">
                <a:latin typeface="NikoshBAN" panose="02000000000000000000" pitchFamily="2" charset="0"/>
                <a:cs typeface="NikoshBAN" panose="02000000000000000000" pitchFamily="2" charset="0"/>
              </a:rPr>
              <a:t>CV) </a:t>
            </a:r>
            <a:r>
              <a:rPr lang="as-IN" sz="2800" dirty="0">
                <a:latin typeface="NikoshBAN" panose="02000000000000000000" pitchFamily="2" charset="0"/>
                <a:cs typeface="NikoshBAN" panose="02000000000000000000" pitchFamily="2" charset="0"/>
              </a:rPr>
              <a:t>এবং </a:t>
            </a:r>
            <a:r>
              <a:rPr lang="as-IN" sz="2800" dirty="0" smtClean="0">
                <a:latin typeface="NikoshBAN" panose="02000000000000000000" pitchFamily="2" charset="0"/>
                <a:cs typeface="NikoshBAN" panose="02000000000000000000" pitchFamily="2" charset="0"/>
              </a:rPr>
              <a:t>প্র</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জনী</a:t>
            </a:r>
            <a:r>
              <a:rPr lang="en-US" sz="2800" dirty="0"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তথ্য নির্দিষ্ট </a:t>
            </a:r>
            <a:r>
              <a:rPr lang="as-IN" sz="2800" dirty="0" smtClean="0">
                <a:latin typeface="NikoshBAN" panose="02000000000000000000" pitchFamily="2" charset="0"/>
                <a:cs typeface="NikoshBAN" panose="02000000000000000000" pitchFamily="2" charset="0"/>
              </a:rPr>
              <a:t>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বসাইট </a:t>
            </a:r>
            <a:r>
              <a:rPr lang="as-IN" sz="2800" dirty="0">
                <a:latin typeface="NikoshBAN" panose="02000000000000000000" pitchFamily="2" charset="0"/>
                <a:cs typeface="NikoshBAN" panose="02000000000000000000" pitchFamily="2" charset="0"/>
              </a:rPr>
              <a:t>বা অনলাইন প্ল্যাটফর্মে জমা </a:t>
            </a:r>
            <a:r>
              <a:rPr lang="as-IN" sz="2800" dirty="0" smtClean="0">
                <a:latin typeface="NikoshBAN" panose="02000000000000000000" pitchFamily="2" charset="0"/>
                <a:cs typeface="NikoshBAN" panose="02000000000000000000" pitchFamily="2" charset="0"/>
              </a:rPr>
              <a:t>দেও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র প্রক্রি</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145187107"/>
      </p:ext>
    </p:extLst>
  </p:cSld>
  <p:clrMapOvr>
    <a:masterClrMapping/>
  </p:clrMapOvr>
  <mc:AlternateContent xmlns:mc="http://schemas.openxmlformats.org/markup-compatibility/2006" xmlns:p14="http://schemas.microsoft.com/office/powerpoint/2010/main">
    <mc:Choice Requires="p14">
      <p:transition spd="slow" p14:dur="1500">
        <p14:window/>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69816" y="1995652"/>
            <a:ext cx="9815946" cy="1200329"/>
          </a:xfrm>
          <a:prstGeom prst="rect">
            <a:avLst/>
          </a:prstGeom>
        </p:spPr>
        <p:txBody>
          <a:bodyPr wrap="square">
            <a:spAutoFit/>
          </a:bodyPr>
          <a:lstStyle/>
          <a:p>
            <a:pPr algn="ctr"/>
            <a:r>
              <a:rPr lang="en-US" sz="3600" dirty="0" err="1" smtClean="0">
                <a:latin typeface="NikoshBAN" panose="02000000000000000000" pitchFamily="2" charset="0"/>
                <a:cs typeface="NikoshBAN" panose="02000000000000000000" pitchFamily="2" charset="0"/>
              </a:rPr>
              <a:t>একক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কাজ</a:t>
            </a:r>
            <a:endParaRPr lang="en-US" sz="3600" dirty="0" smtClean="0">
              <a:latin typeface="NikoshBAN" panose="02000000000000000000" pitchFamily="2" charset="0"/>
              <a:cs typeface="NikoshBAN" panose="02000000000000000000" pitchFamily="2" charset="0"/>
            </a:endParaRPr>
          </a:p>
          <a:p>
            <a:r>
              <a:rPr lang="en-US" sz="3600" dirty="0" smtClean="0">
                <a:latin typeface="NikoshBAN" panose="02000000000000000000" pitchFamily="2" charset="0"/>
                <a:cs typeface="NikoshBAN" panose="02000000000000000000" pitchFamily="2" charset="0"/>
              </a:rPr>
              <a:t>১। </a:t>
            </a:r>
            <a:r>
              <a:rPr lang="en-US" sz="3600" spc="-150" dirty="0" err="1" smtClean="0">
                <a:latin typeface="NikoshBAN" panose="02000000000000000000" pitchFamily="2" charset="0"/>
                <a:cs typeface="NikoshBAN" panose="02000000000000000000" pitchFamily="2" charset="0"/>
              </a:rPr>
              <a:t>অনলাইনে</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কি</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কি</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কাজ</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করা</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তা</a:t>
            </a:r>
            <a:r>
              <a:rPr lang="en-US" sz="3600" spc="-150" dirty="0" smtClean="0">
                <a:latin typeface="NikoshBAN" panose="02000000000000000000" pitchFamily="2" charset="0"/>
                <a:cs typeface="NikoshBAN" panose="02000000000000000000" pitchFamily="2" charset="0"/>
              </a:rPr>
              <a:t> </a:t>
            </a:r>
            <a:r>
              <a:rPr lang="en-US" sz="3600" spc="-150" dirty="0" err="1" smtClean="0">
                <a:latin typeface="NikoshBAN" panose="02000000000000000000" pitchFamily="2" charset="0"/>
                <a:cs typeface="NikoshBAN" panose="02000000000000000000" pitchFamily="2" charset="0"/>
              </a:rPr>
              <a:t>লিখ</a:t>
            </a:r>
            <a:r>
              <a:rPr lang="en-US" sz="3600" spc="-150" dirty="0" smtClean="0">
                <a:latin typeface="NikoshBAN" panose="02000000000000000000" pitchFamily="2" charset="0"/>
                <a:cs typeface="NikoshBAN" panose="02000000000000000000" pitchFamily="2" charset="0"/>
              </a:rPr>
              <a:t> </a:t>
            </a:r>
            <a:r>
              <a:rPr lang="en-US" sz="3600" dirty="0" smtClean="0">
                <a:latin typeface="NikoshBAN" panose="02000000000000000000" pitchFamily="2" charset="0"/>
                <a:cs typeface="NikoshBAN" panose="02000000000000000000" pitchFamily="2" charset="0"/>
              </a:rPr>
              <a:t>?</a:t>
            </a:r>
            <a:endParaRPr lang="en-US" sz="3600" dirty="0">
              <a:latin typeface="NikoshBAN" panose="02000000000000000000" pitchFamily="2" charset="0"/>
              <a:cs typeface="NikoshBAN" panose="02000000000000000000" pitchFamily="2" charset="0"/>
            </a:endParaRPr>
          </a:p>
        </p:txBody>
      </p:sp>
      <p:grpSp>
        <p:nvGrpSpPr>
          <p:cNvPr id="3" name="Group 2"/>
          <p:cNvGrpSpPr/>
          <p:nvPr/>
        </p:nvGrpSpPr>
        <p:grpSpPr>
          <a:xfrm>
            <a:off x="-13853" y="0"/>
            <a:ext cx="12205853" cy="6858006"/>
            <a:chOff x="-13852" y="0"/>
            <a:chExt cx="12205853" cy="6858006"/>
          </a:xfrm>
        </p:grpSpPr>
        <p:sp>
          <p:nvSpPr>
            <p:cNvPr id="4" name="Frame 3"/>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13852" y="0"/>
              <a:ext cx="12205853" cy="6858006"/>
              <a:chOff x="-13852" y="0"/>
              <a:chExt cx="12205853" cy="6858006"/>
            </a:xfrm>
          </p:grpSpPr>
          <p:sp>
            <p:nvSpPr>
              <p:cNvPr id="6" name="Half Frame 5"/>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9" name="Half Frame 8"/>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Tree>
    <p:extLst>
      <p:ext uri="{BB962C8B-B14F-4D97-AF65-F5344CB8AC3E}">
        <p14:creationId xmlns:p14="http://schemas.microsoft.com/office/powerpoint/2010/main" val="3328231416"/>
      </p:ext>
    </p:extLst>
  </p:cSld>
  <p:clrMapOvr>
    <a:masterClrMapping/>
  </p:clrMapOvr>
  <mc:AlternateContent xmlns:mc="http://schemas.openxmlformats.org/markup-compatibility/2006" xmlns:p14="http://schemas.microsoft.com/office/powerpoint/2010/main">
    <mc:Choice Requires="p14">
      <p:transition spd="slow" p14:dur="1400">
        <p14:doors/>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1427018" y="2800244"/>
            <a:ext cx="9725891" cy="523220"/>
          </a:xfrm>
          <a:prstGeom prst="rect">
            <a:avLst/>
          </a:prstGeom>
          <a:noFill/>
        </p:spPr>
        <p:txBody>
          <a:bodyPr wrap="square" rtlCol="0">
            <a:spAutoFit/>
          </a:bodyPr>
          <a:lstStyle/>
          <a:p>
            <a:r>
              <a:rPr lang="en-US" sz="2800" dirty="0" err="1" smtClean="0">
                <a:latin typeface="NikoshBAN" panose="02000000000000000000" pitchFamily="2" charset="0"/>
                <a:cs typeface="NikoshBAN" panose="02000000000000000000" pitchFamily="2" charset="0"/>
              </a:rPr>
              <a:t>কর্মসৃজন</a:t>
            </a:r>
            <a:r>
              <a:rPr lang="en-US" sz="2800" dirty="0" smtClean="0">
                <a:latin typeface="NikoshBAN" panose="02000000000000000000" pitchFamily="2" charset="0"/>
                <a:cs typeface="NikoshBAN" panose="02000000000000000000" pitchFamily="2" charset="0"/>
              </a:rPr>
              <a:t> ও </a:t>
            </a:r>
            <a:r>
              <a:rPr lang="en-US" sz="2800" dirty="0" err="1" smtClean="0">
                <a:latin typeface="NikoshBAN" panose="02000000000000000000" pitchFamily="2" charset="0"/>
                <a:cs typeface="NikoshBAN" panose="02000000000000000000" pitchFamily="2" charset="0"/>
              </a:rPr>
              <a:t>কর্মপ্রাপ্তিতে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তথ্য</a:t>
            </a:r>
            <a:r>
              <a:rPr lang="en-US" sz="2800" dirty="0" smtClean="0">
                <a:latin typeface="NikoshBAN" panose="02000000000000000000" pitchFamily="2" charset="0"/>
                <a:cs typeface="NikoshBAN" panose="02000000000000000000" pitchFamily="2" charset="0"/>
              </a:rPr>
              <a:t> ও </a:t>
            </a:r>
            <a:r>
              <a:rPr lang="en-US" sz="2800" dirty="0" err="1" smtClean="0">
                <a:latin typeface="NikoshBAN" panose="02000000000000000000" pitchFamily="2" charset="0"/>
                <a:cs typeface="NikoshBAN" panose="02000000000000000000" pitchFamily="2" charset="0"/>
              </a:rPr>
              <a:t>যোগাযোগ</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প্রযুক্তি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বলতে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বোঝায়</a:t>
            </a:r>
            <a:r>
              <a:rPr lang="en-US" sz="2800" dirty="0" smtClean="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839456544"/>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1302327" y="1798757"/>
            <a:ext cx="9850582" cy="2246769"/>
          </a:xfrm>
          <a:prstGeom prst="rect">
            <a:avLst/>
          </a:prstGeom>
          <a:noFill/>
        </p:spPr>
        <p:txBody>
          <a:bodyPr wrap="square" rtlCol="0">
            <a:spAutoFit/>
          </a:bodyPr>
          <a:lstStyle/>
          <a:p>
            <a:r>
              <a:rPr lang="en-US" sz="2800" dirty="0" smtClean="0">
                <a:latin typeface="NikoshBAN" panose="02000000000000000000" pitchFamily="2" charset="0"/>
                <a:cs typeface="NikoshBAN" panose="02000000000000000000" pitchFamily="2" charset="0"/>
              </a:rPr>
              <a:t>১। </a:t>
            </a:r>
            <a:r>
              <a:rPr lang="en-US" sz="2800" dirty="0" err="1" smtClean="0">
                <a:latin typeface="NikoshBAN" panose="02000000000000000000" pitchFamily="2" charset="0"/>
                <a:cs typeface="NikoshBAN" panose="02000000000000000000" pitchFamily="2" charset="0"/>
              </a:rPr>
              <a:t>বিপদজনক</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কাজে</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প্রযুক্তি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মানুষের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পরিবর্তে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যন্ত্র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ব্যবহার</a:t>
            </a:r>
            <a:r>
              <a:rPr lang="en-US" sz="2800" dirty="0" smtClean="0">
                <a:latin typeface="NikoshBAN" panose="02000000000000000000" pitchFamily="2" charset="0"/>
                <a:cs typeface="NikoshBAN" panose="02000000000000000000" pitchFamily="2" charset="0"/>
              </a:rPr>
              <a:t>। </a:t>
            </a:r>
          </a:p>
          <a:p>
            <a:r>
              <a:rPr lang="en-US" sz="2800" dirty="0" smtClean="0">
                <a:latin typeface="NikoshBAN" panose="02000000000000000000" pitchFamily="2" charset="0"/>
                <a:cs typeface="NikoshBAN" panose="02000000000000000000" pitchFamily="2" charset="0"/>
              </a:rPr>
              <a:t>২। </a:t>
            </a:r>
            <a:r>
              <a:rPr lang="en-US" sz="2800" dirty="0" err="1" smtClean="0">
                <a:latin typeface="NikoshBAN" panose="02000000000000000000" pitchFamily="2" charset="0"/>
                <a:cs typeface="NikoshBAN" panose="02000000000000000000" pitchFamily="2" charset="0"/>
              </a:rPr>
              <a:t>সংক্রিয়</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উপস্থিতি</a:t>
            </a:r>
            <a:r>
              <a:rPr lang="en-US" sz="2800" dirty="0" smtClean="0">
                <a:latin typeface="NikoshBAN" panose="02000000000000000000" pitchFamily="2" charset="0"/>
                <a:cs typeface="NikoshBAN" panose="02000000000000000000" pitchFamily="2" charset="0"/>
              </a:rPr>
              <a:t> ও </a:t>
            </a:r>
            <a:r>
              <a:rPr lang="en-US" sz="2800" dirty="0" err="1" smtClean="0">
                <a:latin typeface="NikoshBAN" panose="02000000000000000000" pitchFamily="2" charset="0"/>
                <a:cs typeface="NikoshBAN" panose="02000000000000000000" pitchFamily="2" charset="0"/>
              </a:rPr>
              <a:t>বেতন</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ভাতা</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প্রস্তুত</a:t>
            </a:r>
            <a:r>
              <a:rPr lang="en-US" sz="2800" dirty="0" smtClean="0">
                <a:latin typeface="NikoshBAN" panose="02000000000000000000" pitchFamily="2" charset="0"/>
                <a:cs typeface="NikoshBAN" panose="02000000000000000000" pitchFamily="2" charset="0"/>
              </a:rPr>
              <a:t>। </a:t>
            </a:r>
          </a:p>
          <a:p>
            <a:r>
              <a:rPr lang="en-US" sz="2800" dirty="0" smtClean="0">
                <a:latin typeface="NikoshBAN" panose="02000000000000000000" pitchFamily="2" charset="0"/>
                <a:cs typeface="NikoshBAN" panose="02000000000000000000" pitchFamily="2" charset="0"/>
              </a:rPr>
              <a:t>৩। </a:t>
            </a:r>
            <a:r>
              <a:rPr lang="en-US" sz="2800" dirty="0" err="1" smtClean="0">
                <a:latin typeface="NikoshBAN" panose="02000000000000000000" pitchFamily="2" charset="0"/>
                <a:cs typeface="NikoshBAN" panose="02000000000000000000" pitchFamily="2" charset="0"/>
              </a:rPr>
              <a:t>গুদামের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মালামাল</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সংরক্ষণ</a:t>
            </a:r>
            <a:r>
              <a:rPr lang="en-US" sz="2800" dirty="0" smtClean="0">
                <a:latin typeface="NikoshBAN" panose="02000000000000000000" pitchFamily="2" charset="0"/>
                <a:cs typeface="NikoshBAN" panose="02000000000000000000" pitchFamily="2" charset="0"/>
              </a:rPr>
              <a:t>।</a:t>
            </a:r>
          </a:p>
          <a:p>
            <a:r>
              <a:rPr lang="en-US" sz="2800" dirty="0" smtClean="0">
                <a:latin typeface="NikoshBAN" panose="02000000000000000000" pitchFamily="2" charset="0"/>
                <a:cs typeface="NikoshBAN" panose="02000000000000000000" pitchFamily="2" charset="0"/>
              </a:rPr>
              <a:t>৪। </a:t>
            </a:r>
            <a:r>
              <a:rPr lang="en-US" sz="2800" dirty="0" err="1" smtClean="0">
                <a:latin typeface="NikoshBAN" panose="02000000000000000000" pitchFamily="2" charset="0"/>
                <a:cs typeface="NikoshBAN" panose="02000000000000000000" pitchFamily="2" charset="0"/>
              </a:rPr>
              <a:t>ইন্টারঅ্যাকটিবভ</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ভয়েস</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প্রযুক্তি</a:t>
            </a:r>
            <a:r>
              <a:rPr lang="en-US" sz="2800" dirty="0" smtClean="0">
                <a:latin typeface="NikoshBAN" panose="02000000000000000000" pitchFamily="2" charset="0"/>
                <a:cs typeface="NikoshBAN" panose="02000000000000000000" pitchFamily="2" charset="0"/>
              </a:rPr>
              <a:t>। </a:t>
            </a:r>
          </a:p>
          <a:p>
            <a:r>
              <a:rPr lang="en-US" sz="2800" dirty="0" smtClean="0">
                <a:latin typeface="NikoshBAN" panose="02000000000000000000" pitchFamily="2" charset="0"/>
                <a:cs typeface="NikoshBAN" panose="02000000000000000000" pitchFamily="2" charset="0"/>
              </a:rPr>
              <a:t>৫। </a:t>
            </a:r>
            <a:r>
              <a:rPr lang="en-US" sz="2800" dirty="0" err="1" smtClean="0">
                <a:latin typeface="NikoshBAN" panose="02000000000000000000" pitchFamily="2" charset="0"/>
                <a:cs typeface="NikoshBAN" panose="02000000000000000000" pitchFamily="2" charset="0"/>
              </a:rPr>
              <a:t>এটিএম</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মেশিনের</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মাধ্যমে</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টাকা</a:t>
            </a:r>
            <a:r>
              <a:rPr lang="en-US" sz="2800" dirty="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উত্তোলন</a:t>
            </a:r>
            <a:r>
              <a:rPr lang="en-US" sz="2800" dirty="0" smtClean="0">
                <a:latin typeface="NikoshBAN" panose="02000000000000000000" pitchFamily="2" charset="0"/>
                <a:cs typeface="NikoshBAN" panose="02000000000000000000" pitchFamily="2" charset="0"/>
              </a:rPr>
              <a:t> । </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21888524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0" name="TextBox 9"/>
          <p:cNvSpPr txBox="1"/>
          <p:nvPr/>
        </p:nvSpPr>
        <p:spPr>
          <a:xfrm>
            <a:off x="1427018" y="2800244"/>
            <a:ext cx="9725891" cy="523220"/>
          </a:xfrm>
          <a:prstGeom prst="rect">
            <a:avLst/>
          </a:prstGeom>
          <a:noFill/>
        </p:spPr>
        <p:txBody>
          <a:bodyPr wrap="square" rtlCol="0">
            <a:spAutoFit/>
          </a:bodyPr>
          <a:lstStyle/>
          <a:p>
            <a:r>
              <a:rPr lang="en-US" sz="2800" dirty="0" err="1" smtClean="0">
                <a:latin typeface="NikoshBAN" panose="02000000000000000000" pitchFamily="2" charset="0"/>
                <a:cs typeface="NikoshBAN" panose="02000000000000000000" pitchFamily="2" charset="0"/>
              </a:rPr>
              <a:t>সংযুক্তিই</a:t>
            </a:r>
            <a:r>
              <a:rPr lang="en-US" sz="2800" dirty="0" smtClean="0">
                <a:latin typeface="NikoshBAN" panose="02000000000000000000" pitchFamily="2" charset="0"/>
                <a:cs typeface="NikoshBAN" panose="02000000000000000000" pitchFamily="2" charset="0"/>
              </a:rPr>
              <a:t> </a:t>
            </a:r>
            <a:r>
              <a:rPr lang="en-US" sz="2800" dirty="0" err="1" smtClean="0">
                <a:latin typeface="NikoshBAN" panose="02000000000000000000" pitchFamily="2" charset="0"/>
                <a:cs typeface="NikoshBAN" panose="02000000000000000000" pitchFamily="2" charset="0"/>
              </a:rPr>
              <a:t>উৎপাদনশীলতা</a:t>
            </a:r>
            <a:r>
              <a:rPr lang="en-US" sz="2800" dirty="0" smtClean="0">
                <a:latin typeface="NikoshBAN" panose="02000000000000000000" pitchFamily="2" charset="0"/>
                <a:cs typeface="NikoshBAN" panose="02000000000000000000" pitchFamily="2" charset="0"/>
              </a:rPr>
              <a:t> ( connectivity is productivity) </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69319225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969818" y="1039091"/>
            <a:ext cx="10321637" cy="3477875"/>
          </a:xfrm>
          <a:prstGeom prst="rect">
            <a:avLst/>
          </a:prstGeom>
          <a:noFill/>
        </p:spPr>
        <p:txBody>
          <a:bodyPr wrap="square" rtlCol="0">
            <a:spAutoFit/>
          </a:bodyPr>
          <a:lstStyle/>
          <a:p>
            <a:r>
              <a:rPr lang="as-IN" sz="2800" b="1" dirty="0" smtClean="0">
                <a:latin typeface="NikoshBAN" panose="02000000000000000000" pitchFamily="2" charset="0"/>
                <a:cs typeface="NikoshBAN" panose="02000000000000000000" pitchFamily="2" charset="0"/>
              </a:rPr>
              <a:t>প্রযুক্তি </a:t>
            </a:r>
            <a:r>
              <a:rPr lang="as-IN" sz="2800" b="1" dirty="0">
                <a:latin typeface="NikoshBAN" panose="02000000000000000000" pitchFamily="2" charset="0"/>
                <a:cs typeface="NikoshBAN" panose="02000000000000000000" pitchFamily="2" charset="0"/>
              </a:rPr>
              <a:t>ব্যবহারের ফলে কাজের ধরণ পরিবর্তন</a:t>
            </a:r>
            <a:r>
              <a:rPr lang="as-IN" sz="2800" dirty="0">
                <a:latin typeface="NikoshBAN" panose="02000000000000000000" pitchFamily="2" charset="0"/>
                <a:cs typeface="NikoshBAN" panose="02000000000000000000" pitchFamily="2" charset="0"/>
              </a:rPr>
              <a:t> বলতে </a:t>
            </a:r>
            <a:r>
              <a:rPr lang="as-IN" sz="2800" dirty="0" smtClean="0">
                <a:latin typeface="NikoshBAN" panose="02000000000000000000" pitchFamily="2" charset="0"/>
                <a:cs typeface="NikoshBAN" panose="02000000000000000000" pitchFamily="2" charset="0"/>
              </a:rPr>
              <a:t>বোঝা</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আধুনিক প্রযুক্তি ব্যবহারের কারণে কাজ করার পদ্ধতি, গতি এবং দক্ষতার পরিবর্তন </a:t>
            </a:r>
            <a:r>
              <a:rPr lang="as-IN" sz="2800" dirty="0" smtClean="0">
                <a:latin typeface="NikoshBAN" panose="02000000000000000000" pitchFamily="2" charset="0"/>
                <a:cs typeface="NikoshBAN" panose="02000000000000000000" pitchFamily="2" charset="0"/>
              </a:rPr>
              <a:t>হও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উদাহরণস্বরূপ:</a:t>
            </a:r>
          </a:p>
          <a:p>
            <a:r>
              <a:rPr lang="as-IN" sz="2800" dirty="0">
                <a:latin typeface="NikoshBAN" panose="02000000000000000000" pitchFamily="2" charset="0"/>
                <a:cs typeface="NikoshBAN" panose="02000000000000000000" pitchFamily="2" charset="0"/>
              </a:rPr>
              <a:t>আগে চিঠির মাধ্যমে যোগাযোগ করা হতো, এখন ই-মেইল ও মেসেজিং অ্যাপ ব্যবহার করা </a:t>
            </a:r>
            <a:r>
              <a:rPr lang="as-IN" sz="2800" dirty="0" smtClean="0">
                <a:latin typeface="NikoshBAN" panose="02000000000000000000" pitchFamily="2" charset="0"/>
                <a:cs typeface="NikoshBAN" panose="02000000000000000000" pitchFamily="2" charset="0"/>
              </a:rPr>
              <a:t>হ</a:t>
            </a:r>
            <a:r>
              <a:rPr lang="en-US" sz="2800" dirty="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আগে হিসাব-নিকাশ হাতে করা হতো, এখন কম্পিউটার </a:t>
            </a:r>
            <a:r>
              <a:rPr lang="as-IN" sz="2800" dirty="0" smtClean="0">
                <a:latin typeface="NikoshBAN" panose="02000000000000000000" pitchFamily="2" charset="0"/>
                <a:cs typeface="NikoshBAN" panose="02000000000000000000" pitchFamily="2" charset="0"/>
              </a:rPr>
              <a:t>সফটও</a:t>
            </a:r>
            <a:r>
              <a:rPr lang="en-US" sz="2800" dirty="0" err="1" smtClean="0">
                <a:latin typeface="NikoshBAN" panose="02000000000000000000" pitchFamily="2" charset="0"/>
                <a:cs typeface="NikoshBAN" panose="02000000000000000000" pitchFamily="2" charset="0"/>
              </a:rPr>
              <a:t>য়্যা</a:t>
            </a:r>
            <a:r>
              <a:rPr lang="as-IN" sz="2800" dirty="0" smtClean="0">
                <a:latin typeface="NikoshBAN" panose="02000000000000000000" pitchFamily="2" charset="0"/>
                <a:cs typeface="NikoshBAN" panose="02000000000000000000" pitchFamily="2" charset="0"/>
              </a:rPr>
              <a:t>রের </a:t>
            </a:r>
            <a:r>
              <a:rPr lang="as-IN" sz="2800" dirty="0">
                <a:latin typeface="NikoshBAN" panose="02000000000000000000" pitchFamily="2" charset="0"/>
                <a:cs typeface="NikoshBAN" panose="02000000000000000000" pitchFamily="2" charset="0"/>
              </a:rPr>
              <a:t>মাধ্যমে করা </a:t>
            </a:r>
            <a:r>
              <a:rPr lang="as-IN" sz="2800" dirty="0" smtClean="0">
                <a:latin typeface="NikoshBAN" panose="02000000000000000000" pitchFamily="2" charset="0"/>
                <a:cs typeface="NikoshBAN" panose="02000000000000000000" pitchFamily="2" charset="0"/>
              </a:rPr>
              <a:t>হ</a:t>
            </a:r>
            <a:r>
              <a:rPr lang="en-US" sz="2800" dirty="0"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অনেক অফিসের কাজ এখন ঘরে বসেই অনলাইনে করা </a:t>
            </a:r>
            <a:r>
              <a:rPr lang="as-IN" sz="2800" dirty="0" smtClean="0">
                <a:latin typeface="NikoshBAN" panose="02000000000000000000" pitchFamily="2" charset="0"/>
                <a:cs typeface="NikoshBAN" panose="02000000000000000000" pitchFamily="2" charset="0"/>
              </a:rPr>
              <a:t>যা</a:t>
            </a:r>
            <a:r>
              <a:rPr lang="en-US" sz="2800" dirty="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smtClean="0">
                <a:latin typeface="NikoshBAN" panose="02000000000000000000" pitchFamily="2" charset="0"/>
                <a:cs typeface="NikoshBAN" panose="02000000000000000000" pitchFamily="2" charset="0"/>
              </a:rPr>
              <a:t>কারখানা</a:t>
            </a:r>
            <a:r>
              <a:rPr lang="en-US" sz="2800" dirty="0"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অনেক কাজ যন্ত্র ও </a:t>
            </a:r>
            <a:r>
              <a:rPr lang="as-IN" sz="2800" dirty="0" smtClean="0">
                <a:latin typeface="NikoshBAN" panose="02000000000000000000" pitchFamily="2" charset="0"/>
                <a:cs typeface="NikoshBAN" panose="02000000000000000000" pitchFamily="2" charset="0"/>
              </a:rPr>
              <a:t>স্ব</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ক্রি</a:t>
            </a:r>
            <a:r>
              <a:rPr lang="en-US" sz="2800" dirty="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প্রযুক্তির মাধ্যমে সম্পন্ন করা </a:t>
            </a:r>
            <a:r>
              <a:rPr lang="as-IN" sz="2800" dirty="0" smtClean="0">
                <a:latin typeface="NikoshBAN" panose="02000000000000000000" pitchFamily="2" charset="0"/>
                <a:cs typeface="NikoshBAN" panose="02000000000000000000" pitchFamily="2" charset="0"/>
              </a:rPr>
              <a:t>হ</a:t>
            </a:r>
            <a:r>
              <a:rPr lang="en-US" sz="2800" dirty="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en-US" sz="2400" dirty="0" smtClean="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7018541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0" name="TextBox 9"/>
          <p:cNvSpPr txBox="1"/>
          <p:nvPr/>
        </p:nvSpPr>
        <p:spPr>
          <a:xfrm>
            <a:off x="865909" y="853903"/>
            <a:ext cx="10460182" cy="4832092"/>
          </a:xfrm>
          <a:prstGeom prst="rect">
            <a:avLst/>
          </a:prstGeom>
          <a:noFill/>
        </p:spPr>
        <p:txBody>
          <a:bodyPr wrap="square" rtlCol="0">
            <a:spAutoFit/>
          </a:bodyPr>
          <a:lstStyle/>
          <a:p>
            <a:r>
              <a:rPr lang="as-IN" sz="2800" b="1" dirty="0" smtClean="0">
                <a:latin typeface="NikoshBAN" panose="02000000000000000000" pitchFamily="2" charset="0"/>
                <a:cs typeface="NikoshBAN" panose="02000000000000000000" pitchFamily="2" charset="0"/>
              </a:rPr>
              <a:t>মোবাইল </a:t>
            </a:r>
            <a:r>
              <a:rPr lang="as-IN" sz="2800" b="1" dirty="0">
                <a:latin typeface="NikoshBAN" panose="02000000000000000000" pitchFamily="2" charset="0"/>
                <a:cs typeface="NikoshBAN" panose="02000000000000000000" pitchFamily="2" charset="0"/>
              </a:rPr>
              <a:t>প্রযুক্তির বিকাশ ও কর্মস্থান</a:t>
            </a:r>
            <a:r>
              <a:rPr lang="as-IN" sz="2800" dirty="0">
                <a:latin typeface="NikoshBAN" panose="02000000000000000000" pitchFamily="2" charset="0"/>
                <a:cs typeface="NikoshBAN" panose="02000000000000000000" pitchFamily="2" charset="0"/>
              </a:rPr>
              <a:t> বলতে মোবাইল ফোন ও সংশ্লিষ্ট প্রযুক্তির </a:t>
            </a:r>
            <a:r>
              <a:rPr lang="as-IN" sz="2800" dirty="0" smtClean="0">
                <a:latin typeface="NikoshBAN" panose="02000000000000000000" pitchFamily="2" charset="0"/>
                <a:cs typeface="NikoshBAN" panose="02000000000000000000" pitchFamily="2" charset="0"/>
              </a:rPr>
              <a:t>উন্ন</a:t>
            </a:r>
            <a:r>
              <a:rPr lang="en-US" sz="2800" dirty="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নের </a:t>
            </a:r>
            <a:r>
              <a:rPr lang="as-IN" sz="2800" dirty="0">
                <a:latin typeface="NikoshBAN" panose="02000000000000000000" pitchFamily="2" charset="0"/>
                <a:cs typeface="NikoshBAN" panose="02000000000000000000" pitchFamily="2" charset="0"/>
              </a:rPr>
              <a:t>ফলে </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নতুন </a:t>
            </a:r>
            <a:r>
              <a:rPr lang="as-IN" sz="2800" dirty="0">
                <a:latin typeface="NikoshBAN" panose="02000000000000000000" pitchFamily="2" charset="0"/>
                <a:cs typeface="NikoshBAN" panose="02000000000000000000" pitchFamily="2" charset="0"/>
              </a:rPr>
              <a:t>নতুন চাকরি, পেশা এবং </a:t>
            </a:r>
            <a:r>
              <a:rPr lang="as-IN" sz="2800" dirty="0" smtClean="0">
                <a:latin typeface="NikoshBAN" panose="02000000000000000000" pitchFamily="2" charset="0"/>
                <a:cs typeface="NikoshBAN" panose="02000000000000000000" pitchFamily="2" charset="0"/>
              </a:rPr>
              <a:t>আ</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র </a:t>
            </a:r>
            <a:r>
              <a:rPr lang="as-IN" sz="2800" dirty="0">
                <a:latin typeface="NikoshBAN" panose="02000000000000000000" pitchFamily="2" charset="0"/>
                <a:cs typeface="NikoshBAN" panose="02000000000000000000" pitchFamily="2" charset="0"/>
              </a:rPr>
              <a:t>সুযোগ সৃষ্টি </a:t>
            </a:r>
            <a:r>
              <a:rPr lang="as-IN" sz="2800" dirty="0" smtClean="0">
                <a:latin typeface="NikoshBAN" panose="02000000000000000000" pitchFamily="2" charset="0"/>
                <a:cs typeface="NikoshBAN" panose="02000000000000000000" pitchFamily="2" charset="0"/>
              </a:rPr>
              <a:t>হও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কে বোঝা</a:t>
            </a:r>
            <a:r>
              <a:rPr lang="en-US" sz="2800" dirty="0" smtClean="0">
                <a:latin typeface="NikoshBAN" panose="02000000000000000000" pitchFamily="2" charset="0"/>
                <a:cs typeface="NikoshBAN" panose="02000000000000000000" pitchFamily="2" charset="0"/>
              </a:rPr>
              <a:t>য় </a:t>
            </a:r>
            <a:r>
              <a:rPr lang="as-IN" sz="2800" dirty="0" smtClean="0">
                <a:latin typeface="NikoshBAN" panose="02000000000000000000" pitchFamily="2" charset="0"/>
                <a:cs typeface="NikoshBAN" panose="02000000000000000000" pitchFamily="2" charset="0"/>
              </a:rPr>
              <a:t>।</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মোবাইল প্রযুক্তির বিকাশের কারণে যেসব কর্মস্থানের সৃষ্টি </a:t>
            </a:r>
            <a:r>
              <a:rPr lang="as-IN" sz="2800" dirty="0" smtClean="0">
                <a:latin typeface="NikoshBAN" panose="02000000000000000000" pitchFamily="2" charset="0"/>
                <a:cs typeface="NikoshBAN" panose="02000000000000000000" pitchFamily="2" charset="0"/>
              </a:rPr>
              <a:t>হ</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ছে</a:t>
            </a:r>
            <a:r>
              <a:rPr lang="as-IN" sz="2800" dirty="0">
                <a:latin typeface="NikoshBAN" panose="02000000000000000000" pitchFamily="2" charset="0"/>
                <a:cs typeface="NikoshBAN" panose="02000000000000000000" pitchFamily="2" charset="0"/>
              </a:rPr>
              <a:t>, তার মধ্যে </a:t>
            </a:r>
            <a:r>
              <a:rPr lang="as-IN" sz="2800" dirty="0" smtClean="0">
                <a:latin typeface="NikoshBAN" panose="02000000000000000000" pitchFamily="2" charset="0"/>
                <a:cs typeface="NikoshBAN" panose="02000000000000000000" pitchFamily="2" charset="0"/>
              </a:rPr>
              <a:t>র</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ছে:</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মোবাইল অ্যাপ ডেভেলপার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মোবাইল ফোন মেরামতকারী (</a:t>
            </a:r>
            <a:r>
              <a:rPr lang="as-IN" sz="2800" dirty="0" smtClean="0">
                <a:latin typeface="NikoshBAN" panose="02000000000000000000" pitchFamily="2" charset="0"/>
                <a:cs typeface="NikoshBAN" panose="02000000000000000000" pitchFamily="2" charset="0"/>
              </a:rPr>
              <a:t>টেকনিশি</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ন)</a:t>
            </a:r>
            <a:r>
              <a:rPr lang="en-US" sz="2800" dirty="0" smtClean="0">
                <a:latin typeface="NikoshBAN" panose="02000000000000000000" pitchFamily="2" charset="0"/>
                <a:cs typeface="NikoshBAN" panose="02000000000000000000" pitchFamily="2" charset="0"/>
              </a:rPr>
              <a:t> </a:t>
            </a:r>
            <a:r>
              <a:rPr lang="as-IN"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মোবাইল </a:t>
            </a:r>
            <a:r>
              <a:rPr lang="as-IN" sz="2800" dirty="0" smtClean="0">
                <a:latin typeface="NikoshBAN" panose="02000000000000000000" pitchFamily="2" charset="0"/>
                <a:cs typeface="NikoshBAN" panose="02000000000000000000" pitchFamily="2" charset="0"/>
              </a:rPr>
              <a:t>নেটও</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র্ক ইঞ্জিনি</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র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ডিজিটাল মার্কেটার </a:t>
            </a:r>
          </a:p>
          <a:p>
            <a:r>
              <a:rPr lang="as-IN" sz="2800" dirty="0">
                <a:latin typeface="NikoshBAN" panose="02000000000000000000" pitchFamily="2" charset="0"/>
                <a:cs typeface="NikoshBAN" panose="02000000000000000000" pitchFamily="2" charset="0"/>
              </a:rPr>
              <a:t>অনলাইন </a:t>
            </a:r>
            <a:r>
              <a:rPr lang="as-IN" sz="2800" dirty="0" smtClean="0">
                <a:latin typeface="NikoshBAN" panose="02000000000000000000" pitchFamily="2" charset="0"/>
                <a:cs typeface="NikoshBAN" panose="02000000000000000000" pitchFamily="2" charset="0"/>
              </a:rPr>
              <a:t>ব্যবসা</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 </a:t>
            </a:r>
            <a:r>
              <a:rPr lang="as-IN" sz="2800" dirty="0">
                <a:latin typeface="NikoshBAN" panose="02000000000000000000" pitchFamily="2" charset="0"/>
                <a:cs typeface="NikoshBAN" panose="02000000000000000000" pitchFamily="2" charset="0"/>
              </a:rPr>
              <a:t>(ই-কমার্স) </a:t>
            </a:r>
          </a:p>
          <a:p>
            <a:r>
              <a:rPr lang="as-IN" sz="2800" dirty="0">
                <a:latin typeface="NikoshBAN" panose="02000000000000000000" pitchFamily="2" charset="0"/>
                <a:cs typeface="NikoshBAN" panose="02000000000000000000" pitchFamily="2" charset="0"/>
              </a:rPr>
              <a:t>কনটেন্ট </a:t>
            </a:r>
            <a:r>
              <a:rPr lang="as-IN" sz="2800" dirty="0" smtClean="0">
                <a:latin typeface="NikoshBAN" panose="02000000000000000000" pitchFamily="2" charset="0"/>
                <a:cs typeface="NikoshBAN" panose="02000000000000000000" pitchFamily="2" charset="0"/>
              </a:rPr>
              <a:t>ক্রি</a:t>
            </a:r>
            <a:r>
              <a:rPr lang="en-US" sz="2800" dirty="0" err="1" smtClean="0">
                <a:latin typeface="NikoshBAN" panose="02000000000000000000" pitchFamily="2" charset="0"/>
                <a:cs typeface="NikoshBAN" panose="02000000000000000000" pitchFamily="2" charset="0"/>
              </a:rPr>
              <a:t>য়ে</a:t>
            </a:r>
            <a:r>
              <a:rPr lang="as-IN" sz="2800" dirty="0" smtClean="0">
                <a:latin typeface="NikoshBAN" panose="02000000000000000000" pitchFamily="2" charset="0"/>
                <a:cs typeface="NikoshBAN" panose="02000000000000000000" pitchFamily="2" charset="0"/>
              </a:rPr>
              <a:t>টর </a:t>
            </a:r>
            <a:r>
              <a:rPr lang="en-US" sz="2800" dirty="0" smtClean="0">
                <a:latin typeface="NikoshBAN" panose="02000000000000000000" pitchFamily="2" charset="0"/>
                <a:cs typeface="NikoshBAN" panose="02000000000000000000" pitchFamily="2" charset="0"/>
              </a:rPr>
              <a:t> </a:t>
            </a:r>
            <a:endParaRPr lang="as-IN" sz="2800" dirty="0">
              <a:latin typeface="NikoshBAN" panose="02000000000000000000" pitchFamily="2" charset="0"/>
              <a:cs typeface="NikoshBAN" panose="02000000000000000000" pitchFamily="2" charset="0"/>
            </a:endParaRPr>
          </a:p>
          <a:p>
            <a:r>
              <a:rPr lang="as-IN" sz="2800" dirty="0">
                <a:latin typeface="NikoshBAN" panose="02000000000000000000" pitchFamily="2" charset="0"/>
                <a:cs typeface="NikoshBAN" panose="02000000000000000000" pitchFamily="2" charset="0"/>
              </a:rPr>
              <a:t>ফ্রিল্যান্সার</a:t>
            </a:r>
          </a:p>
          <a:p>
            <a:r>
              <a:rPr lang="en-US" sz="2800" dirty="0" smtClean="0">
                <a:latin typeface="NikoshBAN" panose="02000000000000000000" pitchFamily="2" charset="0"/>
                <a:cs typeface="NikoshBAN" panose="02000000000000000000" pitchFamily="2" charset="0"/>
              </a:rPr>
              <a:t> </a:t>
            </a:r>
            <a:endParaRPr lang="en-US" sz="28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037691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928255" y="979987"/>
            <a:ext cx="10363200" cy="4524315"/>
          </a:xfrm>
          <a:prstGeom prst="rect">
            <a:avLst/>
          </a:prstGeom>
          <a:noFill/>
        </p:spPr>
        <p:txBody>
          <a:bodyPr wrap="square" rtlCol="0">
            <a:spAutoFit/>
          </a:bodyPr>
          <a:lstStyle/>
          <a:p>
            <a:r>
              <a:rPr lang="as-IN" sz="2400" b="1" dirty="0" smtClean="0">
                <a:latin typeface="NikoshBAN" panose="02000000000000000000" pitchFamily="2" charset="0"/>
                <a:cs typeface="NikoshBAN" panose="02000000000000000000" pitchFamily="2" charset="0"/>
              </a:rPr>
              <a:t>ঘরে </a:t>
            </a:r>
            <a:r>
              <a:rPr lang="as-IN" sz="2400" b="1" dirty="0">
                <a:latin typeface="NikoshBAN" panose="02000000000000000000" pitchFamily="2" charset="0"/>
                <a:cs typeface="NikoshBAN" panose="02000000000000000000" pitchFamily="2" charset="0"/>
              </a:rPr>
              <a:t>বসে আয়ের সুযোগ </a:t>
            </a:r>
            <a:r>
              <a:rPr lang="as-IN" sz="2400" dirty="0">
                <a:latin typeface="NikoshBAN" panose="02000000000000000000" pitchFamily="2" charset="0"/>
                <a:cs typeface="NikoshBAN" panose="02000000000000000000" pitchFamily="2" charset="0"/>
              </a:rPr>
              <a:t>বলতে বোঝায় এমন কাজ বা ব্যবসা, যা আপনি নিজের বাড়ি থেকে করতে পারেন এবং এর মাধ্যমে অর্থ উপার্জন করতে পারেন। সাধারণত ইন্টারনেট, কম্পিউটার বা মোবাইল ফোন ব্যবহার করে এসব কাজ করা হয়</a:t>
            </a:r>
            <a:r>
              <a:rPr lang="as-IN" sz="2400" dirty="0" smtClean="0">
                <a:latin typeface="NikoshBAN" panose="02000000000000000000" pitchFamily="2" charset="0"/>
                <a:cs typeface="NikoshBAN" panose="02000000000000000000" pitchFamily="2" charset="0"/>
              </a:rPr>
              <a:t>।</a:t>
            </a:r>
            <a:r>
              <a:rPr lang="en-US" sz="2400" dirty="0" smtClean="0">
                <a:latin typeface="NikoshBAN" panose="02000000000000000000" pitchFamily="2" charset="0"/>
                <a:cs typeface="NikoshBAN" panose="02000000000000000000" pitchFamily="2" charset="0"/>
              </a:rPr>
              <a:t> </a:t>
            </a:r>
            <a:r>
              <a:rPr lang="as-IN" sz="2400" dirty="0" smtClean="0">
                <a:latin typeface="NikoshBAN" panose="02000000000000000000" pitchFamily="2" charset="0"/>
                <a:cs typeface="NikoshBAN" panose="02000000000000000000" pitchFamily="2" charset="0"/>
              </a:rPr>
              <a:t>কিছু </a:t>
            </a:r>
            <a:r>
              <a:rPr lang="as-IN" sz="2400" dirty="0">
                <a:latin typeface="NikoshBAN" panose="02000000000000000000" pitchFamily="2" charset="0"/>
                <a:cs typeface="NikoshBAN" panose="02000000000000000000" pitchFamily="2" charset="0"/>
              </a:rPr>
              <a:t>জনপ্রিয় ঘরে বসে আয়ের উপায়:</a:t>
            </a:r>
          </a:p>
          <a:p>
            <a:r>
              <a:rPr lang="as-IN" sz="2400" dirty="0">
                <a:latin typeface="NikoshBAN" panose="02000000000000000000" pitchFamily="2" charset="0"/>
                <a:cs typeface="NikoshBAN" panose="02000000000000000000" pitchFamily="2" charset="0"/>
              </a:rPr>
              <a:t>ফ্রিল্যান্সিং (গ্রাফিক ডিজাইন, ওয়েব ডেভেলপমেন্ট, ডাটা এন্ট্রি, কনটেন্ট রাইটিং) </a:t>
            </a:r>
          </a:p>
          <a:p>
            <a:r>
              <a:rPr lang="as-IN" sz="2400" dirty="0">
                <a:latin typeface="NikoshBAN" panose="02000000000000000000" pitchFamily="2" charset="0"/>
                <a:cs typeface="NikoshBAN" panose="02000000000000000000" pitchFamily="2" charset="0"/>
              </a:rPr>
              <a:t>অনলাইন টিউশনি </a:t>
            </a:r>
          </a:p>
          <a:p>
            <a:r>
              <a:rPr lang="as-IN" sz="2400" dirty="0">
                <a:latin typeface="NikoshBAN" panose="02000000000000000000" pitchFamily="2" charset="0"/>
                <a:cs typeface="NikoshBAN" panose="02000000000000000000" pitchFamily="2" charset="0"/>
              </a:rPr>
              <a:t>ইউটিউব চ্যানেল পরিচালনা </a:t>
            </a:r>
          </a:p>
          <a:p>
            <a:r>
              <a:rPr lang="as-IN" sz="2400" dirty="0">
                <a:latin typeface="NikoshBAN" panose="02000000000000000000" pitchFamily="2" charset="0"/>
                <a:cs typeface="NikoshBAN" panose="02000000000000000000" pitchFamily="2" charset="0"/>
              </a:rPr>
              <a:t>ব্লগিং </a:t>
            </a:r>
          </a:p>
          <a:p>
            <a:r>
              <a:rPr lang="as-IN" sz="2400" dirty="0">
                <a:latin typeface="NikoshBAN" panose="02000000000000000000" pitchFamily="2" charset="0"/>
                <a:cs typeface="NikoshBAN" panose="02000000000000000000" pitchFamily="2" charset="0"/>
              </a:rPr>
              <a:t>অ্যাফিলিয়েট মার্কেটিং </a:t>
            </a:r>
          </a:p>
          <a:p>
            <a:r>
              <a:rPr lang="as-IN" sz="2400" dirty="0">
                <a:latin typeface="NikoshBAN" panose="02000000000000000000" pitchFamily="2" charset="0"/>
                <a:cs typeface="NikoshBAN" panose="02000000000000000000" pitchFamily="2" charset="0"/>
              </a:rPr>
              <a:t>অনলাইনে পণ্য বিক্রি </a:t>
            </a:r>
          </a:p>
          <a:p>
            <a:r>
              <a:rPr lang="as-IN" sz="2400" dirty="0">
                <a:latin typeface="NikoshBAN" panose="02000000000000000000" pitchFamily="2" charset="0"/>
                <a:cs typeface="NikoshBAN" panose="02000000000000000000" pitchFamily="2" charset="0"/>
              </a:rPr>
              <a:t>সোশ্যাল মিডিয়া ম্যানেজমেন্ট </a:t>
            </a:r>
          </a:p>
          <a:p>
            <a:r>
              <a:rPr lang="as-IN" sz="2400" dirty="0">
                <a:latin typeface="NikoshBAN" panose="02000000000000000000" pitchFamily="2" charset="0"/>
                <a:cs typeface="NikoshBAN" panose="02000000000000000000" pitchFamily="2" charset="0"/>
              </a:rPr>
              <a:t>অনুবাদ (</a:t>
            </a:r>
            <a:r>
              <a:rPr lang="en-US" sz="2400" dirty="0">
                <a:latin typeface="NikoshBAN" panose="02000000000000000000" pitchFamily="2" charset="0"/>
                <a:cs typeface="NikoshBAN" panose="02000000000000000000" pitchFamily="2" charset="0"/>
              </a:rPr>
              <a:t>Translation) </a:t>
            </a:r>
            <a:r>
              <a:rPr lang="as-IN" sz="2400" dirty="0">
                <a:latin typeface="NikoshBAN" panose="02000000000000000000" pitchFamily="2" charset="0"/>
                <a:cs typeface="NikoshBAN" panose="02000000000000000000" pitchFamily="2" charset="0"/>
              </a:rPr>
              <a:t>কাজ </a:t>
            </a:r>
          </a:p>
          <a:p>
            <a:r>
              <a:rPr lang="en-US" sz="2400" dirty="0" smtClean="0">
                <a:latin typeface="NikoshBAN" panose="02000000000000000000" pitchFamily="2" charset="0"/>
                <a:cs typeface="NikoshBAN" panose="02000000000000000000" pitchFamily="2" charset="0"/>
              </a:rPr>
              <a:t> </a:t>
            </a:r>
            <a:endParaRPr lang="en-US" sz="24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5885920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a:off x="1149926" y="1692671"/>
            <a:ext cx="10127674" cy="1261884"/>
          </a:xfrm>
          <a:prstGeom prst="rect">
            <a:avLst/>
          </a:prstGeom>
        </p:spPr>
        <p:txBody>
          <a:bodyPr wrap="square">
            <a:spAutoFit/>
          </a:bodyPr>
          <a:lstStyle/>
          <a:p>
            <a:pPr algn="ctr"/>
            <a:r>
              <a:rPr lang="en-US" sz="4000" dirty="0" err="1">
                <a:latin typeface="NikoshBAN" panose="02000000000000000000" pitchFamily="2" charset="0"/>
                <a:cs typeface="NikoshBAN" panose="02000000000000000000" pitchFamily="2" charset="0"/>
              </a:rPr>
              <a:t>জোড়ায়</a:t>
            </a:r>
            <a:r>
              <a:rPr lang="en-US" sz="4000" dirty="0">
                <a:latin typeface="NikoshBAN" panose="02000000000000000000" pitchFamily="2" charset="0"/>
                <a:cs typeface="NikoshBAN" panose="02000000000000000000" pitchFamily="2" charset="0"/>
              </a:rPr>
              <a:t> </a:t>
            </a:r>
            <a:r>
              <a:rPr lang="en-US" sz="4000" dirty="0" err="1">
                <a:latin typeface="NikoshBAN" panose="02000000000000000000" pitchFamily="2" charset="0"/>
                <a:cs typeface="NikoshBAN" panose="02000000000000000000" pitchFamily="2" charset="0"/>
              </a:rPr>
              <a:t>কাজ</a:t>
            </a:r>
            <a:r>
              <a:rPr lang="en-US" sz="4000" dirty="0">
                <a:latin typeface="NikoshBAN" panose="02000000000000000000" pitchFamily="2" charset="0"/>
                <a:cs typeface="NikoshBAN" panose="02000000000000000000" pitchFamily="2" charset="0"/>
              </a:rPr>
              <a:t> </a:t>
            </a:r>
          </a:p>
          <a:p>
            <a:r>
              <a:rPr lang="en-US" sz="3600" dirty="0" smtClean="0">
                <a:latin typeface="NikoshBAN" panose="02000000000000000000" pitchFamily="2" charset="0"/>
                <a:cs typeface="NikoshBAN" panose="02000000000000000000" pitchFamily="2" charset="0"/>
              </a:rPr>
              <a:t>১</a:t>
            </a:r>
            <a:r>
              <a:rPr lang="en-US" sz="3600" dirty="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কোন</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কোন</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মাধ্যম</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ব্যবহার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ঘরে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বসে</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আয়</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যায়</a:t>
            </a:r>
            <a:r>
              <a:rPr lang="en-US" sz="3600" dirty="0" smtClean="0">
                <a:latin typeface="NikoshBAN" panose="02000000000000000000" pitchFamily="2" charset="0"/>
                <a:cs typeface="NikoshBAN" panose="02000000000000000000" pitchFamily="2" charset="0"/>
              </a:rPr>
              <a:t>। </a:t>
            </a:r>
            <a:endParaRPr lang="en-US" sz="36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511839890"/>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900546" y="1746455"/>
            <a:ext cx="10252363" cy="1569660"/>
          </a:xfrm>
          <a:prstGeom prst="rect">
            <a:avLst/>
          </a:prstGeom>
          <a:noFill/>
        </p:spPr>
        <p:txBody>
          <a:bodyPr wrap="square" rtlCol="0">
            <a:spAutoFit/>
          </a:bodyPr>
          <a:lstStyle/>
          <a:p>
            <a:r>
              <a:rPr lang="en-US" sz="3200" dirty="0" err="1" smtClean="0">
                <a:latin typeface="NikoshBAN" panose="02000000000000000000" pitchFamily="2" charset="0"/>
                <a:cs typeface="NikoshBAN" panose="02000000000000000000" pitchFamily="2" charset="0"/>
              </a:rPr>
              <a:t>যোগাযোগ</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কাকে</a:t>
            </a:r>
            <a:r>
              <a:rPr lang="en-US" sz="3200" dirty="0" smtClean="0">
                <a:latin typeface="NikoshBAN" panose="02000000000000000000" pitchFamily="2" charset="0"/>
                <a:cs typeface="NikoshBAN" panose="02000000000000000000" pitchFamily="2" charset="0"/>
              </a:rPr>
              <a:t> </a:t>
            </a:r>
            <a:r>
              <a:rPr lang="en-US" sz="3200" dirty="0" err="1" smtClean="0">
                <a:latin typeface="NikoshBAN" panose="02000000000000000000" pitchFamily="2" charset="0"/>
                <a:cs typeface="NikoshBAN" panose="02000000000000000000" pitchFamily="2" charset="0"/>
              </a:rPr>
              <a:t>বলে</a:t>
            </a:r>
            <a:r>
              <a:rPr lang="en-US" sz="3200" dirty="0" smtClean="0">
                <a:latin typeface="NikoshBAN" panose="02000000000000000000" pitchFamily="2" charset="0"/>
                <a:cs typeface="NikoshBAN" panose="02000000000000000000" pitchFamily="2" charset="0"/>
              </a:rPr>
              <a:t>? </a:t>
            </a:r>
          </a:p>
          <a:p>
            <a:r>
              <a:rPr lang="as-IN" sz="3200" b="1" dirty="0" smtClean="0">
                <a:latin typeface="NikoshBAN" panose="02000000000000000000" pitchFamily="2" charset="0"/>
                <a:cs typeface="NikoshBAN" panose="02000000000000000000" pitchFamily="2" charset="0"/>
              </a:rPr>
              <a:t>যোগাযোগ</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বলতে </a:t>
            </a:r>
            <a:r>
              <a:rPr lang="as-IN" sz="3200" dirty="0" smtClean="0">
                <a:latin typeface="NikoshBAN" panose="02000000000000000000" pitchFamily="2" charset="0"/>
                <a:cs typeface="NikoshBAN" panose="02000000000000000000" pitchFamily="2" charset="0"/>
              </a:rPr>
              <a:t>বোঝা</a:t>
            </a:r>
            <a:r>
              <a:rPr lang="en-US" sz="3200" dirty="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 </a:t>
            </a:r>
            <a:r>
              <a:rPr lang="as-IN" sz="3200" dirty="0">
                <a:latin typeface="NikoshBAN" panose="02000000000000000000" pitchFamily="2" charset="0"/>
                <a:cs typeface="NikoshBAN" panose="02000000000000000000" pitchFamily="2" charset="0"/>
              </a:rPr>
              <a:t>একজন ব্যক্তি থেকে অন্য ব্যক্তি বা এক স্থান থেকে অন্য স্থানে তথ্য, ভাব, অনুভূতি, সংবাদ বা বার্তা আদান-প্রদানের </a:t>
            </a:r>
            <a:r>
              <a:rPr lang="as-IN" sz="3200" dirty="0" smtClean="0">
                <a:latin typeface="NikoshBAN" panose="02000000000000000000" pitchFamily="2" charset="0"/>
                <a:cs typeface="NikoshBAN" panose="02000000000000000000" pitchFamily="2" charset="0"/>
              </a:rPr>
              <a:t>প্রক্রি</a:t>
            </a:r>
            <a:r>
              <a:rPr lang="en-US" sz="3200" dirty="0" err="1" smtClean="0">
                <a:latin typeface="NikoshBAN" panose="02000000000000000000" pitchFamily="2" charset="0"/>
                <a:cs typeface="NikoshBAN" panose="02000000000000000000" pitchFamily="2" charset="0"/>
              </a:rPr>
              <a:t>য়া</a:t>
            </a:r>
            <a:r>
              <a:rPr lang="as-IN" sz="3200" dirty="0" smtClean="0">
                <a:latin typeface="NikoshBAN" panose="02000000000000000000" pitchFamily="2" charset="0"/>
                <a:cs typeface="NikoshBAN" panose="02000000000000000000" pitchFamily="2" charset="0"/>
              </a:rPr>
              <a:t>।</a:t>
            </a:r>
            <a:r>
              <a:rPr lang="en-US" sz="3200" dirty="0" smtClean="0">
                <a:latin typeface="NikoshBAN" panose="02000000000000000000" pitchFamily="2" charset="0"/>
                <a:cs typeface="NikoshBAN" panose="02000000000000000000" pitchFamily="2" charset="0"/>
              </a:rPr>
              <a:t>  </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0660062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3852" y="0"/>
            <a:ext cx="12205853" cy="6858006"/>
            <a:chOff x="-13852" y="0"/>
            <a:chExt cx="12205853" cy="6858006"/>
          </a:xfrm>
        </p:grpSpPr>
        <p:sp>
          <p:nvSpPr>
            <p:cNvPr id="4" name="Frame 3"/>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13852" y="0"/>
              <a:ext cx="12205853" cy="6858006"/>
              <a:chOff x="-13852" y="0"/>
              <a:chExt cx="12205853" cy="6858006"/>
            </a:xfrm>
          </p:grpSpPr>
          <p:sp>
            <p:nvSpPr>
              <p:cNvPr id="6" name="Half Frame 5"/>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9" name="Half Frame 8"/>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pic>
        <p:nvPicPr>
          <p:cNvPr id="2" name="Picture 1"/>
          <p:cNvPicPr>
            <a:picLocks noChangeAspect="1"/>
          </p:cNvPicPr>
          <p:nvPr/>
        </p:nvPicPr>
        <p:blipFill>
          <a:blip r:embed="rId2"/>
          <a:stretch>
            <a:fillRect/>
          </a:stretch>
        </p:blipFill>
        <p:spPr>
          <a:xfrm>
            <a:off x="6376989" y="1406237"/>
            <a:ext cx="4609666" cy="3457575"/>
          </a:xfrm>
          <a:prstGeom prst="rect">
            <a:avLst/>
          </a:prstGeom>
        </p:spPr>
      </p:pic>
      <p:pic>
        <p:nvPicPr>
          <p:cNvPr id="11" name="Picture 10"/>
          <p:cNvPicPr>
            <a:picLocks noChangeAspect="1"/>
          </p:cNvPicPr>
          <p:nvPr/>
        </p:nvPicPr>
        <p:blipFill>
          <a:blip r:embed="rId3"/>
          <a:stretch>
            <a:fillRect/>
          </a:stretch>
        </p:blipFill>
        <p:spPr>
          <a:xfrm>
            <a:off x="1476377" y="1406237"/>
            <a:ext cx="4238625" cy="3400425"/>
          </a:xfrm>
          <a:prstGeom prst="rect">
            <a:avLst/>
          </a:prstGeom>
        </p:spPr>
      </p:pic>
    </p:spTree>
    <p:extLst>
      <p:ext uri="{BB962C8B-B14F-4D97-AF65-F5344CB8AC3E}">
        <p14:creationId xmlns:p14="http://schemas.microsoft.com/office/powerpoint/2010/main" val="38456503"/>
      </p:ext>
    </p:extLst>
  </p:cSld>
  <p:clrMapOvr>
    <a:masterClrMapping/>
  </p:clrMapOvr>
  <mc:AlternateContent xmlns:mc="http://schemas.openxmlformats.org/markup-compatibility/2006" xmlns:p14="http://schemas.microsoft.com/office/powerpoint/2010/main">
    <mc:Choice Requires="p14">
      <p:transition spd="slow" p14:dur="1600">
        <p14:prism dir="u" isContent="1" isInverted="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a:off x="1025238" y="1374247"/>
            <a:ext cx="10210800" cy="2677656"/>
          </a:xfrm>
          <a:prstGeom prst="rect">
            <a:avLst/>
          </a:prstGeom>
        </p:spPr>
        <p:txBody>
          <a:bodyPr wrap="square">
            <a:spAutoFit/>
          </a:bodyPr>
          <a:lstStyle/>
          <a:p>
            <a:r>
              <a:rPr lang="as-IN" sz="2400" b="1" dirty="0">
                <a:latin typeface="NikoshBAN" panose="02000000000000000000" pitchFamily="2" charset="0"/>
                <a:cs typeface="NikoshBAN" panose="02000000000000000000" pitchFamily="2" charset="0"/>
              </a:rPr>
              <a:t>ব্যবসায়ের ক্ষেত্রে তথ্য ও যোগাযোগ প্রযুক্তির </a:t>
            </a:r>
            <a:r>
              <a:rPr lang="as-IN" sz="2400" b="1" dirty="0" smtClean="0">
                <a:latin typeface="NikoshBAN" panose="02000000000000000000" pitchFamily="2" charset="0"/>
                <a:cs typeface="NikoshBAN" panose="02000000000000000000" pitchFamily="2" charset="0"/>
              </a:rPr>
              <a:t>গুরুত্ব</a:t>
            </a:r>
            <a:r>
              <a:rPr lang="en-US" sz="2400" b="1" dirty="0" smtClean="0">
                <a:latin typeface="NikoshBAN" panose="02000000000000000000" pitchFamily="2" charset="0"/>
                <a:cs typeface="NikoshBAN" panose="02000000000000000000" pitchFamily="2" charset="0"/>
              </a:rPr>
              <a:t>ঃ- </a:t>
            </a:r>
            <a:endParaRPr lang="as-IN" sz="2400" b="1" dirty="0">
              <a:latin typeface="NikoshBAN" panose="02000000000000000000" pitchFamily="2" charset="0"/>
              <a:cs typeface="NikoshBAN" panose="02000000000000000000" pitchFamily="2" charset="0"/>
            </a:endParaRPr>
          </a:p>
          <a:p>
            <a:r>
              <a:rPr lang="as-IN" sz="2400" dirty="0">
                <a:latin typeface="NikoshBAN" panose="02000000000000000000" pitchFamily="2" charset="0"/>
                <a:cs typeface="NikoshBAN" panose="02000000000000000000" pitchFamily="2" charset="0"/>
              </a:rPr>
              <a:t>১. </a:t>
            </a:r>
            <a:r>
              <a:rPr lang="as-IN" sz="2400" b="1" dirty="0">
                <a:latin typeface="NikoshBAN" panose="02000000000000000000" pitchFamily="2" charset="0"/>
                <a:cs typeface="NikoshBAN" panose="02000000000000000000" pitchFamily="2" charset="0"/>
              </a:rPr>
              <a:t>দ্রুত যোগাযোগ:</a:t>
            </a:r>
            <a:r>
              <a:rPr lang="as-IN" sz="2400" dirty="0">
                <a:latin typeface="NikoshBAN" panose="02000000000000000000" pitchFamily="2" charset="0"/>
                <a:cs typeface="NikoshBAN" panose="02000000000000000000" pitchFamily="2" charset="0"/>
              </a:rPr>
              <a:t> ক্রেতা, বিক্রেতা ও ব্যবসায়িক অংশীদারদের সঙ্গে দ্রুত যোগাযোগ করা যায়।</a:t>
            </a:r>
          </a:p>
          <a:p>
            <a:r>
              <a:rPr lang="as-IN" sz="2400" dirty="0">
                <a:latin typeface="NikoshBAN" panose="02000000000000000000" pitchFamily="2" charset="0"/>
                <a:cs typeface="NikoshBAN" panose="02000000000000000000" pitchFamily="2" charset="0"/>
              </a:rPr>
              <a:t>২. </a:t>
            </a:r>
            <a:r>
              <a:rPr lang="as-IN" sz="2400" b="1" dirty="0">
                <a:latin typeface="NikoshBAN" panose="02000000000000000000" pitchFamily="2" charset="0"/>
                <a:cs typeface="NikoshBAN" panose="02000000000000000000" pitchFamily="2" charset="0"/>
              </a:rPr>
              <a:t>অনলাইন লেনদেন:</a:t>
            </a:r>
            <a:r>
              <a:rPr lang="as-IN" sz="2400" dirty="0">
                <a:latin typeface="NikoshBAN" panose="02000000000000000000" pitchFamily="2" charset="0"/>
                <a:cs typeface="NikoshBAN" panose="02000000000000000000" pitchFamily="2" charset="0"/>
              </a:rPr>
              <a:t> ইন্টারনেটের মাধ্যমে সহজে টাকা আদান-প্রদান ও বিল পরিশোধ করা যায়।</a:t>
            </a:r>
          </a:p>
          <a:p>
            <a:r>
              <a:rPr lang="as-IN" sz="2400" dirty="0">
                <a:latin typeface="NikoshBAN" panose="02000000000000000000" pitchFamily="2" charset="0"/>
                <a:cs typeface="NikoshBAN" panose="02000000000000000000" pitchFamily="2" charset="0"/>
              </a:rPr>
              <a:t>৩. </a:t>
            </a:r>
            <a:r>
              <a:rPr lang="as-IN" sz="2400" b="1" dirty="0">
                <a:latin typeface="NikoshBAN" panose="02000000000000000000" pitchFamily="2" charset="0"/>
                <a:cs typeface="NikoshBAN" panose="02000000000000000000" pitchFamily="2" charset="0"/>
              </a:rPr>
              <a:t>বাজার সম্প্রসারণ:</a:t>
            </a:r>
            <a:r>
              <a:rPr lang="as-IN" sz="2400" dirty="0">
                <a:latin typeface="NikoshBAN" panose="02000000000000000000" pitchFamily="2" charset="0"/>
                <a:cs typeface="NikoshBAN" panose="02000000000000000000" pitchFamily="2" charset="0"/>
              </a:rPr>
              <a:t> অনলাইন প্ল্যাটফর্ম ব্যবহার করে দেশ-বিদেশে পণ্য ও সেবা বিক্রি করা সম্ভব।</a:t>
            </a:r>
          </a:p>
          <a:p>
            <a:r>
              <a:rPr lang="as-IN" sz="2400" dirty="0">
                <a:latin typeface="NikoshBAN" panose="02000000000000000000" pitchFamily="2" charset="0"/>
                <a:cs typeface="NikoshBAN" panose="02000000000000000000" pitchFamily="2" charset="0"/>
              </a:rPr>
              <a:t>৪. </a:t>
            </a:r>
            <a:r>
              <a:rPr lang="as-IN" sz="2400" b="1" dirty="0">
                <a:latin typeface="NikoshBAN" panose="02000000000000000000" pitchFamily="2" charset="0"/>
                <a:cs typeface="NikoshBAN" panose="02000000000000000000" pitchFamily="2" charset="0"/>
              </a:rPr>
              <a:t>সময় ও খরচ সাশ্রয়:</a:t>
            </a:r>
            <a:r>
              <a:rPr lang="as-IN" sz="2400" dirty="0">
                <a:latin typeface="NikoshBAN" panose="02000000000000000000" pitchFamily="2" charset="0"/>
                <a:cs typeface="NikoshBAN" panose="02000000000000000000" pitchFamily="2" charset="0"/>
              </a:rPr>
              <a:t> তথ্য দ্রুত আদান-প্রদান হওয়ায় সময় ও পরিচালন ব্যয় কমে।</a:t>
            </a:r>
          </a:p>
          <a:p>
            <a:r>
              <a:rPr lang="as-IN" sz="2400" dirty="0">
                <a:latin typeface="NikoshBAN" panose="02000000000000000000" pitchFamily="2" charset="0"/>
                <a:cs typeface="NikoshBAN" panose="02000000000000000000" pitchFamily="2" charset="0"/>
              </a:rPr>
              <a:t>৫. </a:t>
            </a:r>
            <a:r>
              <a:rPr lang="as-IN" sz="2400" b="1" dirty="0">
                <a:latin typeface="NikoshBAN" panose="02000000000000000000" pitchFamily="2" charset="0"/>
                <a:cs typeface="NikoshBAN" panose="02000000000000000000" pitchFamily="2" charset="0"/>
              </a:rPr>
              <a:t>তথ্য সংরক্ষণ ও ব্যবস্থাপনা:</a:t>
            </a:r>
            <a:r>
              <a:rPr lang="as-IN" sz="2400" dirty="0">
                <a:latin typeface="NikoshBAN" panose="02000000000000000000" pitchFamily="2" charset="0"/>
                <a:cs typeface="NikoshBAN" panose="02000000000000000000" pitchFamily="2" charset="0"/>
              </a:rPr>
              <a:t> ব্যবসার প্রয়োজনীয় তথ্য নিরাপদে সংরক্ষণ ও সহজে খুঁজে পাওয়া যায়।</a:t>
            </a:r>
          </a:p>
          <a:p>
            <a:r>
              <a:rPr lang="as-IN" sz="2400" dirty="0">
                <a:latin typeface="NikoshBAN" panose="02000000000000000000" pitchFamily="2" charset="0"/>
                <a:cs typeface="NikoshBAN" panose="02000000000000000000" pitchFamily="2" charset="0"/>
              </a:rPr>
              <a:t>৬. </a:t>
            </a:r>
            <a:r>
              <a:rPr lang="as-IN" sz="2400" b="1" dirty="0">
                <a:latin typeface="NikoshBAN" panose="02000000000000000000" pitchFamily="2" charset="0"/>
                <a:cs typeface="NikoshBAN" panose="02000000000000000000" pitchFamily="2" charset="0"/>
              </a:rPr>
              <a:t>সিদ্ধান্ত গ্রহণে সহায়তা:</a:t>
            </a:r>
            <a:r>
              <a:rPr lang="as-IN" sz="2400" dirty="0">
                <a:latin typeface="NikoshBAN" panose="02000000000000000000" pitchFamily="2" charset="0"/>
                <a:cs typeface="NikoshBAN" panose="02000000000000000000" pitchFamily="2" charset="0"/>
              </a:rPr>
              <a:t> বিভিন্ন তথ্য বিশ্লেষণ করে সঠিক ব্যবসায়িক সিদ্ধান্ত নেওয়া সহজ হয়।</a:t>
            </a:r>
          </a:p>
        </p:txBody>
      </p:sp>
    </p:spTree>
    <p:extLst>
      <p:ext uri="{BB962C8B-B14F-4D97-AF65-F5344CB8AC3E}">
        <p14:creationId xmlns:p14="http://schemas.microsoft.com/office/powerpoint/2010/main" val="1800351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0" name="TextBox 9"/>
          <p:cNvSpPr txBox="1"/>
          <p:nvPr/>
        </p:nvSpPr>
        <p:spPr>
          <a:xfrm>
            <a:off x="1176294" y="1836602"/>
            <a:ext cx="9725890" cy="1754326"/>
          </a:xfrm>
          <a:prstGeom prst="rect">
            <a:avLst/>
          </a:prstGeom>
          <a:noFill/>
        </p:spPr>
        <p:txBody>
          <a:bodyPr wrap="square" rtlCol="0">
            <a:spAutoFit/>
          </a:bodyPr>
          <a:lstStyle/>
          <a:p>
            <a:pPr algn="ctr"/>
            <a:r>
              <a:rPr lang="en-US" sz="3600" dirty="0" err="1">
                <a:latin typeface="NikoshBAN" panose="02000000000000000000" pitchFamily="2" charset="0"/>
                <a:cs typeface="NikoshBAN" panose="02000000000000000000" pitchFamily="2" charset="0"/>
              </a:rPr>
              <a:t>দলীয়</a:t>
            </a:r>
            <a:r>
              <a:rPr lang="en-US" sz="3600" dirty="0">
                <a:latin typeface="NikoshBAN" panose="02000000000000000000" pitchFamily="2" charset="0"/>
                <a:cs typeface="NikoshBAN" panose="02000000000000000000" pitchFamily="2" charset="0"/>
              </a:rPr>
              <a:t> </a:t>
            </a:r>
            <a:r>
              <a:rPr lang="en-US" sz="3600" dirty="0" err="1">
                <a:latin typeface="NikoshBAN" panose="02000000000000000000" pitchFamily="2" charset="0"/>
                <a:cs typeface="NikoshBAN" panose="02000000000000000000" pitchFamily="2" charset="0"/>
              </a:rPr>
              <a:t>কাজ</a:t>
            </a:r>
            <a:r>
              <a:rPr lang="en-US" sz="3600" dirty="0">
                <a:latin typeface="NikoshBAN" panose="02000000000000000000" pitchFamily="2" charset="0"/>
                <a:cs typeface="NikoshBAN" panose="02000000000000000000" pitchFamily="2" charset="0"/>
              </a:rPr>
              <a:t> </a:t>
            </a:r>
            <a:r>
              <a:rPr lang="en-US" sz="3600" dirty="0" smtClean="0">
                <a:latin typeface="NikoshBAN" panose="02000000000000000000" pitchFamily="2" charset="0"/>
                <a:cs typeface="NikoshBAN" panose="02000000000000000000" pitchFamily="2" charset="0"/>
              </a:rPr>
              <a:t> </a:t>
            </a:r>
          </a:p>
          <a:p>
            <a:r>
              <a:rPr lang="en-US" sz="3600" dirty="0" err="1" smtClean="0">
                <a:latin typeface="NikoshBAN" panose="02000000000000000000" pitchFamily="2" charset="0"/>
                <a:cs typeface="NikoshBAN" panose="02000000000000000000" pitchFamily="2" charset="0"/>
              </a:rPr>
              <a:t>একমুখী</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যোগাযোগ</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বলে</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উদাহরণ</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সহ</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লিখ</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ব্যবসায়ের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ক্ষেত্রে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প্রযুক্তি</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সহযোগিতা</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করে</a:t>
            </a:r>
            <a:r>
              <a:rPr lang="en-US" sz="3600" dirty="0" smtClean="0">
                <a:latin typeface="NikoshBAN" panose="02000000000000000000" pitchFamily="2" charset="0"/>
                <a:cs typeface="NikoshBAN" panose="02000000000000000000" pitchFamily="2" charset="0"/>
              </a:rPr>
              <a:t>?   </a:t>
            </a:r>
            <a:endParaRPr lang="en-US" sz="36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24640840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12" name="TextBox 11"/>
          <p:cNvSpPr txBox="1"/>
          <p:nvPr/>
        </p:nvSpPr>
        <p:spPr>
          <a:xfrm>
            <a:off x="1226126" y="1142810"/>
            <a:ext cx="10037619" cy="2985433"/>
          </a:xfrm>
          <a:prstGeom prst="rect">
            <a:avLst/>
          </a:prstGeom>
          <a:noFill/>
        </p:spPr>
        <p:txBody>
          <a:bodyPr wrap="square" rtlCol="0">
            <a:spAutoFit/>
          </a:bodyPr>
          <a:lstStyle/>
          <a:p>
            <a:r>
              <a:rPr lang="en-US" sz="4400" dirty="0" err="1" smtClean="0">
                <a:latin typeface="NikoshBAN" panose="02000000000000000000" pitchFamily="2" charset="0"/>
                <a:cs typeface="NikoshBAN" panose="02000000000000000000" pitchFamily="2" charset="0"/>
              </a:rPr>
              <a:t>মূল্যায়ন</a:t>
            </a:r>
            <a:r>
              <a:rPr lang="en-US" sz="4400" dirty="0" smtClean="0">
                <a:latin typeface="NikoshBAN" panose="02000000000000000000" pitchFamily="2" charset="0"/>
                <a:cs typeface="NikoshBAN" panose="02000000000000000000" pitchFamily="2" charset="0"/>
              </a:rPr>
              <a:t>……………….. </a:t>
            </a:r>
          </a:p>
          <a:p>
            <a:r>
              <a:rPr lang="en-US" sz="3600" dirty="0" smtClean="0">
                <a:latin typeface="NikoshBAN" panose="02000000000000000000" pitchFamily="2" charset="0"/>
                <a:cs typeface="NikoshBAN" panose="02000000000000000000" pitchFamily="2" charset="0"/>
              </a:rPr>
              <a:t>১। </a:t>
            </a:r>
            <a:r>
              <a:rPr lang="en-US" sz="3600" dirty="0" err="1" smtClean="0">
                <a:latin typeface="NikoshBAN" panose="02000000000000000000" pitchFamily="2" charset="0"/>
                <a:cs typeface="NikoshBAN" panose="02000000000000000000" pitchFamily="2" charset="0"/>
              </a:rPr>
              <a:t>আগেকার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দিনে</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কিভাবে</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চাকুরীর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আবেদন</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হত</a:t>
            </a:r>
            <a:r>
              <a:rPr lang="en-US" sz="3600" dirty="0" smtClean="0">
                <a:latin typeface="NikoshBAN" panose="02000000000000000000" pitchFamily="2" charset="0"/>
                <a:cs typeface="NikoshBAN" panose="02000000000000000000" pitchFamily="2" charset="0"/>
              </a:rPr>
              <a:t>? </a:t>
            </a:r>
            <a:endParaRPr lang="en-US" sz="3600" dirty="0" smtClean="0">
              <a:latin typeface="NikoshBAN" panose="02000000000000000000" pitchFamily="2" charset="0"/>
              <a:cs typeface="NikoshBAN" panose="02000000000000000000" pitchFamily="2" charset="0"/>
            </a:endParaRPr>
          </a:p>
          <a:p>
            <a:r>
              <a:rPr lang="en-US" sz="3600" dirty="0" smtClean="0">
                <a:latin typeface="NikoshBAN" panose="02000000000000000000" pitchFamily="2" charset="0"/>
                <a:cs typeface="NikoshBAN" panose="02000000000000000000" pitchFamily="2" charset="0"/>
              </a:rPr>
              <a:t>২। </a:t>
            </a:r>
            <a:r>
              <a:rPr lang="en-US" sz="3600" dirty="0" err="1" smtClean="0">
                <a:latin typeface="NikoshBAN" panose="02000000000000000000" pitchFamily="2" charset="0"/>
                <a:cs typeface="NikoshBAN" panose="02000000000000000000" pitchFamily="2" charset="0"/>
              </a:rPr>
              <a:t>গুদাম</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জাত</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করণের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ক্ষেত্র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প্রযুক্তি</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ভুমিকা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রাখে</a:t>
            </a:r>
            <a:r>
              <a:rPr lang="en-US" sz="3600" dirty="0" smtClean="0">
                <a:latin typeface="NikoshBAN" panose="02000000000000000000" pitchFamily="2" charset="0"/>
                <a:cs typeface="NikoshBAN" panose="02000000000000000000" pitchFamily="2" charset="0"/>
              </a:rPr>
              <a:t>?    </a:t>
            </a:r>
            <a:endParaRPr lang="en-US" sz="3600" dirty="0" smtClean="0">
              <a:latin typeface="NikoshBAN" panose="02000000000000000000" pitchFamily="2" charset="0"/>
              <a:cs typeface="NikoshBAN" panose="02000000000000000000" pitchFamily="2" charset="0"/>
            </a:endParaRPr>
          </a:p>
          <a:p>
            <a:r>
              <a:rPr lang="en-US" sz="3600" dirty="0" smtClean="0">
                <a:latin typeface="NikoshBAN" panose="02000000000000000000" pitchFamily="2" charset="0"/>
                <a:cs typeface="NikoshBAN" panose="02000000000000000000" pitchFamily="2" charset="0"/>
              </a:rPr>
              <a:t>৩। </a:t>
            </a:r>
            <a:r>
              <a:rPr lang="en-US" sz="3600" dirty="0" err="1" smtClean="0">
                <a:latin typeface="NikoshBAN" panose="02000000000000000000" pitchFamily="2" charset="0"/>
                <a:cs typeface="NikoshBAN" panose="02000000000000000000" pitchFamily="2" charset="0"/>
              </a:rPr>
              <a:t>দ্বিমুখী</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যোগাযোগের</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উদাহরণ</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দাও</a:t>
            </a:r>
            <a:r>
              <a:rPr lang="en-US" sz="3600" dirty="0" smtClean="0">
                <a:latin typeface="NikoshBAN" panose="02000000000000000000" pitchFamily="2" charset="0"/>
                <a:cs typeface="NikoshBAN" panose="02000000000000000000" pitchFamily="2" charset="0"/>
              </a:rPr>
              <a:t>?</a:t>
            </a:r>
          </a:p>
          <a:p>
            <a:r>
              <a:rPr lang="en-US" sz="3600" dirty="0" smtClean="0">
                <a:latin typeface="NikoshBAN" panose="02000000000000000000" pitchFamily="2" charset="0"/>
                <a:cs typeface="NikoshBAN" panose="02000000000000000000" pitchFamily="2" charset="0"/>
              </a:rPr>
              <a:t>৪। </a:t>
            </a:r>
            <a:r>
              <a:rPr lang="en-US" sz="3600" dirty="0" err="1" smtClean="0">
                <a:latin typeface="NikoshBAN" panose="02000000000000000000" pitchFamily="2" charset="0"/>
                <a:cs typeface="NikoshBAN" panose="02000000000000000000" pitchFamily="2" charset="0"/>
              </a:rPr>
              <a:t>মোবাইল</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ব্যাংকিং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বলতে</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কি</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বোঝায়</a:t>
            </a:r>
            <a:r>
              <a:rPr lang="en-US" sz="3600" dirty="0" smtClean="0">
                <a:latin typeface="NikoshBAN" panose="02000000000000000000" pitchFamily="2" charset="0"/>
                <a:cs typeface="NikoshBAN" panose="02000000000000000000" pitchFamily="2" charset="0"/>
              </a:rPr>
              <a:t>? </a:t>
            </a:r>
            <a:r>
              <a:rPr lang="en-US" sz="3600" dirty="0" smtClean="0">
                <a:latin typeface="NikoshBAN" panose="02000000000000000000" pitchFamily="2" charset="0"/>
                <a:cs typeface="NikoshBAN" panose="02000000000000000000" pitchFamily="2" charset="0"/>
              </a:rPr>
              <a:t> </a:t>
            </a:r>
            <a:endParaRPr lang="en-US" sz="3600" dirty="0" smtClean="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6119433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TextBox 8"/>
          <p:cNvSpPr txBox="1"/>
          <p:nvPr/>
        </p:nvSpPr>
        <p:spPr>
          <a:xfrm>
            <a:off x="942109" y="1247875"/>
            <a:ext cx="10307782" cy="1938992"/>
          </a:xfrm>
          <a:prstGeom prst="rect">
            <a:avLst/>
          </a:prstGeom>
          <a:noFill/>
        </p:spPr>
        <p:txBody>
          <a:bodyPr wrap="square" rtlCol="0">
            <a:spAutoFit/>
          </a:bodyPr>
          <a:lstStyle/>
          <a:p>
            <a:pPr algn="ctr"/>
            <a:r>
              <a:rPr lang="en-US" sz="4000" dirty="0" err="1" smtClean="0">
                <a:latin typeface="NikoshBAN" panose="02000000000000000000" pitchFamily="2" charset="0"/>
                <a:cs typeface="NikoshBAN" panose="02000000000000000000" pitchFamily="2" charset="0"/>
              </a:rPr>
              <a:t>বাড়ীর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কাজ</a:t>
            </a:r>
            <a:endParaRPr lang="en-US" sz="4000" dirty="0" smtClean="0">
              <a:latin typeface="NikoshBAN" panose="02000000000000000000" pitchFamily="2" charset="0"/>
              <a:cs typeface="NikoshBAN" panose="02000000000000000000" pitchFamily="2" charset="0"/>
            </a:endParaRPr>
          </a:p>
          <a:p>
            <a:r>
              <a:rPr lang="en-US" sz="4000" dirty="0" err="1" smtClean="0">
                <a:latin typeface="NikoshBAN" panose="02000000000000000000" pitchFamily="2" charset="0"/>
                <a:cs typeface="NikoshBAN" panose="02000000000000000000" pitchFamily="2" charset="0"/>
              </a:rPr>
              <a:t>কর্মসৃজন</a:t>
            </a:r>
            <a:r>
              <a:rPr lang="en-US" sz="4000" dirty="0" smtClean="0">
                <a:latin typeface="NikoshBAN" panose="02000000000000000000" pitchFamily="2" charset="0"/>
                <a:cs typeface="NikoshBAN" panose="02000000000000000000" pitchFamily="2" charset="0"/>
              </a:rPr>
              <a:t> ও </a:t>
            </a:r>
            <a:r>
              <a:rPr lang="en-US" sz="4000" dirty="0" err="1" smtClean="0">
                <a:latin typeface="NikoshBAN" panose="02000000000000000000" pitchFamily="2" charset="0"/>
                <a:cs typeface="NikoshBAN" panose="02000000000000000000" pitchFamily="2" charset="0"/>
              </a:rPr>
              <a:t>কর্মপ্রাপ্তি</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বলে</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কি</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বুঝায়</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এর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উপর</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একটি</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প্রতিবেদন</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লিখে</a:t>
            </a:r>
            <a:r>
              <a:rPr lang="en-US" sz="4000" dirty="0" smtClean="0">
                <a:latin typeface="NikoshBAN" panose="02000000000000000000" pitchFamily="2" charset="0"/>
                <a:cs typeface="NikoshBAN" panose="02000000000000000000" pitchFamily="2" charset="0"/>
              </a:rPr>
              <a:t> </a:t>
            </a:r>
            <a:r>
              <a:rPr lang="en-US" sz="4000" dirty="0" err="1" smtClean="0">
                <a:latin typeface="NikoshBAN" panose="02000000000000000000" pitchFamily="2" charset="0"/>
                <a:cs typeface="NikoshBAN" panose="02000000000000000000" pitchFamily="2" charset="0"/>
              </a:rPr>
              <a:t>আনবে</a:t>
            </a:r>
            <a:r>
              <a:rPr lang="en-US" sz="4000" dirty="0" smtClean="0">
                <a:latin typeface="NikoshBAN" panose="02000000000000000000" pitchFamily="2" charset="0"/>
                <a:cs typeface="NikoshBAN" panose="02000000000000000000" pitchFamily="2" charset="0"/>
              </a:rPr>
              <a:t>।   </a:t>
            </a:r>
            <a:endParaRPr lang="en-US" sz="4000" dirty="0" smtClean="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1465534352"/>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3852" y="0"/>
            <a:ext cx="12205853" cy="6858006"/>
            <a:chOff x="-13852" y="0"/>
            <a:chExt cx="12205853" cy="6858006"/>
          </a:xfrm>
        </p:grpSpPr>
        <p:sp>
          <p:nvSpPr>
            <p:cNvPr id="3" name="Frame 2"/>
            <p:cNvSpPr/>
            <p:nvPr/>
          </p:nvSpPr>
          <p:spPr>
            <a:xfrm>
              <a:off x="0" y="0"/>
              <a:ext cx="12192000" cy="6858000"/>
            </a:xfrm>
            <a:prstGeom prst="fram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 name="Group 3"/>
            <p:cNvGrpSpPr/>
            <p:nvPr/>
          </p:nvGrpSpPr>
          <p:grpSpPr>
            <a:xfrm>
              <a:off x="-13852" y="0"/>
              <a:ext cx="12205853" cy="6858006"/>
              <a:chOff x="-13852" y="0"/>
              <a:chExt cx="12205853" cy="6858006"/>
            </a:xfrm>
          </p:grpSpPr>
          <p:sp>
            <p:nvSpPr>
              <p:cNvPr id="5" name="Half Frame 4"/>
              <p:cNvSpPr/>
              <p:nvPr/>
            </p:nvSpPr>
            <p:spPr>
              <a:xfrm>
                <a:off x="0" y="0"/>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6" name="Half Frame 5"/>
              <p:cNvSpPr/>
              <p:nvPr/>
            </p:nvSpPr>
            <p:spPr>
              <a:xfrm rot="10800000">
                <a:off x="9379527" y="4779818"/>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7" name="Half Frame 6"/>
              <p:cNvSpPr/>
              <p:nvPr/>
            </p:nvSpPr>
            <p:spPr>
              <a:xfrm rot="5400000">
                <a:off x="9746673" y="367146"/>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8" name="Half Frame 7"/>
              <p:cNvSpPr/>
              <p:nvPr/>
            </p:nvSpPr>
            <p:spPr>
              <a:xfrm rot="16200000">
                <a:off x="-380998" y="4412679"/>
                <a:ext cx="2812473" cy="2078182"/>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grpSp>
      </p:grpSp>
      <p:sp>
        <p:nvSpPr>
          <p:cNvPr id="9" name="Rectangle 8"/>
          <p:cNvSpPr/>
          <p:nvPr/>
        </p:nvSpPr>
        <p:spPr>
          <a:xfrm rot="19804595">
            <a:off x="-2480909" y="3040916"/>
            <a:ext cx="14850588" cy="1107996"/>
          </a:xfrm>
          <a:prstGeom prst="rect">
            <a:avLst/>
          </a:prstGeom>
        </p:spPr>
        <p:txBody>
          <a:bodyPr wrap="square">
            <a:spAutoFit/>
          </a:bodyPr>
          <a:lstStyle/>
          <a:p>
            <a:pPr algn="ctr"/>
            <a:r>
              <a:rPr lang="en-US" sz="6600" spc="-150" dirty="0" err="1" smtClean="0">
                <a:latin typeface="NikoshBAN" panose="02000000000000000000" pitchFamily="2" charset="0"/>
                <a:cs typeface="NikoshBAN" panose="02000000000000000000" pitchFamily="2" charset="0"/>
              </a:rPr>
              <a:t>সকলকে</a:t>
            </a:r>
            <a:r>
              <a:rPr lang="en-US" sz="6600" spc="-150" dirty="0" smtClean="0">
                <a:latin typeface="NikoshBAN" panose="02000000000000000000" pitchFamily="2" charset="0"/>
                <a:cs typeface="NikoshBAN" panose="02000000000000000000" pitchFamily="2" charset="0"/>
              </a:rPr>
              <a:t> </a:t>
            </a:r>
            <a:r>
              <a:rPr lang="en-US" sz="6600" spc="-150" dirty="0" err="1" smtClean="0">
                <a:latin typeface="NikoshBAN" panose="02000000000000000000" pitchFamily="2" charset="0"/>
                <a:cs typeface="NikoshBAN" panose="02000000000000000000" pitchFamily="2" charset="0"/>
              </a:rPr>
              <a:t>ধন্যবাদ</a:t>
            </a:r>
            <a:endParaRPr lang="en-US" sz="6600" dirty="0"/>
          </a:p>
        </p:txBody>
      </p:sp>
    </p:spTree>
    <p:extLst>
      <p:ext uri="{BB962C8B-B14F-4D97-AF65-F5344CB8AC3E}">
        <p14:creationId xmlns:p14="http://schemas.microsoft.com/office/powerpoint/2010/main" val="12135364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repeatCount="indefinite" fill="hold" grpId="0" nodeType="withEffect">
                                  <p:stCondLst>
                                    <p:cond delay="0"/>
                                  </p:stCondLst>
                                  <p:endCondLst>
                                    <p:cond evt="onNext" delay="0">
                                      <p:tgtEl>
                                        <p:sldTgt/>
                                      </p:tgtEl>
                                    </p:cond>
                                  </p:endCondLst>
                                  <p:childTnLst>
                                    <p:animMotion origin="layout" path="M -0.1388 0.30579 L 0.40782 -0.41551 " pathEditMode="relative" rAng="0" ptsTypes="AA">
                                      <p:cBhvr>
                                        <p:cTn id="6" dur="2000" fill="hold"/>
                                        <p:tgtEl>
                                          <p:spTgt spid="9"/>
                                        </p:tgtEl>
                                        <p:attrNameLst>
                                          <p:attrName>ppt_x</p:attrName>
                                          <p:attrName>ppt_y</p:attrName>
                                        </p:attrNameLst>
                                      </p:cBhvr>
                                      <p:rCtr x="27331" y="-3606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916</TotalTime>
  <Words>903</Words>
  <Application>Microsoft Office PowerPoint</Application>
  <PresentationFormat>Widescreen</PresentationFormat>
  <Paragraphs>88</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Light</vt:lpstr>
      <vt:lpstr>NikoshBAN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204</cp:revision>
  <dcterms:created xsi:type="dcterms:W3CDTF">2026-05-02T05:40:20Z</dcterms:created>
  <dcterms:modified xsi:type="dcterms:W3CDTF">2026-06-23T14:07:27Z</dcterms:modified>
</cp:coreProperties>
</file>